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9" r:id="rId3"/>
    <p:sldId id="257" r:id="rId4"/>
    <p:sldId id="266" r:id="rId5"/>
    <p:sldId id="258" r:id="rId6"/>
    <p:sldId id="259" r:id="rId7"/>
    <p:sldId id="267" r:id="rId8"/>
    <p:sldId id="262" r:id="rId9"/>
    <p:sldId id="263" r:id="rId10"/>
    <p:sldId id="264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810DC8-79BB-461E-A514-526C05542F98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42C991-9B41-4DB7-8F52-706B874389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18-May-20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2286000"/>
            <a:ext cx="9144000" cy="4572000"/>
          </a:xfrm>
        </p:spPr>
        <p:txBody>
          <a:bodyPr/>
          <a:lstStyle/>
          <a:p>
            <a:pPr eaLnBrk="1" hangingPunct="1"/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MAMMOGENESIS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/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Dr Pramod Kumar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Bihar Veterinary College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Bihar Animal Sciences University</a:t>
            </a:r>
            <a:b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</a:br>
            <a:r>
              <a:rPr lang="en-IN" altLang="en-US" sz="3100" b="1" dirty="0" smtClean="0">
                <a:solidFill>
                  <a:srgbClr val="000066"/>
                </a:solidFill>
                <a:latin typeface="Bookman Old Style" pitchFamily="18" charset="0"/>
              </a:rPr>
              <a:t> Patna</a:t>
            </a:r>
          </a:p>
        </p:txBody>
      </p:sp>
      <p:pic>
        <p:nvPicPr>
          <p:cNvPr id="2051" name="Picture 3" descr="C:\Users\BVC\Desktop\BASU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52400"/>
            <a:ext cx="146685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 descr="C:\Users\BVC\Desktop\Colour_Logo_BVC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10525" y="152400"/>
            <a:ext cx="79057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can0030"/>
          <p:cNvPicPr>
            <a:picLocks noChangeAspect="1" noChangeArrowheads="1"/>
          </p:cNvPicPr>
          <p:nvPr/>
        </p:nvPicPr>
        <p:blipFill>
          <a:blip r:embed="rId2" cstate="print">
            <a:lum bright="-6000" contrast="48000"/>
          </a:blip>
          <a:srcRect/>
          <a:stretch>
            <a:fillRect/>
          </a:stretch>
        </p:blipFill>
        <p:spPr bwMode="auto">
          <a:xfrm>
            <a:off x="-304799" y="0"/>
            <a:ext cx="533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scan0022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4953000" y="0"/>
            <a:ext cx="4343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5181600" y="5791200"/>
            <a:ext cx="41148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err="1" smtClean="0">
                <a:latin typeface="Footlight MT Light" pitchFamily="18" charset="0"/>
              </a:rPr>
              <a:t>Prolactin</a:t>
            </a:r>
            <a:r>
              <a:rPr lang="en-US" dirty="0" smtClean="0">
                <a:latin typeface="Footlight MT Light" pitchFamily="18" charset="0"/>
              </a:rPr>
              <a:t> – Synthesis and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4525963"/>
          </a:xfrm>
        </p:spPr>
        <p:txBody>
          <a:bodyPr>
            <a:noAutofit/>
          </a:bodyPr>
          <a:lstStyle/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Produced by the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lactotrophs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cells of the anterior pituitary gland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Under stimulatory control of thyroid releasing hormone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Increased release at night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In females - increased release during puberty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Prolactin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levels are high during pregnancy -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oestrogen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causes an increase in numbers of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lactotrophs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During lactation, suckling of the quarter results in an increased release of </a:t>
            </a:r>
            <a:r>
              <a:rPr lang="en-US" altLang="zh-CN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prolactin</a:t>
            </a: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 ( decreased PIH and increased PRH)</a:t>
            </a: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endParaRPr lang="en-US" altLang="zh-CN" sz="900" dirty="0" smtClean="0">
              <a:effectLst>
                <a:outerShdw blurRad="38100" dist="38100" dir="2700000" algn="tl">
                  <a:srgbClr val="000000"/>
                </a:outerShdw>
              </a:effectLst>
              <a:ea typeface="宋体" pitchFamily="2" charset="-122"/>
            </a:endParaRPr>
          </a:p>
          <a:p>
            <a:pPr lvl="1" algn="just">
              <a:buClr>
                <a:srgbClr val="FF0000"/>
              </a:buClr>
              <a:buSzPct val="150000"/>
              <a:buFontTx/>
              <a:buChar char="•"/>
              <a:defRPr/>
            </a:pPr>
            <a:r>
              <a:rPr lang="en-US" altLang="zh-CN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Response to suckling declines with time post-partum, may well remain above normal for 18 months or more if suckling frequency is maintained at a high level basal levels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	</a:t>
            </a:r>
            <a:r>
              <a:rPr lang="en-US" sz="3600" dirty="0" smtClean="0"/>
              <a:t>Estrogen </a:t>
            </a:r>
            <a:r>
              <a:rPr lang="en-US" sz="3600" dirty="0" smtClean="0"/>
              <a:t>stimulates development of mammary ducts, and progesterone and estrogen stimulate proliferation of secretory tissues</a:t>
            </a:r>
            <a:r>
              <a:rPr lang="en-US" sz="3600" dirty="0" smtClean="0"/>
              <a:t>. </a:t>
            </a:r>
            <a:r>
              <a:rPr lang="en-US" sz="3600" dirty="0" smtClean="0"/>
              <a:t>Sensitivity of individual cells to </a:t>
            </a:r>
            <a:r>
              <a:rPr lang="en-US" sz="3600" dirty="0" err="1" smtClean="0"/>
              <a:t>progestational</a:t>
            </a:r>
            <a:r>
              <a:rPr lang="en-US" sz="3600" dirty="0" smtClean="0"/>
              <a:t> inhibition may decrease variably which may be interdependent upon relative increases in estrogen, </a:t>
            </a:r>
            <a:r>
              <a:rPr lang="en-US" sz="3600" dirty="0" err="1" smtClean="0"/>
              <a:t>prolactin</a:t>
            </a:r>
            <a:r>
              <a:rPr lang="en-US" sz="3600" dirty="0" smtClean="0"/>
              <a:t>, corticoids, and growth hormone to cause asynchronies among them at calving. </a:t>
            </a:r>
            <a:endParaRPr lang="en-US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Mammary  Glands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124200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</a:t>
            </a:r>
            <a:r>
              <a:rPr lang="en-US" dirty="0" err="1" smtClean="0"/>
              <a:t>Mammogenesis</a:t>
            </a:r>
            <a:r>
              <a:rPr lang="en-US" dirty="0" smtClean="0"/>
              <a:t> continues until termination of pregnancy and overlaps till onset of lactation</a:t>
            </a:r>
          </a:p>
          <a:p>
            <a:pPr algn="just">
              <a:lnSpc>
                <a:spcPct val="150000"/>
              </a:lnSpc>
              <a:buNone/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Hyperplasia of the </a:t>
            </a:r>
            <a:r>
              <a:rPr lang="en-US" dirty="0" err="1" smtClean="0"/>
              <a:t>ductal</a:t>
            </a:r>
            <a:r>
              <a:rPr lang="en-US" dirty="0" smtClean="0"/>
              <a:t> and alveolar tissue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Pigmentation of the nipple and the areola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Role of estrogens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73050" indent="-273050" algn="just"/>
            <a:r>
              <a:rPr lang="en-US" sz="3600" dirty="0" smtClean="0"/>
              <a:t>Causes the </a:t>
            </a:r>
            <a:r>
              <a:rPr lang="en-US" sz="3600" dirty="0" err="1" smtClean="0"/>
              <a:t>ductal</a:t>
            </a:r>
            <a:r>
              <a:rPr lang="en-US" sz="3600" dirty="0" smtClean="0"/>
              <a:t> system of the quarter to grow and branch.</a:t>
            </a:r>
          </a:p>
          <a:p>
            <a:pPr marL="273050" indent="-273050" algn="just"/>
            <a:r>
              <a:rPr lang="en-US" sz="3600" dirty="0" err="1" smtClean="0"/>
              <a:t>Stroma</a:t>
            </a:r>
            <a:r>
              <a:rPr lang="en-US" sz="3600" dirty="0" smtClean="0"/>
              <a:t> of the udder increase in quantity and large quantities of fat are laid in the </a:t>
            </a:r>
            <a:r>
              <a:rPr lang="en-US" sz="3600" dirty="0" err="1" smtClean="0"/>
              <a:t>stroma</a:t>
            </a:r>
            <a:r>
              <a:rPr lang="en-US" sz="3600" dirty="0" smtClean="0"/>
              <a:t>.</a:t>
            </a:r>
          </a:p>
          <a:p>
            <a:pPr marL="273050" indent="-273050" algn="just"/>
            <a:r>
              <a:rPr lang="en-US" sz="3600" dirty="0" smtClean="0"/>
              <a:t>Growth hormone, adrenal </a:t>
            </a:r>
            <a:r>
              <a:rPr lang="en-US" sz="3600" dirty="0" err="1" smtClean="0"/>
              <a:t>glucocoticoids</a:t>
            </a:r>
            <a:r>
              <a:rPr lang="en-US" sz="3600" dirty="0" smtClean="0"/>
              <a:t>, </a:t>
            </a:r>
            <a:r>
              <a:rPr lang="en-US" sz="3600" dirty="0" err="1" smtClean="0"/>
              <a:t>prolactin</a:t>
            </a:r>
            <a:r>
              <a:rPr lang="en-US" sz="3600" dirty="0" smtClean="0"/>
              <a:t> &amp; insulin are also needed for </a:t>
            </a:r>
            <a:r>
              <a:rPr lang="en-US" sz="3600" dirty="0" err="1" smtClean="0"/>
              <a:t>ductal</a:t>
            </a:r>
            <a:r>
              <a:rPr lang="en-US" sz="3600" dirty="0" smtClean="0"/>
              <a:t> growth.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Circulating estrogens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algn="just">
              <a:lnSpc>
                <a:spcPct val="150000"/>
              </a:lnSpc>
              <a:buNone/>
            </a:pPr>
            <a:r>
              <a:rPr lang="en-IN" dirty="0" smtClean="0"/>
              <a:t> </a:t>
            </a:r>
            <a:r>
              <a:rPr lang="en-US" dirty="0" smtClean="0"/>
              <a:t>Increases the number of gap junctions between </a:t>
            </a:r>
            <a:r>
              <a:rPr lang="en-US" dirty="0" err="1" smtClean="0"/>
              <a:t>myometrial</a:t>
            </a:r>
            <a:r>
              <a:rPr lang="en-US" dirty="0" smtClean="0"/>
              <a:t> cells 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en-IN" dirty="0" smtClean="0"/>
              <a:t>  Production of  prostaglandins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en-IN" dirty="0" smtClean="0"/>
              <a:t>  </a:t>
            </a:r>
            <a:r>
              <a:rPr lang="en-US" dirty="0" smtClean="0"/>
              <a:t>Increase in </a:t>
            </a:r>
            <a:r>
              <a:rPr lang="en-US" dirty="0" err="1" smtClean="0"/>
              <a:t>myometrial</a:t>
            </a:r>
            <a:r>
              <a:rPr lang="en-US" dirty="0" smtClean="0"/>
              <a:t> contractile proteins</a:t>
            </a:r>
          </a:p>
          <a:p>
            <a:pPr marL="609600" indent="-609600" algn="just">
              <a:lnSpc>
                <a:spcPct val="150000"/>
              </a:lnSpc>
              <a:buNone/>
            </a:pPr>
            <a:r>
              <a:rPr lang="en-US" dirty="0" smtClean="0"/>
              <a:t>  Increase in number of </a:t>
            </a:r>
            <a:r>
              <a:rPr lang="en-US" dirty="0" err="1" smtClean="0"/>
              <a:t>oxytocin</a:t>
            </a:r>
            <a:r>
              <a:rPr lang="en-US" dirty="0" smtClean="0"/>
              <a:t> receptors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Effect of cortisol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	Increase in cortisol formation in the fetus</a:t>
            </a:r>
            <a:endParaRPr lang="en-IN" dirty="0" smtClean="0"/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 CRH secretion by the </a:t>
            </a:r>
            <a:r>
              <a:rPr lang="en-IN" dirty="0" err="1" smtClean="0"/>
              <a:t>fetal</a:t>
            </a:r>
            <a:r>
              <a:rPr lang="en-IN" dirty="0" smtClean="0"/>
              <a:t> hypothalamus increases cortisol</a:t>
            </a:r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Increased placental production of CRH. </a:t>
            </a:r>
          </a:p>
          <a:p>
            <a:pPr lvl="1" algn="just">
              <a:lnSpc>
                <a:spcPct val="150000"/>
              </a:lnSpc>
            </a:pPr>
            <a:r>
              <a:rPr lang="en-IN" dirty="0" smtClean="0"/>
              <a:t>This increases circulating ACTH in the </a:t>
            </a:r>
            <a:r>
              <a:rPr lang="en-IN" dirty="0" err="1" smtClean="0"/>
              <a:t>fetus</a:t>
            </a:r>
            <a:endParaRPr lang="en-IN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progesterone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273050" indent="-273050" algn="just"/>
            <a:r>
              <a:rPr lang="en-US" dirty="0" smtClean="0"/>
              <a:t>Acts synergistically with estrogen causes additional growth of the mammary lobules</a:t>
            </a:r>
          </a:p>
          <a:p>
            <a:pPr marL="273050" indent="-273050" algn="just">
              <a:buNone/>
            </a:pPr>
            <a:endParaRPr lang="en-US" dirty="0" smtClean="0"/>
          </a:p>
          <a:p>
            <a:pPr marL="273050" indent="-273050" algn="just"/>
            <a:r>
              <a:rPr lang="en-US" dirty="0" smtClean="0"/>
              <a:t>budding of alveoli  </a:t>
            </a:r>
          </a:p>
          <a:p>
            <a:pPr marL="273050" indent="-273050" algn="just">
              <a:buNone/>
            </a:pPr>
            <a:endParaRPr lang="en-US" dirty="0" smtClean="0"/>
          </a:p>
          <a:p>
            <a:pPr marL="273050" indent="-273050" algn="just"/>
            <a:r>
              <a:rPr lang="en-US" dirty="0" smtClean="0"/>
              <a:t>development of secretory characteristics in  alveoli cells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Footlight MT Light" pitchFamily="18" charset="0"/>
              </a:rPr>
              <a:t>Development of mammary gland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Estrogens are primarily responsible for proliferation of mammary ducts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Progesterone are primarily responsible for the development of the lobules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Prolactin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is also required for mammary glands development at puberty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Increased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prolactin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levels, and high levels of estrogens  and progesterone (and possibly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hCG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) cause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lobulo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-alveolar development during pregnancy</a:t>
            </a: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endParaRPr lang="en-US" sz="900" dirty="0" smtClean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990600" lvl="1" indent="-533400" algn="just">
              <a:buClr>
                <a:srgbClr val="00FFFF"/>
              </a:buClr>
              <a:buSzPct val="150000"/>
              <a:buFontTx/>
              <a:buChar char="•"/>
              <a:defRPr/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Cortisol, insulin and growth hormone are necessary for mammary development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scan0027"/>
          <p:cNvPicPr>
            <a:picLocks noChangeAspect="1" noChangeArrowheads="1"/>
          </p:cNvPicPr>
          <p:nvPr/>
        </p:nvPicPr>
        <p:blipFill>
          <a:blip r:embed="rId2" cstate="print">
            <a:lum bright="-60000" contrast="90000"/>
          </a:blip>
          <a:srcRect l="4903" t="21686" r="23529" b="4014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105400"/>
            <a:ext cx="9144000" cy="369332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0" y="5461337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Growth of mammary gland</a:t>
            </a: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275</Words>
  <Application>Microsoft Office PowerPoint</Application>
  <PresentationFormat>On-screen Show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MAMMOGENESIS    Dr Pramod Kumar Bihar Veterinary College Bihar Animal Sciences University  Patna</vt:lpstr>
      <vt:lpstr>Slide 2</vt:lpstr>
      <vt:lpstr>Mammary  Glands</vt:lpstr>
      <vt:lpstr>Role of estrogens</vt:lpstr>
      <vt:lpstr>Circulating estrogens</vt:lpstr>
      <vt:lpstr>Effect of cortisol</vt:lpstr>
      <vt:lpstr>Role of progesterone</vt:lpstr>
      <vt:lpstr>Development of mammary gland</vt:lpstr>
      <vt:lpstr>Slide 9</vt:lpstr>
      <vt:lpstr>Slide 10</vt:lpstr>
      <vt:lpstr>Prolactin – Synthesis and Control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MAMMOGENESIS    Dr Pramod Kumar Bihar Veterinary College Bihar Animal Sciences University  Patna</dc:title>
  <dc:creator>Aranay</dc:creator>
  <cp:lastModifiedBy>Hp</cp:lastModifiedBy>
  <cp:revision>4</cp:revision>
  <dcterms:created xsi:type="dcterms:W3CDTF">2006-08-16T00:00:00Z</dcterms:created>
  <dcterms:modified xsi:type="dcterms:W3CDTF">2020-05-17T19:05:26Z</dcterms:modified>
</cp:coreProperties>
</file>