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2C1577E-1297-4C82-9B56-C8B954B965C5}"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2C1577E-1297-4C82-9B56-C8B954B965C5}"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2C1577E-1297-4C82-9B56-C8B954B965C5}"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2C1577E-1297-4C82-9B56-C8B954B965C5}"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C1577E-1297-4C82-9B56-C8B954B965C5}" type="datetimeFigureOut">
              <a:rPr lang="en-US" smtClean="0"/>
              <a:pPr/>
              <a:t>5/18/2020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2C1577E-1297-4C82-9B56-C8B954B965C5}"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2C1577E-1297-4C82-9B56-C8B954B965C5}" type="datetimeFigureOut">
              <a:rPr lang="en-US" smtClean="0"/>
              <a:pPr/>
              <a:t>5/18/2020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2C1577E-1297-4C82-9B56-C8B954B965C5}" type="datetimeFigureOut">
              <a:rPr lang="en-US" smtClean="0"/>
              <a:pPr/>
              <a:t>5/18/2020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1577E-1297-4C82-9B56-C8B954B965C5}" type="datetimeFigureOut">
              <a:rPr lang="en-US" smtClean="0"/>
              <a:pPr/>
              <a:t>5/18/2020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1577E-1297-4C82-9B56-C8B954B965C5}"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C1577E-1297-4C82-9B56-C8B954B965C5}" type="datetimeFigureOut">
              <a:rPr lang="en-US" smtClean="0"/>
              <a:pPr/>
              <a:t>5/18/2020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F0AA592-8570-425E-A141-E26E01787E0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C1577E-1297-4C82-9B56-C8B954B965C5}" type="datetimeFigureOut">
              <a:rPr lang="en-US" smtClean="0"/>
              <a:pPr/>
              <a:t>5/18/2020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AA592-8570-425E-A141-E26E01787E0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928693"/>
          </a:xfrm>
        </p:spPr>
        <p:txBody>
          <a:bodyPr>
            <a:normAutofit/>
          </a:bodyPr>
          <a:lstStyle/>
          <a:p>
            <a:r>
              <a:rPr lang="en-IN" sz="3200" b="1" dirty="0" err="1" smtClean="0"/>
              <a:t>Metacentric</a:t>
            </a:r>
            <a:r>
              <a:rPr lang="en-IN" sz="3200" b="1" dirty="0" smtClean="0"/>
              <a:t> Height of a Floating Bodies</a:t>
            </a:r>
            <a:endParaRPr lang="en-IN" sz="3200" b="1" dirty="0"/>
          </a:p>
        </p:txBody>
      </p:sp>
      <p:sp>
        <p:nvSpPr>
          <p:cNvPr id="3" name="Subtitle 2"/>
          <p:cNvSpPr>
            <a:spLocks noGrp="1"/>
          </p:cNvSpPr>
          <p:nvPr>
            <p:ph type="subTitle" idx="1"/>
          </p:nvPr>
        </p:nvSpPr>
        <p:spPr>
          <a:xfrm>
            <a:off x="1371600" y="2571744"/>
            <a:ext cx="6400800" cy="3067056"/>
          </a:xfrm>
        </p:spPr>
        <p:txBody>
          <a:bodyPr/>
          <a:lstStyle/>
          <a:p>
            <a:r>
              <a:rPr lang="en-IN" dirty="0" smtClean="0"/>
              <a:t>Dr. J. </a:t>
            </a:r>
            <a:r>
              <a:rPr lang="en-IN" dirty="0" err="1" smtClean="0"/>
              <a:t>Badshah</a:t>
            </a:r>
            <a:endParaRPr lang="en-IN" dirty="0" smtClean="0"/>
          </a:p>
          <a:p>
            <a:r>
              <a:rPr lang="en-IN" dirty="0" smtClean="0"/>
              <a:t>S. G. Institute of Dairy Technology,</a:t>
            </a:r>
          </a:p>
          <a:p>
            <a:r>
              <a:rPr lang="en-IN" dirty="0" smtClean="0"/>
              <a:t>Patna -14</a:t>
            </a:r>
          </a:p>
          <a:p>
            <a:r>
              <a:rPr lang="en-IN" dirty="0" smtClean="0"/>
              <a:t>(Bihar Animal Sciences University, Patna)</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endParaRPr lang="en-IN" dirty="0"/>
          </a:p>
        </p:txBody>
      </p:sp>
      <p:pic>
        <p:nvPicPr>
          <p:cNvPr id="1026" name="Picture 2" descr="C:\Users\SGAC\Desktop\Metacentric geight.jpg"/>
          <p:cNvPicPr>
            <a:picLocks noGrp="1" noChangeAspect="1" noChangeArrowheads="1"/>
          </p:cNvPicPr>
          <p:nvPr>
            <p:ph idx="1"/>
          </p:nvPr>
        </p:nvPicPr>
        <p:blipFill>
          <a:blip r:embed="rId2"/>
          <a:srcRect/>
          <a:stretch>
            <a:fillRect/>
          </a:stretch>
        </p:blipFill>
        <p:spPr bwMode="auto">
          <a:xfrm>
            <a:off x="1285852" y="1714488"/>
            <a:ext cx="5715039" cy="335758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Images showing </a:t>
            </a:r>
            <a:r>
              <a:rPr lang="en-IN" sz="3200" dirty="0" err="1" smtClean="0"/>
              <a:t>Metacentric</a:t>
            </a:r>
            <a:r>
              <a:rPr lang="en-IN" sz="3200" dirty="0" smtClean="0"/>
              <a:t> height</a:t>
            </a:r>
            <a:endParaRPr lang="en-IN" sz="3200" dirty="0"/>
          </a:p>
        </p:txBody>
      </p:sp>
      <p:pic>
        <p:nvPicPr>
          <p:cNvPr id="2050" name="Picture 2" descr="C:\Users\SGAC\Desktop\download metacentre.png"/>
          <p:cNvPicPr>
            <a:picLocks noGrp="1" noChangeAspect="1" noChangeArrowheads="1"/>
          </p:cNvPicPr>
          <p:nvPr>
            <p:ph idx="1"/>
          </p:nvPr>
        </p:nvPicPr>
        <p:blipFill>
          <a:blip r:embed="rId2"/>
          <a:srcRect/>
          <a:stretch>
            <a:fillRect/>
          </a:stretch>
        </p:blipFill>
        <p:spPr bwMode="auto">
          <a:xfrm>
            <a:off x="714348" y="1357298"/>
            <a:ext cx="2781300" cy="3857652"/>
          </a:xfrm>
          <a:prstGeom prst="rect">
            <a:avLst/>
          </a:prstGeom>
          <a:noFill/>
        </p:spPr>
      </p:pic>
      <p:pic>
        <p:nvPicPr>
          <p:cNvPr id="2051" name="Picture 3" descr="C:\Users\SGAC\Desktop\download tilted.png"/>
          <p:cNvPicPr>
            <a:picLocks noChangeAspect="1" noChangeArrowheads="1"/>
          </p:cNvPicPr>
          <p:nvPr/>
        </p:nvPicPr>
        <p:blipFill>
          <a:blip r:embed="rId3"/>
          <a:srcRect/>
          <a:stretch>
            <a:fillRect/>
          </a:stretch>
        </p:blipFill>
        <p:spPr bwMode="auto">
          <a:xfrm>
            <a:off x="4929190" y="1643050"/>
            <a:ext cx="2819400" cy="350046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en-IN" dirty="0" err="1" smtClean="0"/>
              <a:t>Metacentric</a:t>
            </a:r>
            <a:r>
              <a:rPr lang="en-IN" dirty="0" smtClean="0"/>
              <a:t> Height</a:t>
            </a:r>
            <a:endParaRPr lang="en-IN" dirty="0"/>
          </a:p>
        </p:txBody>
      </p:sp>
      <p:sp>
        <p:nvSpPr>
          <p:cNvPr id="3" name="Content Placeholder 2"/>
          <p:cNvSpPr>
            <a:spLocks noGrp="1"/>
          </p:cNvSpPr>
          <p:nvPr>
            <p:ph idx="1"/>
          </p:nvPr>
        </p:nvSpPr>
        <p:spPr>
          <a:xfrm>
            <a:off x="457200" y="928670"/>
            <a:ext cx="8229600" cy="5500726"/>
          </a:xfrm>
        </p:spPr>
        <p:txBody>
          <a:bodyPr>
            <a:normAutofit fontScale="92500" lnSpcReduction="20000"/>
          </a:bodyPr>
          <a:lstStyle/>
          <a:p>
            <a:pPr algn="just">
              <a:buFont typeface="Wingdings" pitchFamily="2" charset="2"/>
              <a:buChar char="Ø"/>
            </a:pPr>
            <a:r>
              <a:rPr lang="en-IN" sz="2400" dirty="0" smtClean="0"/>
              <a:t>The  </a:t>
            </a:r>
            <a:r>
              <a:rPr lang="en-IN" sz="2400" dirty="0" err="1" smtClean="0"/>
              <a:t>metacentric</a:t>
            </a:r>
            <a:r>
              <a:rPr lang="en-IN" sz="2400" dirty="0" smtClean="0"/>
              <a:t> height is a measure of the </a:t>
            </a:r>
            <a:r>
              <a:rPr lang="en-IN" sz="2400" dirty="0" err="1" smtClean="0"/>
              <a:t>statical</a:t>
            </a:r>
            <a:r>
              <a:rPr lang="en-IN" sz="2400" dirty="0" smtClean="0"/>
              <a:t> stability of floating Body such as ship. </a:t>
            </a:r>
          </a:p>
          <a:p>
            <a:pPr algn="just">
              <a:buNone/>
            </a:pPr>
            <a:endParaRPr lang="en-IN" sz="2400" dirty="0" smtClean="0"/>
          </a:p>
          <a:p>
            <a:pPr algn="just">
              <a:buFont typeface="Wingdings" pitchFamily="2" charset="2"/>
              <a:buChar char="Ø"/>
            </a:pPr>
            <a:r>
              <a:rPr lang="en-IN" sz="2400" dirty="0" smtClean="0"/>
              <a:t>The distance between centre of gravity G and metacentre M i.e. GM is </a:t>
            </a:r>
            <a:r>
              <a:rPr lang="en-IN" sz="2400" dirty="0" err="1" smtClean="0"/>
              <a:t>metacentric</a:t>
            </a:r>
            <a:r>
              <a:rPr lang="en-IN" sz="2400" dirty="0" smtClean="0"/>
              <a:t> height on rolling the stability body by a small angle along the longitudinal or transverse axis.</a:t>
            </a:r>
          </a:p>
          <a:p>
            <a:pPr algn="just">
              <a:buFont typeface="Wingdings" pitchFamily="2" charset="2"/>
              <a:buChar char="Ø"/>
            </a:pPr>
            <a:r>
              <a:rPr lang="en-IN" sz="2400" dirty="0" smtClean="0"/>
              <a:t>For a ship to be stable, the </a:t>
            </a:r>
            <a:r>
              <a:rPr lang="en-IN" sz="2400" dirty="0" err="1" smtClean="0"/>
              <a:t>metacentric</a:t>
            </a:r>
            <a:r>
              <a:rPr lang="en-IN" sz="2400" dirty="0" smtClean="0"/>
              <a:t> height must be positive.</a:t>
            </a:r>
          </a:p>
          <a:p>
            <a:pPr algn="just">
              <a:buNone/>
            </a:pPr>
            <a:endParaRPr lang="en-IN" sz="2400" dirty="0"/>
          </a:p>
          <a:p>
            <a:pPr algn="just">
              <a:buFont typeface="Wingdings" pitchFamily="2" charset="2"/>
              <a:buChar char="Ø"/>
            </a:pPr>
            <a:r>
              <a:rPr lang="en-IN" sz="2400" dirty="0" smtClean="0"/>
              <a:t>The magnitude of </a:t>
            </a:r>
            <a:r>
              <a:rPr lang="en-IN" sz="2400" dirty="0" err="1" smtClean="0"/>
              <a:t>metacentric</a:t>
            </a:r>
            <a:r>
              <a:rPr lang="en-IN" sz="2400" dirty="0" smtClean="0"/>
              <a:t> height is obtained as under:</a:t>
            </a:r>
          </a:p>
          <a:p>
            <a:pPr marL="457200" indent="-457200" algn="just">
              <a:buAutoNum type="alphaLcParenBoth"/>
            </a:pPr>
            <a:r>
              <a:rPr lang="en-IN" sz="2400" dirty="0" smtClean="0"/>
              <a:t>If G is above B,</a:t>
            </a:r>
            <a:r>
              <a:rPr lang="en-IN" sz="2400" dirty="0"/>
              <a:t> </a:t>
            </a:r>
            <a:r>
              <a:rPr lang="en-IN" sz="2400" dirty="0" smtClean="0"/>
              <a:t> MG = BM – BG</a:t>
            </a:r>
          </a:p>
          <a:p>
            <a:pPr marL="457200" indent="-457200" algn="just">
              <a:buAutoNum type="alphaLcParenBoth"/>
            </a:pPr>
            <a:r>
              <a:rPr lang="en-IN" sz="2400" dirty="0" smtClean="0"/>
              <a:t>If G is below B, MG  = BM + BG </a:t>
            </a:r>
          </a:p>
          <a:p>
            <a:pPr marL="457200" indent="-457200" algn="just">
              <a:buAutoNum type="alphaLcParenBoth"/>
            </a:pPr>
            <a:endParaRPr lang="en-IN" sz="2400" dirty="0" smtClean="0"/>
          </a:p>
          <a:p>
            <a:pPr marL="457200" indent="-457200" algn="just">
              <a:buFont typeface="Wingdings" pitchFamily="2" charset="2"/>
              <a:buChar char="Ø"/>
            </a:pPr>
            <a:r>
              <a:rPr lang="en-IN" sz="2400" dirty="0" smtClean="0"/>
              <a:t>The magnitude of the righting Couple = W (MG) Sin </a:t>
            </a:r>
            <a:r>
              <a:rPr lang="el-GR" sz="2400" dirty="0" smtClean="0"/>
              <a:t>θ</a:t>
            </a:r>
            <a:r>
              <a:rPr lang="en-IN" sz="2400" dirty="0" smtClean="0"/>
              <a:t> which determines the stability of ship. To avoid large no. of oscillation, it is desirable that the </a:t>
            </a:r>
            <a:r>
              <a:rPr lang="en-IN" sz="2400" dirty="0" err="1" smtClean="0"/>
              <a:t>metacentric</a:t>
            </a:r>
            <a:r>
              <a:rPr lang="en-IN" sz="2400" dirty="0" smtClean="0"/>
              <a:t> height should not be very large. It is therefore, a compromise has to be made between these two.</a:t>
            </a:r>
          </a:p>
          <a:p>
            <a:pPr marL="457200" indent="-457200" algn="just">
              <a:buFont typeface="Wingdings" pitchFamily="2" charset="2"/>
              <a:buChar char="Ø"/>
            </a:pPr>
            <a:endParaRPr lang="en-IN" sz="2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IN" dirty="0" err="1" smtClean="0"/>
              <a:t>Metacentric</a:t>
            </a:r>
            <a:r>
              <a:rPr lang="en-IN" dirty="0" smtClean="0"/>
              <a:t> Height</a:t>
            </a:r>
            <a:endParaRPr lang="en-IN" dirty="0"/>
          </a:p>
        </p:txBody>
      </p:sp>
      <p:sp>
        <p:nvSpPr>
          <p:cNvPr id="3" name="Content Placeholder 2"/>
          <p:cNvSpPr>
            <a:spLocks noGrp="1"/>
          </p:cNvSpPr>
          <p:nvPr>
            <p:ph idx="1"/>
          </p:nvPr>
        </p:nvSpPr>
        <p:spPr>
          <a:xfrm>
            <a:off x="457200" y="1285860"/>
            <a:ext cx="8229600" cy="4840303"/>
          </a:xfrm>
        </p:spPr>
        <p:txBody>
          <a:bodyPr>
            <a:normAutofit/>
          </a:bodyPr>
          <a:lstStyle/>
          <a:p>
            <a:pPr algn="just">
              <a:buFont typeface="Wingdings" pitchFamily="2" charset="2"/>
              <a:buChar char="Ø"/>
            </a:pPr>
            <a:r>
              <a:rPr lang="en-IN" sz="2400" dirty="0" smtClean="0"/>
              <a:t>For proper design of ships or other floating vessel, care should be taken that the metacentre is above the centre of gravity for all angles of heel which may be encountered in its use.</a:t>
            </a:r>
          </a:p>
          <a:p>
            <a:pPr algn="just">
              <a:buFont typeface="Wingdings" pitchFamily="2" charset="2"/>
              <a:buChar char="Ø"/>
            </a:pPr>
            <a:endParaRPr lang="en-IN" sz="2200" dirty="0"/>
          </a:p>
          <a:p>
            <a:pPr algn="just">
              <a:buNone/>
            </a:pPr>
            <a:endParaRPr lang="en-IN" sz="2200" dirty="0" smtClean="0"/>
          </a:p>
          <a:p>
            <a:pPr algn="just">
              <a:buFont typeface="Wingdings" pitchFamily="2" charset="2"/>
              <a:buChar char="Ø"/>
            </a:pPr>
            <a:r>
              <a:rPr lang="en-IN" sz="2400" dirty="0" smtClean="0"/>
              <a:t>As a floating body can be tilted in any direction, it is required to consider tilting about both the longitudinal (ROLLING) axis and transverse (pitching) axis. Usually the tilting about the longitudinal axis is more critical.</a:t>
            </a:r>
          </a:p>
          <a:p>
            <a:pPr>
              <a:buNone/>
            </a:pPr>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IN" sz="3200" b="1" dirty="0" smtClean="0"/>
              <a:t>Calculation of </a:t>
            </a:r>
            <a:r>
              <a:rPr lang="en-IN" sz="3200" b="1" dirty="0" err="1"/>
              <a:t>M</a:t>
            </a:r>
            <a:r>
              <a:rPr lang="en-IN" sz="3200" b="1" dirty="0" err="1" smtClean="0"/>
              <a:t>etacentric</a:t>
            </a:r>
            <a:r>
              <a:rPr lang="en-IN" sz="3200" b="1" dirty="0" smtClean="0"/>
              <a:t> height</a:t>
            </a:r>
            <a:endParaRPr lang="en-IN" sz="3200" b="1" dirty="0"/>
          </a:p>
        </p:txBody>
      </p:sp>
      <p:sp>
        <p:nvSpPr>
          <p:cNvPr id="3" name="Content Placeholder 2"/>
          <p:cNvSpPr>
            <a:spLocks noGrp="1"/>
          </p:cNvSpPr>
          <p:nvPr>
            <p:ph idx="1"/>
          </p:nvPr>
        </p:nvSpPr>
        <p:spPr>
          <a:xfrm>
            <a:off x="457200" y="1142984"/>
            <a:ext cx="8229600" cy="4983179"/>
          </a:xfrm>
        </p:spPr>
        <p:txBody>
          <a:bodyPr>
            <a:normAutofit/>
          </a:bodyPr>
          <a:lstStyle/>
          <a:p>
            <a:pPr>
              <a:buFont typeface="Wingdings" pitchFamily="2" charset="2"/>
              <a:buChar char="Ø"/>
            </a:pPr>
            <a:r>
              <a:rPr lang="en-IN" sz="2400" dirty="0" smtClean="0"/>
              <a:t>If the ship rotates about point O, but for small angle </a:t>
            </a:r>
            <a:r>
              <a:rPr lang="el-GR" sz="2400" dirty="0" smtClean="0"/>
              <a:t>θ</a:t>
            </a:r>
            <a:r>
              <a:rPr lang="en-IN" sz="2400" dirty="0" smtClean="0"/>
              <a:t>,It may be assumed to rotate about M. The volume of the wedge is moving its position and therefore the weight W of the wedge is given by:</a:t>
            </a:r>
          </a:p>
          <a:p>
            <a:pPr>
              <a:buFont typeface="Wingdings" pitchFamily="2" charset="2"/>
              <a:buChar char="Ø"/>
            </a:pPr>
            <a:endParaRPr lang="en-IN" sz="2000" dirty="0"/>
          </a:p>
          <a:p>
            <a:pPr>
              <a:buFont typeface="Wingdings" pitchFamily="2" charset="2"/>
              <a:buChar char="Ø"/>
            </a:pPr>
            <a:r>
              <a:rPr lang="en-IN" sz="2000" dirty="0" smtClean="0"/>
              <a:t>W =</a:t>
            </a:r>
            <a:r>
              <a:rPr lang="el-GR" sz="2000" dirty="0" smtClean="0"/>
              <a:t> ϒ</a:t>
            </a:r>
            <a:r>
              <a:rPr lang="en-IN" sz="2000" dirty="0" smtClean="0"/>
              <a:t> ½ L b/2 . b/2 tan</a:t>
            </a:r>
            <a:r>
              <a:rPr lang="el-GR" sz="2400" dirty="0" smtClean="0"/>
              <a:t> θ</a:t>
            </a:r>
            <a:endParaRPr lang="en-IN" sz="2400" dirty="0" smtClean="0"/>
          </a:p>
          <a:p>
            <a:pPr>
              <a:buFont typeface="Wingdings" pitchFamily="2" charset="2"/>
              <a:buChar char="Ø"/>
            </a:pPr>
            <a:endParaRPr lang="en-IN" sz="2400" dirty="0"/>
          </a:p>
          <a:p>
            <a:pPr>
              <a:buFont typeface="Wingdings" pitchFamily="2" charset="2"/>
              <a:buChar char="Ø"/>
            </a:pPr>
            <a:r>
              <a:rPr lang="en-IN" sz="2400" dirty="0" smtClean="0"/>
              <a:t>As the wedge shifts its position, its centre of gravity moves by a distance 2/3 b. The moment caused by the movement of the wedge is M</a:t>
            </a:r>
            <a:r>
              <a:rPr lang="en-IN" sz="2400" baseline="-25000" dirty="0" smtClean="0"/>
              <a:t>1</a:t>
            </a:r>
            <a:r>
              <a:rPr lang="en-IN" sz="2400" dirty="0" smtClean="0"/>
              <a:t> = W 2/3 b =</a:t>
            </a:r>
            <a:r>
              <a:rPr lang="el-GR" sz="2400" dirty="0" smtClean="0"/>
              <a:t> ϒ</a:t>
            </a:r>
            <a:r>
              <a:rPr lang="en-IN" sz="2400" dirty="0" smtClean="0"/>
              <a:t> ½ L b/2 . b/2 tan</a:t>
            </a:r>
            <a:r>
              <a:rPr lang="el-GR" sz="2800" dirty="0" smtClean="0"/>
              <a:t> θ</a:t>
            </a:r>
            <a:r>
              <a:rPr lang="en-IN" sz="2800" dirty="0" smtClean="0"/>
              <a:t>x 2/3 b</a:t>
            </a:r>
          </a:p>
          <a:p>
            <a:pPr>
              <a:buNone/>
            </a:pPr>
            <a:r>
              <a:rPr lang="en-IN" sz="2800" dirty="0"/>
              <a:t> </a:t>
            </a:r>
            <a:r>
              <a:rPr lang="en-IN" sz="2800" dirty="0" smtClean="0"/>
              <a:t>                       = </a:t>
            </a:r>
            <a:r>
              <a:rPr lang="el-GR" sz="2800" dirty="0" smtClean="0"/>
              <a:t>ϒ </a:t>
            </a:r>
            <a:r>
              <a:rPr lang="en-IN" sz="2800" dirty="0" smtClean="0"/>
              <a:t>Lb</a:t>
            </a:r>
            <a:r>
              <a:rPr lang="en-IN" sz="2800" baseline="30000" dirty="0" smtClean="0"/>
              <a:t>3</a:t>
            </a:r>
            <a:r>
              <a:rPr lang="en-IN" sz="2800" dirty="0" smtClean="0"/>
              <a:t>/12 tan </a:t>
            </a:r>
            <a:r>
              <a:rPr lang="el-GR" sz="2400" dirty="0" smtClean="0"/>
              <a:t>θ</a:t>
            </a:r>
            <a:r>
              <a:rPr lang="en-IN" sz="2400" dirty="0" smtClean="0"/>
              <a:t> =</a:t>
            </a:r>
            <a:r>
              <a:rPr lang="el-GR" sz="2400" dirty="0" smtClean="0"/>
              <a:t> ϒ </a:t>
            </a:r>
            <a:r>
              <a:rPr lang="en-IN" sz="2400" dirty="0" smtClean="0"/>
              <a:t>I </a:t>
            </a:r>
            <a:r>
              <a:rPr lang="en-IN" sz="2400" dirty="0" smtClean="0"/>
              <a:t>tan </a:t>
            </a:r>
            <a:r>
              <a:rPr lang="el-GR" sz="2000" dirty="0" smtClean="0"/>
              <a:t>θ</a:t>
            </a:r>
            <a:r>
              <a:rPr lang="en-IN" sz="2000" dirty="0" smtClean="0"/>
              <a:t> </a:t>
            </a:r>
            <a:r>
              <a:rPr lang="en-IN" sz="2400" dirty="0" smtClean="0"/>
              <a:t>, where moment of Inertia I =</a:t>
            </a:r>
            <a:r>
              <a:rPr lang="en-IN" sz="2000" dirty="0" smtClean="0"/>
              <a:t> </a:t>
            </a:r>
            <a:r>
              <a:rPr lang="en-IN" sz="2400" dirty="0" smtClean="0"/>
              <a:t>Lb3/12</a:t>
            </a:r>
            <a:endParaRPr lang="en-IN"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en-IN" sz="3200" dirty="0" smtClean="0"/>
              <a:t>Calculation of </a:t>
            </a:r>
            <a:r>
              <a:rPr lang="en-IN" sz="3200" dirty="0" err="1" smtClean="0"/>
              <a:t>Metacentric</a:t>
            </a:r>
            <a:r>
              <a:rPr lang="en-IN" sz="3200" dirty="0" smtClean="0"/>
              <a:t> Height</a:t>
            </a:r>
            <a:endParaRPr lang="en-IN" sz="3200" dirty="0"/>
          </a:p>
        </p:txBody>
      </p:sp>
      <p:sp>
        <p:nvSpPr>
          <p:cNvPr id="3" name="Content Placeholder 2"/>
          <p:cNvSpPr>
            <a:spLocks noGrp="1"/>
          </p:cNvSpPr>
          <p:nvPr>
            <p:ph idx="1"/>
          </p:nvPr>
        </p:nvSpPr>
        <p:spPr>
          <a:xfrm>
            <a:off x="285720" y="928670"/>
            <a:ext cx="8572560" cy="5429288"/>
          </a:xfrm>
        </p:spPr>
        <p:txBody>
          <a:bodyPr>
            <a:normAutofit fontScale="92500"/>
          </a:bodyPr>
          <a:lstStyle/>
          <a:p>
            <a:pPr>
              <a:buFont typeface="Wingdings" pitchFamily="2" charset="2"/>
              <a:buChar char="Ø"/>
            </a:pPr>
            <a:r>
              <a:rPr lang="en-IN" sz="2400" dirty="0" smtClean="0"/>
              <a:t>The moment M</a:t>
            </a:r>
            <a:r>
              <a:rPr lang="en-IN" sz="2400" baseline="-25000" dirty="0" smtClean="0"/>
              <a:t>1</a:t>
            </a:r>
            <a:r>
              <a:rPr lang="en-IN" sz="2400" dirty="0" smtClean="0"/>
              <a:t> must be equal to moment M</a:t>
            </a:r>
            <a:r>
              <a:rPr lang="en-IN" sz="2400" baseline="-25000" dirty="0" smtClean="0"/>
              <a:t>2</a:t>
            </a:r>
            <a:r>
              <a:rPr lang="en-IN" sz="2400" dirty="0" smtClean="0"/>
              <a:t> caused due to movement of the upward thrust from B to B</a:t>
            </a:r>
            <a:r>
              <a:rPr lang="en-IN" sz="2400" baseline="-25000" dirty="0" smtClean="0"/>
              <a:t>1</a:t>
            </a:r>
            <a:r>
              <a:rPr lang="en-IN" sz="2400" dirty="0" smtClean="0"/>
              <a:t>. If V is the volume of water displaced by the ship, U =  </a:t>
            </a:r>
            <a:r>
              <a:rPr lang="el-GR" sz="2400" dirty="0" smtClean="0"/>
              <a:t>ϒ</a:t>
            </a:r>
            <a:r>
              <a:rPr lang="en-IN" sz="2400" dirty="0" smtClean="0"/>
              <a:t> V = weight of the ship</a:t>
            </a:r>
          </a:p>
          <a:p>
            <a:pPr>
              <a:buFont typeface="Wingdings" pitchFamily="2" charset="2"/>
              <a:buChar char="Ø"/>
            </a:pPr>
            <a:endParaRPr lang="en-IN" sz="2400" dirty="0" smtClean="0"/>
          </a:p>
          <a:p>
            <a:pPr>
              <a:buFont typeface="Wingdings" pitchFamily="2" charset="2"/>
              <a:buChar char="Ø"/>
            </a:pPr>
            <a:r>
              <a:rPr lang="en-IN" sz="2400" dirty="0" smtClean="0"/>
              <a:t>The movement caused by movement of upward thrust by a distance BB</a:t>
            </a:r>
            <a:r>
              <a:rPr lang="en-IN" sz="2400" baseline="-25000" dirty="0" smtClean="0"/>
              <a:t>1</a:t>
            </a:r>
            <a:r>
              <a:rPr lang="en-IN" sz="2400" dirty="0" smtClean="0"/>
              <a:t> M</a:t>
            </a:r>
            <a:r>
              <a:rPr lang="en-IN" sz="2400" baseline="-25000" dirty="0" smtClean="0"/>
              <a:t>2 </a:t>
            </a:r>
            <a:r>
              <a:rPr lang="en-IN" sz="2400" dirty="0" smtClean="0"/>
              <a:t> =   </a:t>
            </a:r>
            <a:r>
              <a:rPr lang="el-GR" sz="2400" dirty="0" smtClean="0"/>
              <a:t>ϒ</a:t>
            </a:r>
            <a:r>
              <a:rPr lang="en-IN" sz="2400" dirty="0" smtClean="0"/>
              <a:t> </a:t>
            </a:r>
            <a:r>
              <a:rPr lang="en-IN" sz="2400" dirty="0" smtClean="0"/>
              <a:t>V . BB</a:t>
            </a:r>
            <a:r>
              <a:rPr lang="en-IN" sz="2400" baseline="-25000" dirty="0" smtClean="0"/>
              <a:t>1 </a:t>
            </a:r>
            <a:r>
              <a:rPr lang="en-IN" sz="2400" dirty="0" smtClean="0"/>
              <a:t>=   </a:t>
            </a:r>
            <a:r>
              <a:rPr lang="el-GR" sz="2400" dirty="0" smtClean="0"/>
              <a:t>ϒ</a:t>
            </a:r>
            <a:r>
              <a:rPr lang="en-IN" sz="2400" dirty="0" smtClean="0"/>
              <a:t> V . </a:t>
            </a:r>
            <a:r>
              <a:rPr lang="en-IN" sz="2400" dirty="0" smtClean="0"/>
              <a:t>BM tan </a:t>
            </a:r>
            <a:r>
              <a:rPr lang="el-GR" sz="2400" dirty="0" smtClean="0"/>
              <a:t>θ</a:t>
            </a:r>
            <a:r>
              <a:rPr lang="en-IN" sz="2400" dirty="0" smtClean="0"/>
              <a:t> ( because BM/BB1 =</a:t>
            </a:r>
            <a:r>
              <a:rPr lang="en-IN" sz="2400" dirty="0" smtClean="0"/>
              <a:t> tan </a:t>
            </a:r>
            <a:r>
              <a:rPr lang="el-GR" sz="2400" dirty="0" smtClean="0"/>
              <a:t>θ</a:t>
            </a:r>
            <a:r>
              <a:rPr lang="en-IN" sz="2400" dirty="0" smtClean="0"/>
              <a:t> </a:t>
            </a:r>
            <a:r>
              <a:rPr lang="en-IN" sz="2400" dirty="0" smtClean="0"/>
              <a:t>)</a:t>
            </a:r>
          </a:p>
          <a:p>
            <a:pPr>
              <a:buFont typeface="Wingdings" pitchFamily="2" charset="2"/>
              <a:buChar char="Ø"/>
            </a:pPr>
            <a:endParaRPr lang="en-IN" sz="2400" dirty="0" smtClean="0"/>
          </a:p>
          <a:p>
            <a:pPr>
              <a:buFont typeface="Wingdings" pitchFamily="2" charset="2"/>
              <a:buChar char="Ø"/>
            </a:pPr>
            <a:r>
              <a:rPr lang="en-IN" sz="2400" dirty="0" smtClean="0"/>
              <a:t>When,  M1 = M2</a:t>
            </a:r>
          </a:p>
          <a:p>
            <a:pPr>
              <a:buFont typeface="Wingdings" pitchFamily="2" charset="2"/>
              <a:buChar char="Ø"/>
            </a:pPr>
            <a:r>
              <a:rPr lang="el-GR" sz="2400" dirty="0" smtClean="0"/>
              <a:t>ϒ </a:t>
            </a:r>
            <a:r>
              <a:rPr lang="en-IN" sz="2400" dirty="0" smtClean="0"/>
              <a:t>I tan </a:t>
            </a:r>
            <a:r>
              <a:rPr lang="el-GR" sz="2400" dirty="0" smtClean="0"/>
              <a:t>θ</a:t>
            </a:r>
            <a:r>
              <a:rPr lang="en-IN" sz="2400" dirty="0" smtClean="0"/>
              <a:t>    = </a:t>
            </a:r>
            <a:r>
              <a:rPr lang="el-GR" sz="2400" dirty="0" smtClean="0"/>
              <a:t>ϒ</a:t>
            </a:r>
            <a:r>
              <a:rPr lang="en-IN" sz="2400" dirty="0" smtClean="0"/>
              <a:t> V . BM tan </a:t>
            </a:r>
            <a:r>
              <a:rPr lang="el-GR" sz="2400" dirty="0" smtClean="0"/>
              <a:t>θ</a:t>
            </a:r>
            <a:r>
              <a:rPr lang="en-IN" sz="2400" dirty="0" smtClean="0"/>
              <a:t> </a:t>
            </a:r>
            <a:endParaRPr lang="en-IN" sz="2400" dirty="0" smtClean="0"/>
          </a:p>
          <a:p>
            <a:pPr>
              <a:buFont typeface="Wingdings" pitchFamily="2" charset="2"/>
              <a:buChar char="Ø"/>
            </a:pPr>
            <a:r>
              <a:rPr lang="en-IN" sz="2400" dirty="0" smtClean="0"/>
              <a:t>Therefore BM = I /V and MG=  BM – BG, if G is above B and</a:t>
            </a:r>
          </a:p>
          <a:p>
            <a:pPr>
              <a:buFont typeface="Wingdings" pitchFamily="2" charset="2"/>
              <a:buChar char="Ø"/>
            </a:pPr>
            <a:r>
              <a:rPr lang="en-IN" sz="2400" dirty="0" smtClean="0"/>
              <a:t>If   G is below B,   </a:t>
            </a:r>
            <a:r>
              <a:rPr lang="en-IN" sz="2400" dirty="0" err="1" smtClean="0"/>
              <a:t>M</a:t>
            </a:r>
            <a:r>
              <a:rPr lang="en-IN" sz="2400" dirty="0" err="1" smtClean="0"/>
              <a:t>etacentric</a:t>
            </a:r>
            <a:r>
              <a:rPr lang="en-IN" sz="2400" dirty="0" smtClean="0"/>
              <a:t> height MG = BM + BG</a:t>
            </a:r>
          </a:p>
          <a:p>
            <a:pPr>
              <a:buFont typeface="Wingdings" pitchFamily="2" charset="2"/>
              <a:buChar char="Ø"/>
            </a:pPr>
            <a:r>
              <a:rPr lang="en-IN" sz="2400" dirty="0" smtClean="0"/>
              <a:t>If the sides are not vertical and plan of the ship is not rectangular, divide the plan into small rectangles and the individual moment of inertias of all small parts are added to get the value of I. or I = k Lb</a:t>
            </a:r>
            <a:r>
              <a:rPr lang="en-IN" sz="2400" baseline="30000" dirty="0" smtClean="0"/>
              <a:t>3</a:t>
            </a:r>
            <a:r>
              <a:rPr lang="en-IN" sz="2400" dirty="0" smtClean="0"/>
              <a:t>/12</a:t>
            </a:r>
          </a:p>
          <a:p>
            <a:pPr>
              <a:buFont typeface="Wingdings" pitchFamily="2" charset="2"/>
              <a:buChar char="Ø"/>
            </a:pPr>
            <a:endParaRPr lang="en-IN" sz="2400" dirty="0" smtClean="0"/>
          </a:p>
          <a:p>
            <a:pPr>
              <a:buNone/>
            </a:pPr>
            <a:endParaRPr lang="en-IN" sz="2400" dirty="0" smtClean="0"/>
          </a:p>
          <a:p>
            <a:pPr>
              <a:buFont typeface="Wingdings" pitchFamily="2" charset="2"/>
              <a:buChar char="Ø"/>
            </a:pPr>
            <a:endParaRPr lang="en-IN"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561</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Metacentric Height of a Floating Bodies</vt:lpstr>
      <vt:lpstr>Slide 2</vt:lpstr>
      <vt:lpstr>Images showing Metacentric height</vt:lpstr>
      <vt:lpstr>Metacentric Height</vt:lpstr>
      <vt:lpstr>Metacentric Height</vt:lpstr>
      <vt:lpstr>Calculation of Metacentric height</vt:lpstr>
      <vt:lpstr>Calculation of Metacentric Height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Metacentric Height of a Floating Bodies</dc:title>
  <dc:creator>SGAC</dc:creator>
  <cp:lastModifiedBy>SGAC</cp:lastModifiedBy>
  <cp:revision>6</cp:revision>
  <dcterms:created xsi:type="dcterms:W3CDTF">2020-05-18T07:34:04Z</dcterms:created>
  <dcterms:modified xsi:type="dcterms:W3CDTF">2020-05-18T09:32:36Z</dcterms:modified>
</cp:coreProperties>
</file>