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1" r:id="rId3"/>
    <p:sldId id="339" r:id="rId4"/>
    <p:sldId id="346" r:id="rId5"/>
    <p:sldId id="338" r:id="rId6"/>
    <p:sldId id="348" r:id="rId7"/>
    <p:sldId id="333" r:id="rId8"/>
    <p:sldId id="340" r:id="rId9"/>
    <p:sldId id="341" r:id="rId10"/>
    <p:sldId id="303" r:id="rId11"/>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333399"/>
    <a:srgbClr val="FFCC66"/>
    <a:srgbClr val="FF9933"/>
    <a:srgbClr val="57B2B9"/>
    <a:srgbClr val="FF6699"/>
    <a:srgbClr val="A50021"/>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Dimensionless_number" TargetMode="External"/><Relationship Id="rId2" Type="http://schemas.openxmlformats.org/officeDocument/2006/relationships/hyperlink" Target="https://en.wikipedia.org/w/index.php?title=Euler_number_(physics)&amp;action=edit&amp;section=1" TargetMode="External"/><Relationship Id="rId1" Type="http://schemas.openxmlformats.org/officeDocument/2006/relationships/slideLayout" Target="../slideLayouts/slideLayout2.xml"/><Relationship Id="rId6" Type="http://schemas.openxmlformats.org/officeDocument/2006/relationships/hyperlink" Target="https://en.wikipedia.org/wiki/Cavitation" TargetMode="External"/><Relationship Id="rId5" Type="http://schemas.openxmlformats.org/officeDocument/2006/relationships/hyperlink" Target="https://en.wikipedia.org/wiki/Kinetic_energy" TargetMode="External"/><Relationship Id="rId4" Type="http://schemas.openxmlformats.org/officeDocument/2006/relationships/hyperlink" Target="https://en.wikipedia.org/wiki/Vapor_pressur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381000"/>
            <a:ext cx="7315200" cy="29718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609600"/>
            <a:ext cx="8686800" cy="2819400"/>
          </a:xfrm>
        </p:spPr>
        <p:txBody>
          <a:bodyPr/>
          <a:lstStyle/>
          <a:p>
            <a:pPr eaLnBrk="1" hangingPunct="1">
              <a:defRPr/>
            </a:pPr>
            <a:r>
              <a:rPr lang="en-US" sz="4000" b="1" dirty="0" smtClean="0">
                <a:solidFill>
                  <a:srgbClr val="FF0000"/>
                </a:solidFill>
              </a:rPr>
              <a:t>Non Dimensional Numbers in Motion of Fluids and their Significance</a:t>
            </a:r>
            <a:br>
              <a:rPr lang="en-US" sz="4000" b="1" dirty="0" smtClean="0">
                <a:solidFill>
                  <a:srgbClr val="FF0000"/>
                </a:solidFill>
              </a:rPr>
            </a:br>
            <a:r>
              <a:rPr lang="en-US" sz="4000" b="1" dirty="0" smtClean="0">
                <a:solidFill>
                  <a:srgbClr val="FF0000"/>
                </a:solidFill>
              </a:rPr>
              <a:t>Fluid Mechanics</a:t>
            </a:r>
            <a:r>
              <a:rPr lang="en-US" sz="2800" b="1" dirty="0" smtClean="0">
                <a:solidFill>
                  <a:srgbClr val="FF0000"/>
                </a:solidFill>
              </a:rPr>
              <a:t> </a:t>
            </a:r>
            <a:r>
              <a:rPr lang="en-US" sz="2800" b="1" dirty="0" smtClean="0">
                <a:solidFill>
                  <a:srgbClr val="FF0000"/>
                </a:solidFill>
              </a:rPr>
              <a:t>(DTE </a:t>
            </a:r>
            <a:r>
              <a:rPr lang="en-US" sz="2800" b="1" dirty="0" smtClean="0">
                <a:solidFill>
                  <a:srgbClr val="FF0000"/>
                </a:solidFill>
              </a:rPr>
              <a:t> 112)</a:t>
            </a:r>
            <a:endParaRPr lang="en-US" sz="28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dirty="0" smtClean="0">
                <a:solidFill>
                  <a:srgbClr val="A50021"/>
                </a:solidFill>
              </a:rPr>
              <a:t>Dr. J. </a:t>
            </a:r>
            <a:r>
              <a:rPr lang="en-US" b="1" dirty="0" err="1" smtClean="0">
                <a:solidFill>
                  <a:srgbClr val="A50021"/>
                </a:solidFill>
              </a:rPr>
              <a:t>Badshah</a:t>
            </a:r>
            <a:endParaRPr lang="en-US" b="1" dirty="0" smtClean="0">
              <a:solidFill>
                <a:srgbClr val="A50021"/>
              </a:solidFill>
            </a:endParaRPr>
          </a:p>
          <a:p>
            <a:pPr eaLnBrk="1" hangingPunct="1">
              <a:lnSpc>
                <a:spcPct val="90000"/>
              </a:lnSpc>
            </a:pPr>
            <a:r>
              <a:rPr lang="en-US" sz="2000" b="1" dirty="0" smtClean="0"/>
              <a:t>University Professor – cum - Chief Scientist</a:t>
            </a:r>
          </a:p>
          <a:p>
            <a:pPr eaLnBrk="1" hangingPunct="1">
              <a:lnSpc>
                <a:spcPct val="90000"/>
              </a:lnSpc>
            </a:pPr>
            <a:r>
              <a:rPr lang="en-US" sz="2000" b="1" dirty="0" smtClean="0"/>
              <a:t>Dairy Engineering Department</a:t>
            </a:r>
          </a:p>
          <a:p>
            <a:pPr eaLnBrk="1" hangingPunct="1">
              <a:lnSpc>
                <a:spcPct val="90000"/>
              </a:lnSpc>
            </a:pPr>
            <a:r>
              <a:rPr lang="en-US" sz="2000" b="1" dirty="0" smtClean="0"/>
              <a:t>Sanjay Gandhi Institute of Dairy Science &amp; Technology, </a:t>
            </a:r>
            <a:r>
              <a:rPr lang="en-US" sz="2000" b="1" dirty="0" err="1" smtClean="0"/>
              <a:t>Jagdeopath</a:t>
            </a:r>
            <a:r>
              <a:rPr lang="en-US" sz="2000" b="1" dirty="0" smtClean="0"/>
              <a:t>, Patna</a:t>
            </a:r>
          </a:p>
          <a:p>
            <a:pPr eaLnBrk="1" hangingPunct="1">
              <a:lnSpc>
                <a:spcPct val="90000"/>
              </a:lnSpc>
            </a:pPr>
            <a:r>
              <a:rPr lang="en-US" sz="1800" b="1" dirty="0" smtClean="0"/>
              <a:t>(Bihar Animal Sciences University, Patna)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800" b="1" dirty="0" smtClean="0">
                <a:solidFill>
                  <a:srgbClr val="FF0000"/>
                </a:solidFill>
              </a:rPr>
              <a:t>Inertia Force and Reynolds Number</a:t>
            </a:r>
            <a:endParaRPr lang="en-US" sz="2800" b="1" dirty="0">
              <a:solidFill>
                <a:srgbClr val="FF0000"/>
              </a:solidFill>
            </a:endParaRPr>
          </a:p>
        </p:txBody>
      </p:sp>
      <p:sp>
        <p:nvSpPr>
          <p:cNvPr id="3" name="Content Placeholder 2"/>
          <p:cNvSpPr>
            <a:spLocks noGrp="1"/>
          </p:cNvSpPr>
          <p:nvPr>
            <p:ph idx="1"/>
          </p:nvPr>
        </p:nvSpPr>
        <p:spPr>
          <a:xfrm>
            <a:off x="304800" y="914400"/>
            <a:ext cx="8686800" cy="5943600"/>
          </a:xfrm>
        </p:spPr>
        <p:txBody>
          <a:bodyPr/>
          <a:lstStyle/>
          <a:p>
            <a:pPr marL="514350" indent="-457200" algn="just">
              <a:buFont typeface="Wingdings" pitchFamily="2" charset="2"/>
              <a:buChar char="Ø"/>
            </a:pPr>
            <a:r>
              <a:rPr lang="en-US" sz="2200" b="1" dirty="0" smtClean="0">
                <a:solidFill>
                  <a:srgbClr val="FF0000"/>
                </a:solidFill>
              </a:rPr>
              <a:t>Introduction</a:t>
            </a:r>
          </a:p>
          <a:p>
            <a:pPr marL="514350" indent="-457200" algn="just">
              <a:buFont typeface="Wingdings" pitchFamily="2" charset="2"/>
              <a:buChar char="Ø"/>
            </a:pPr>
            <a:r>
              <a:rPr lang="en-US" sz="2200" b="1" dirty="0" smtClean="0">
                <a:solidFill>
                  <a:srgbClr val="FF0000"/>
                </a:solidFill>
              </a:rPr>
              <a:t>Inertia Force : </a:t>
            </a:r>
            <a:r>
              <a:rPr lang="en-US" sz="2200" dirty="0" smtClean="0">
                <a:solidFill>
                  <a:srgbClr val="002060"/>
                </a:solidFill>
              </a:rPr>
              <a:t>Important for Fluids in Motion</a:t>
            </a:r>
          </a:p>
          <a:p>
            <a:pPr marL="914400" lvl="1" indent="-457200" algn="just">
              <a:buFont typeface="Wingdings" pitchFamily="2" charset="2"/>
              <a:buChar char="Ø"/>
            </a:pPr>
            <a:r>
              <a:rPr lang="en-US" sz="2000" dirty="0" smtClean="0">
                <a:solidFill>
                  <a:srgbClr val="002060"/>
                </a:solidFill>
              </a:rPr>
              <a:t>Inertia Force </a:t>
            </a:r>
            <a:r>
              <a:rPr lang="en-US" sz="2000" dirty="0" err="1" smtClean="0">
                <a:solidFill>
                  <a:srgbClr val="002060"/>
                </a:solidFill>
              </a:rPr>
              <a:t>F</a:t>
            </a:r>
            <a:r>
              <a:rPr lang="en-US" sz="2000" baseline="-25000" dirty="0" err="1" smtClean="0">
                <a:solidFill>
                  <a:srgbClr val="002060"/>
                </a:solidFill>
              </a:rPr>
              <a:t>i</a:t>
            </a:r>
            <a:r>
              <a:rPr lang="en-US" sz="2000" baseline="-25000" dirty="0" smtClean="0">
                <a:solidFill>
                  <a:srgbClr val="002060"/>
                </a:solidFill>
              </a:rPr>
              <a:t> </a:t>
            </a:r>
            <a:r>
              <a:rPr lang="en-US" sz="2000" dirty="0" smtClean="0">
                <a:solidFill>
                  <a:srgbClr val="002060"/>
                </a:solidFill>
              </a:rPr>
              <a:t> = Mass x Acceleration</a:t>
            </a:r>
          </a:p>
          <a:p>
            <a:pPr marL="914400" lvl="1" indent="-457200" algn="just">
              <a:buFont typeface="Wingdings" pitchFamily="2" charset="2"/>
              <a:buChar char="Ø"/>
            </a:pPr>
            <a:r>
              <a:rPr lang="en-US" sz="2000" dirty="0" err="1" smtClean="0">
                <a:solidFill>
                  <a:srgbClr val="002060"/>
                </a:solidFill>
              </a:rPr>
              <a:t>Fi</a:t>
            </a:r>
            <a:r>
              <a:rPr lang="en-US" sz="2000" dirty="0" smtClean="0">
                <a:solidFill>
                  <a:srgbClr val="002060"/>
                </a:solidFill>
              </a:rPr>
              <a:t> = Density x volume x Velocity per unit time</a:t>
            </a:r>
          </a:p>
          <a:p>
            <a:pPr marL="914400" lvl="1" indent="-457200" algn="just">
              <a:buFont typeface="Wingdings" pitchFamily="2" charset="2"/>
              <a:buChar char="Ø"/>
            </a:pPr>
            <a:r>
              <a:rPr lang="en-US" sz="2000" dirty="0" smtClean="0">
                <a:solidFill>
                  <a:srgbClr val="002060"/>
                </a:solidFill>
              </a:rPr>
              <a:t>= Density x volume per unit time x velocity</a:t>
            </a:r>
          </a:p>
          <a:p>
            <a:pPr marL="914400" lvl="1" indent="-457200" algn="just">
              <a:buFont typeface="Wingdings" pitchFamily="2" charset="2"/>
              <a:buChar char="Ø"/>
            </a:pPr>
            <a:r>
              <a:rPr lang="en-US" sz="2000" dirty="0" smtClean="0">
                <a:solidFill>
                  <a:srgbClr val="002060"/>
                </a:solidFill>
              </a:rPr>
              <a:t>= Density x Area x velocity x Velocity</a:t>
            </a:r>
          </a:p>
          <a:p>
            <a:pPr marL="914400" lvl="1" indent="-457200" algn="just">
              <a:buFont typeface="Wingdings" pitchFamily="2" charset="2"/>
              <a:buChar char="Ø"/>
            </a:pPr>
            <a:r>
              <a:rPr lang="en-US" sz="2000" dirty="0" smtClean="0">
                <a:solidFill>
                  <a:srgbClr val="002060"/>
                </a:solidFill>
              </a:rPr>
              <a:t>=  ℓ L</a:t>
            </a:r>
            <a:r>
              <a:rPr lang="en-US" sz="2000" baseline="30000" dirty="0" smtClean="0">
                <a:solidFill>
                  <a:srgbClr val="002060"/>
                </a:solidFill>
              </a:rPr>
              <a:t>2</a:t>
            </a:r>
            <a:r>
              <a:rPr lang="en-US" sz="2000" dirty="0" smtClean="0">
                <a:solidFill>
                  <a:srgbClr val="002060"/>
                </a:solidFill>
              </a:rPr>
              <a:t> v</a:t>
            </a:r>
            <a:r>
              <a:rPr lang="en-US" sz="2000" baseline="30000" dirty="0" smtClean="0">
                <a:solidFill>
                  <a:srgbClr val="002060"/>
                </a:solidFill>
              </a:rPr>
              <a:t>2</a:t>
            </a:r>
            <a:r>
              <a:rPr lang="en-US" sz="2000" dirty="0" smtClean="0">
                <a:solidFill>
                  <a:srgbClr val="002060"/>
                </a:solidFill>
              </a:rPr>
              <a:t> </a:t>
            </a:r>
          </a:p>
          <a:p>
            <a:pPr marL="514350" indent="-457200" algn="just">
              <a:buFont typeface="Wingdings" pitchFamily="2" charset="2"/>
              <a:buChar char="Ø"/>
            </a:pPr>
            <a:r>
              <a:rPr lang="en-US" sz="2200" b="1" dirty="0" smtClean="0">
                <a:solidFill>
                  <a:srgbClr val="FF0000"/>
                </a:solidFill>
              </a:rPr>
              <a:t>Non dimensional Numbers: </a:t>
            </a:r>
            <a:r>
              <a:rPr lang="en-US" sz="2200" dirty="0" smtClean="0">
                <a:solidFill>
                  <a:srgbClr val="002060"/>
                </a:solidFill>
              </a:rPr>
              <a:t>Using above relation of inertia force for the fluid in motion, it is interesting to develop the ratio of inertia force to each of the other forces, which are known as non-dimensional numbers.</a:t>
            </a:r>
          </a:p>
          <a:p>
            <a:pPr marL="514350" indent="-457200" algn="just">
              <a:buFont typeface="Wingdings" pitchFamily="2" charset="2"/>
              <a:buChar char="Ø"/>
            </a:pPr>
            <a:r>
              <a:rPr lang="en-US" sz="2200" b="1" dirty="0" smtClean="0">
                <a:solidFill>
                  <a:srgbClr val="FF0000"/>
                </a:solidFill>
              </a:rPr>
              <a:t>Reynolds Number </a:t>
            </a:r>
            <a:r>
              <a:rPr lang="en-US" sz="2200" b="1" dirty="0" err="1" smtClean="0">
                <a:solidFill>
                  <a:srgbClr val="FF0000"/>
                </a:solidFill>
              </a:rPr>
              <a:t>N</a:t>
            </a:r>
            <a:r>
              <a:rPr lang="en-US" sz="2200" b="1" baseline="-25000" dirty="0" err="1" smtClean="0">
                <a:solidFill>
                  <a:srgbClr val="FF0000"/>
                </a:solidFill>
              </a:rPr>
              <a:t>Re</a:t>
            </a:r>
            <a:r>
              <a:rPr lang="en-US" sz="2200" b="1" dirty="0" smtClean="0">
                <a:solidFill>
                  <a:srgbClr val="FF0000"/>
                </a:solidFill>
              </a:rPr>
              <a:t>: </a:t>
            </a:r>
            <a:r>
              <a:rPr lang="en-US" sz="2200" dirty="0" smtClean="0">
                <a:solidFill>
                  <a:srgbClr val="002060"/>
                </a:solidFill>
              </a:rPr>
              <a:t>Ratio of Inertia Force to viscous Force = </a:t>
            </a:r>
            <a:r>
              <a:rPr lang="en-US" sz="2200" dirty="0" smtClean="0">
                <a:solidFill>
                  <a:srgbClr val="002060"/>
                </a:solidFill>
              </a:rPr>
              <a:t>ℓ L</a:t>
            </a:r>
            <a:r>
              <a:rPr lang="en-US" sz="2200" baseline="30000" dirty="0" smtClean="0">
                <a:solidFill>
                  <a:srgbClr val="002060"/>
                </a:solidFill>
              </a:rPr>
              <a:t>2</a:t>
            </a:r>
            <a:r>
              <a:rPr lang="en-US" sz="2200" dirty="0" smtClean="0">
                <a:solidFill>
                  <a:srgbClr val="002060"/>
                </a:solidFill>
              </a:rPr>
              <a:t> v</a:t>
            </a:r>
            <a:r>
              <a:rPr lang="en-US" sz="2200" baseline="30000" dirty="0" smtClean="0">
                <a:solidFill>
                  <a:srgbClr val="002060"/>
                </a:solidFill>
              </a:rPr>
              <a:t>2</a:t>
            </a:r>
            <a:r>
              <a:rPr lang="en-US" sz="2200" dirty="0" smtClean="0">
                <a:solidFill>
                  <a:srgbClr val="002060"/>
                </a:solidFill>
              </a:rPr>
              <a:t> </a:t>
            </a:r>
            <a:r>
              <a:rPr lang="en-US" sz="2200" dirty="0" smtClean="0">
                <a:solidFill>
                  <a:srgbClr val="002060"/>
                </a:solidFill>
              </a:rPr>
              <a:t>/ </a:t>
            </a:r>
            <a:r>
              <a:rPr lang="en-US" sz="2200" dirty="0" err="1" smtClean="0">
                <a:solidFill>
                  <a:srgbClr val="002060"/>
                </a:solidFill>
              </a:rPr>
              <a:t>mue</a:t>
            </a:r>
            <a:r>
              <a:rPr lang="en-US" sz="2200" dirty="0" smtClean="0">
                <a:solidFill>
                  <a:srgbClr val="002060"/>
                </a:solidFill>
              </a:rPr>
              <a:t> du/</a:t>
            </a:r>
            <a:r>
              <a:rPr lang="en-US" sz="2200" dirty="0" err="1" smtClean="0">
                <a:solidFill>
                  <a:srgbClr val="002060"/>
                </a:solidFill>
              </a:rPr>
              <a:t>dy</a:t>
            </a:r>
            <a:r>
              <a:rPr lang="en-US" sz="2200" dirty="0" smtClean="0">
                <a:solidFill>
                  <a:srgbClr val="002060"/>
                </a:solidFill>
              </a:rPr>
              <a:t> x A = </a:t>
            </a:r>
            <a:r>
              <a:rPr lang="en-US" sz="2200" dirty="0" smtClean="0">
                <a:solidFill>
                  <a:srgbClr val="002060"/>
                </a:solidFill>
              </a:rPr>
              <a:t>ℓ L</a:t>
            </a:r>
            <a:r>
              <a:rPr lang="en-US" sz="2200" baseline="30000" dirty="0" smtClean="0">
                <a:solidFill>
                  <a:srgbClr val="002060"/>
                </a:solidFill>
              </a:rPr>
              <a:t>2</a:t>
            </a:r>
            <a:r>
              <a:rPr lang="en-US" sz="2200" dirty="0" smtClean="0">
                <a:solidFill>
                  <a:srgbClr val="002060"/>
                </a:solidFill>
              </a:rPr>
              <a:t> </a:t>
            </a:r>
            <a:r>
              <a:rPr lang="en-US" sz="2200" dirty="0" smtClean="0">
                <a:solidFill>
                  <a:srgbClr val="002060"/>
                </a:solidFill>
              </a:rPr>
              <a:t>v</a:t>
            </a:r>
            <a:r>
              <a:rPr lang="en-US" sz="2200" baseline="30000" dirty="0" smtClean="0">
                <a:solidFill>
                  <a:srgbClr val="002060"/>
                </a:solidFill>
              </a:rPr>
              <a:t>2</a:t>
            </a:r>
            <a:r>
              <a:rPr lang="en-US" sz="2200" dirty="0" smtClean="0">
                <a:solidFill>
                  <a:srgbClr val="002060"/>
                </a:solidFill>
              </a:rPr>
              <a:t> / µ v L = ℓ v L/ µ</a:t>
            </a:r>
          </a:p>
          <a:p>
            <a:pPr marL="514350" indent="-457200" algn="just">
              <a:buFont typeface="Wingdings" pitchFamily="2" charset="2"/>
              <a:buChar char="Ø"/>
            </a:pPr>
            <a:r>
              <a:rPr lang="en-US" sz="2200" b="1" dirty="0" smtClean="0">
                <a:solidFill>
                  <a:srgbClr val="FF0000"/>
                </a:solidFill>
              </a:rPr>
              <a:t>Significance:</a:t>
            </a:r>
            <a:r>
              <a:rPr lang="en-US" sz="2200" dirty="0" smtClean="0">
                <a:solidFill>
                  <a:srgbClr val="002060"/>
                </a:solidFill>
              </a:rPr>
              <a:t> Reynolds Number is used to determine and correlate pipe friction coefficient, Drag coefficient, Discharge coefficient etc</a:t>
            </a:r>
            <a:r>
              <a:rPr lang="en-US" sz="2200" dirty="0" smtClean="0">
                <a:solidFill>
                  <a:srgbClr val="FF0000"/>
                </a:solidFill>
              </a:rPr>
              <a:t>.</a:t>
            </a:r>
          </a:p>
          <a:p>
            <a:pPr marL="514350" indent="-457200" algn="just">
              <a:buFont typeface="Wingdings" pitchFamily="2" charset="2"/>
              <a:buChar char="Ø"/>
            </a:pPr>
            <a:endParaRPr lang="en-US" sz="2200" b="1" dirty="0" smtClean="0">
              <a:solidFill>
                <a:srgbClr val="FF0000"/>
              </a:solidFill>
            </a:endParaRPr>
          </a:p>
          <a:p>
            <a:pPr marL="514350" indent="-457200" algn="just">
              <a:buNone/>
            </a:pPr>
            <a:endParaRPr lang="en-US" baseline="-25000" dirty="0" smtClean="0"/>
          </a:p>
          <a:p>
            <a:pPr>
              <a:buNone/>
            </a:pPr>
            <a:endParaRPr lang="en-US" dirty="0" smtClean="0"/>
          </a:p>
          <a:p>
            <a:pPr>
              <a:buNone/>
            </a:pPr>
            <a:endParaRPr lang="en-US" dirty="0" smtClean="0"/>
          </a:p>
          <a:p>
            <a:pPr>
              <a:buNone/>
            </a:pPr>
            <a:endParaRPr lang="en-US" dirty="0" smtClean="0"/>
          </a:p>
          <a:p>
            <a:pPr>
              <a:buNone/>
            </a:pPr>
            <a:endParaRPr lang="en-US" dirty="0" smtClean="0"/>
          </a:p>
          <a:p>
            <a:r>
              <a:rPr lang="en-US" sz="700" dirty="0" smtClean="0"/>
              <a:t> </a:t>
            </a:r>
            <a:endParaRPr lang="en-US" sz="1600" dirty="0" smtClean="0"/>
          </a:p>
          <a:p>
            <a:pPr marL="339725" lvl="1" indent="-339725">
              <a:buFont typeface="Wingdings" pitchFamily="2" charset="2"/>
              <a:buChar char="Ø"/>
            </a:pPr>
            <a:endParaRPr lang="en-US" sz="1600" dirty="0" smtClean="0"/>
          </a:p>
          <a:p>
            <a:pPr marL="339725" lvl="1" indent="-339725">
              <a:buFont typeface="Wingdings" pitchFamily="2" charset="2"/>
              <a:buChar char="Ø"/>
            </a:pPr>
            <a:endParaRPr lang="en-US" sz="1600" dirty="0" smtClean="0"/>
          </a:p>
          <a:p>
            <a:endParaRPr lang="en-US" sz="2000" dirty="0" smtClean="0"/>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err="1" smtClean="0">
                <a:solidFill>
                  <a:srgbClr val="FF0000"/>
                </a:solidFill>
              </a:rPr>
              <a:t>Froud</a:t>
            </a:r>
            <a:r>
              <a:rPr lang="en-US" sz="2800" b="1" dirty="0" smtClean="0">
                <a:solidFill>
                  <a:srgbClr val="FF0000"/>
                </a:solidFill>
              </a:rPr>
              <a:t> Numbers &amp; significance</a:t>
            </a:r>
            <a:endParaRPr lang="en-US" sz="2800" dirty="0"/>
          </a:p>
        </p:txBody>
      </p:sp>
      <p:sp>
        <p:nvSpPr>
          <p:cNvPr id="3" name="Content Placeholder 2"/>
          <p:cNvSpPr>
            <a:spLocks noGrp="1"/>
          </p:cNvSpPr>
          <p:nvPr>
            <p:ph idx="1"/>
          </p:nvPr>
        </p:nvSpPr>
        <p:spPr>
          <a:xfrm>
            <a:off x="457200" y="914400"/>
            <a:ext cx="8229600" cy="5211763"/>
          </a:xfrm>
        </p:spPr>
        <p:txBody>
          <a:bodyPr/>
          <a:lstStyle/>
          <a:p>
            <a:pPr marL="342900" lvl="1" indent="-342900" algn="just">
              <a:buFont typeface="Wingdings" pitchFamily="2" charset="2"/>
              <a:buChar char="Ø"/>
            </a:pPr>
            <a:r>
              <a:rPr lang="en-US" sz="2200" b="1" dirty="0" err="1" smtClean="0">
                <a:solidFill>
                  <a:srgbClr val="FF0000"/>
                </a:solidFill>
              </a:rPr>
              <a:t>Froud</a:t>
            </a:r>
            <a:r>
              <a:rPr lang="en-US" sz="2200" b="1" dirty="0" smtClean="0">
                <a:solidFill>
                  <a:srgbClr val="FF0000"/>
                </a:solidFill>
              </a:rPr>
              <a:t> Number, N</a:t>
            </a:r>
            <a:r>
              <a:rPr lang="en-US" sz="2200" b="1" baseline="-25000" dirty="0" smtClean="0">
                <a:solidFill>
                  <a:srgbClr val="FF0000"/>
                </a:solidFill>
              </a:rPr>
              <a:t>F</a:t>
            </a:r>
            <a:r>
              <a:rPr lang="en-US" sz="2200" b="1" dirty="0" smtClean="0">
                <a:solidFill>
                  <a:srgbClr val="FF0000"/>
                </a:solidFill>
              </a:rPr>
              <a:t>: </a:t>
            </a:r>
            <a:r>
              <a:rPr lang="en-US" sz="2200" dirty="0" smtClean="0">
                <a:solidFill>
                  <a:srgbClr val="002060"/>
                </a:solidFill>
              </a:rPr>
              <a:t>Square root of the Ratio of Inertia Force and gravity Force = √</a:t>
            </a:r>
            <a:r>
              <a:rPr lang="en-US" sz="2200" dirty="0" err="1" smtClean="0">
                <a:solidFill>
                  <a:srgbClr val="002060"/>
                </a:solidFill>
              </a:rPr>
              <a:t>F</a:t>
            </a:r>
            <a:r>
              <a:rPr lang="en-US" sz="2200" baseline="-25000" dirty="0" err="1" smtClean="0">
                <a:solidFill>
                  <a:srgbClr val="002060"/>
                </a:solidFill>
              </a:rPr>
              <a:t>i</a:t>
            </a:r>
            <a:r>
              <a:rPr lang="en-US" sz="2200" baseline="-25000" dirty="0" smtClean="0">
                <a:solidFill>
                  <a:srgbClr val="002060"/>
                </a:solidFill>
              </a:rPr>
              <a:t> </a:t>
            </a:r>
            <a:r>
              <a:rPr lang="en-US" sz="2200" dirty="0" smtClean="0">
                <a:solidFill>
                  <a:srgbClr val="002060"/>
                </a:solidFill>
              </a:rPr>
              <a:t> / </a:t>
            </a:r>
            <a:r>
              <a:rPr lang="en-US" sz="2200" dirty="0" err="1" smtClean="0">
                <a:solidFill>
                  <a:srgbClr val="002060"/>
                </a:solidFill>
              </a:rPr>
              <a:t>F</a:t>
            </a:r>
            <a:r>
              <a:rPr lang="en-US" sz="2200" baseline="-25000" dirty="0" err="1" smtClean="0">
                <a:solidFill>
                  <a:srgbClr val="002060"/>
                </a:solidFill>
              </a:rPr>
              <a:t>g</a:t>
            </a:r>
            <a:r>
              <a:rPr lang="en-US" sz="2200" dirty="0" smtClean="0">
                <a:solidFill>
                  <a:srgbClr val="002060"/>
                </a:solidFill>
              </a:rPr>
              <a:t> = √ </a:t>
            </a:r>
            <a:r>
              <a:rPr lang="en-US" sz="2200" dirty="0" smtClean="0">
                <a:solidFill>
                  <a:srgbClr val="002060"/>
                </a:solidFill>
              </a:rPr>
              <a:t>ℓ L</a:t>
            </a:r>
            <a:r>
              <a:rPr lang="en-US" sz="2200" baseline="30000" dirty="0" smtClean="0">
                <a:solidFill>
                  <a:srgbClr val="002060"/>
                </a:solidFill>
              </a:rPr>
              <a:t>2</a:t>
            </a:r>
            <a:r>
              <a:rPr lang="en-US" sz="2200" dirty="0" smtClean="0">
                <a:solidFill>
                  <a:srgbClr val="002060"/>
                </a:solidFill>
              </a:rPr>
              <a:t> v</a:t>
            </a:r>
            <a:r>
              <a:rPr lang="en-US" sz="2200" baseline="30000" dirty="0" smtClean="0">
                <a:solidFill>
                  <a:srgbClr val="002060"/>
                </a:solidFill>
              </a:rPr>
              <a:t>2</a:t>
            </a:r>
            <a:r>
              <a:rPr lang="en-US" sz="2200" dirty="0" smtClean="0">
                <a:solidFill>
                  <a:srgbClr val="002060"/>
                </a:solidFill>
              </a:rPr>
              <a:t> /mg = </a:t>
            </a:r>
            <a:r>
              <a:rPr lang="en-US" sz="2200" dirty="0" smtClean="0">
                <a:solidFill>
                  <a:srgbClr val="002060"/>
                </a:solidFill>
              </a:rPr>
              <a:t>√ ℓ L</a:t>
            </a:r>
            <a:r>
              <a:rPr lang="en-US" sz="2200" baseline="30000" dirty="0" smtClean="0">
                <a:solidFill>
                  <a:srgbClr val="002060"/>
                </a:solidFill>
              </a:rPr>
              <a:t>2</a:t>
            </a:r>
            <a:r>
              <a:rPr lang="en-US" sz="2200" dirty="0" smtClean="0">
                <a:solidFill>
                  <a:srgbClr val="002060"/>
                </a:solidFill>
              </a:rPr>
              <a:t> v</a:t>
            </a:r>
            <a:r>
              <a:rPr lang="en-US" sz="2200" baseline="30000" dirty="0" smtClean="0">
                <a:solidFill>
                  <a:srgbClr val="002060"/>
                </a:solidFill>
              </a:rPr>
              <a:t>2</a:t>
            </a:r>
            <a:r>
              <a:rPr lang="en-US" sz="2200" dirty="0" smtClean="0">
                <a:solidFill>
                  <a:srgbClr val="002060"/>
                </a:solidFill>
              </a:rPr>
              <a:t> </a:t>
            </a:r>
            <a:r>
              <a:rPr lang="en-US" sz="2200" dirty="0" smtClean="0">
                <a:solidFill>
                  <a:srgbClr val="002060"/>
                </a:solidFill>
              </a:rPr>
              <a:t>/ </a:t>
            </a:r>
            <a:r>
              <a:rPr lang="en-US" sz="2200" dirty="0" smtClean="0">
                <a:solidFill>
                  <a:srgbClr val="002060"/>
                </a:solidFill>
              </a:rPr>
              <a:t>ℓ </a:t>
            </a:r>
            <a:r>
              <a:rPr lang="en-US" sz="2200" dirty="0" smtClean="0">
                <a:solidFill>
                  <a:srgbClr val="002060"/>
                </a:solidFill>
              </a:rPr>
              <a:t>L</a:t>
            </a:r>
            <a:r>
              <a:rPr lang="en-US" sz="2200" baseline="30000" dirty="0" smtClean="0">
                <a:solidFill>
                  <a:srgbClr val="002060"/>
                </a:solidFill>
              </a:rPr>
              <a:t>3</a:t>
            </a:r>
            <a:r>
              <a:rPr lang="en-US" sz="2200" dirty="0" smtClean="0">
                <a:solidFill>
                  <a:srgbClr val="002060"/>
                </a:solidFill>
              </a:rPr>
              <a:t> g </a:t>
            </a:r>
          </a:p>
          <a:p>
            <a:pPr marL="342900" lvl="1" indent="-342900" algn="just">
              <a:buFont typeface="Wingdings" pitchFamily="2" charset="2"/>
              <a:buChar char="Ø"/>
            </a:pPr>
            <a:r>
              <a:rPr lang="en-US" sz="2200" dirty="0" smtClean="0">
                <a:solidFill>
                  <a:srgbClr val="002060"/>
                </a:solidFill>
              </a:rPr>
              <a:t>N</a:t>
            </a:r>
            <a:r>
              <a:rPr lang="en-US" sz="2200" baseline="-25000" dirty="0" smtClean="0">
                <a:solidFill>
                  <a:srgbClr val="002060"/>
                </a:solidFill>
              </a:rPr>
              <a:t>F </a:t>
            </a:r>
            <a:r>
              <a:rPr lang="en-US" sz="2200" dirty="0" smtClean="0">
                <a:solidFill>
                  <a:srgbClr val="002060"/>
                </a:solidFill>
              </a:rPr>
              <a:t> = v/ √ L g</a:t>
            </a:r>
            <a:endParaRPr lang="en-US" sz="2200" baseline="-25000" dirty="0" smtClean="0">
              <a:solidFill>
                <a:srgbClr val="FF0000"/>
              </a:solidFill>
            </a:endParaRPr>
          </a:p>
          <a:p>
            <a:pPr marL="342900" lvl="1" indent="-342900" algn="just">
              <a:buFont typeface="Wingdings" pitchFamily="2" charset="2"/>
              <a:buChar char="Ø"/>
            </a:pPr>
            <a:endParaRPr lang="en-US" sz="2200" b="1" dirty="0" smtClean="0">
              <a:solidFill>
                <a:srgbClr val="FF0000"/>
              </a:solidFill>
            </a:endParaRPr>
          </a:p>
          <a:p>
            <a:pPr algn="just">
              <a:buFont typeface="Wingdings" pitchFamily="2" charset="2"/>
              <a:buChar char="Ø"/>
            </a:pPr>
            <a:r>
              <a:rPr lang="en-US" sz="2200" b="1" dirty="0" smtClean="0">
                <a:solidFill>
                  <a:srgbClr val="FF0000"/>
                </a:solidFill>
              </a:rPr>
              <a:t>Significance</a:t>
            </a:r>
            <a:r>
              <a:rPr lang="en-US" sz="2200" b="1" dirty="0" smtClean="0">
                <a:solidFill>
                  <a:srgbClr val="FF0000"/>
                </a:solidFill>
              </a:rPr>
              <a:t> </a:t>
            </a:r>
          </a:p>
          <a:p>
            <a:pPr algn="just">
              <a:buFont typeface="Wingdings" pitchFamily="2" charset="2"/>
              <a:buChar char="Ø"/>
            </a:pPr>
            <a:endParaRPr lang="en-US" sz="2200" b="1" dirty="0" smtClean="0">
              <a:solidFill>
                <a:srgbClr val="FF0000"/>
              </a:solidFill>
            </a:endParaRPr>
          </a:p>
          <a:p>
            <a:pPr algn="just">
              <a:buFont typeface="Wingdings" pitchFamily="2" charset="2"/>
              <a:buChar char="Ø"/>
            </a:pPr>
            <a:r>
              <a:rPr lang="en-US" sz="2200" dirty="0" smtClean="0"/>
              <a:t>It is important in open channel flow. </a:t>
            </a:r>
          </a:p>
          <a:p>
            <a:pPr algn="just">
              <a:buFont typeface="Wingdings" pitchFamily="2" charset="2"/>
              <a:buChar char="Ø"/>
            </a:pPr>
            <a:r>
              <a:rPr lang="en-US" sz="2200" dirty="0" smtClean="0"/>
              <a:t>It is useful in study of hydraulic jump.</a:t>
            </a:r>
          </a:p>
          <a:p>
            <a:pPr algn="just">
              <a:buFont typeface="Wingdings" pitchFamily="2" charset="2"/>
              <a:buChar char="Ø"/>
            </a:pPr>
            <a:r>
              <a:rPr lang="en-US" sz="2200" dirty="0" smtClean="0"/>
              <a:t>It is used in design of hydraulic structures</a:t>
            </a:r>
          </a:p>
          <a:p>
            <a:pPr algn="just">
              <a:buFont typeface="Wingdings" pitchFamily="2" charset="2"/>
              <a:buChar char="Ø"/>
            </a:pPr>
            <a:r>
              <a:rPr lang="en-US" sz="2200" dirty="0" smtClean="0"/>
              <a:t>It is used in design of ship</a:t>
            </a:r>
          </a:p>
          <a:p>
            <a:pPr algn="just">
              <a:buFont typeface="Wingdings" pitchFamily="2" charset="2"/>
              <a:buChar char="Ø"/>
            </a:pPr>
            <a:r>
              <a:rPr lang="en-US" sz="2200" dirty="0" smtClean="0"/>
              <a:t>It is used in design of agitators and mixers for liquids.</a:t>
            </a:r>
          </a:p>
          <a:p>
            <a:pPr>
              <a:buNone/>
            </a:pPr>
            <a:r>
              <a:rPr lang="en-US" dirty="0" smtClean="0"/>
              <a:t/>
            </a:r>
            <a:br>
              <a:rPr lang="en-US" dirty="0" smtClean="0"/>
            </a:br>
            <a:endParaRPr lang="en-US" sz="1600" dirty="0" smtClean="0"/>
          </a:p>
          <a:p>
            <a:pPr marL="339725" lvl="1" indent="-339725">
              <a:buFont typeface="Wingdings" pitchFamily="2" charset="2"/>
              <a:buChar char="Ø"/>
            </a:pPr>
            <a:endParaRPr lang="en-US" sz="1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FF0000"/>
                </a:solidFill>
              </a:rPr>
              <a:t>Cauchy Number &amp; Significance</a:t>
            </a:r>
            <a:endParaRPr lang="en-US" sz="2800" dirty="0"/>
          </a:p>
        </p:txBody>
      </p:sp>
      <p:sp>
        <p:nvSpPr>
          <p:cNvPr id="3" name="Content Placeholder 2"/>
          <p:cNvSpPr>
            <a:spLocks noGrp="1"/>
          </p:cNvSpPr>
          <p:nvPr>
            <p:ph idx="1"/>
          </p:nvPr>
        </p:nvSpPr>
        <p:spPr>
          <a:xfrm>
            <a:off x="457200" y="914400"/>
            <a:ext cx="8229600" cy="5211763"/>
          </a:xfrm>
        </p:spPr>
        <p:txBody>
          <a:bodyPr/>
          <a:lstStyle/>
          <a:p>
            <a:pPr algn="just">
              <a:buFont typeface="Wingdings" pitchFamily="2" charset="2"/>
              <a:buChar char="Ø"/>
            </a:pPr>
            <a:r>
              <a:rPr lang="en-US" sz="2200" b="1" dirty="0" smtClean="0">
                <a:solidFill>
                  <a:srgbClr val="FF0000"/>
                </a:solidFill>
              </a:rPr>
              <a:t>Cauchy Number, </a:t>
            </a:r>
            <a:r>
              <a:rPr lang="en-US" sz="2200" b="1" dirty="0" err="1" smtClean="0">
                <a:solidFill>
                  <a:srgbClr val="FF0000"/>
                </a:solidFill>
              </a:rPr>
              <a:t>N</a:t>
            </a:r>
            <a:r>
              <a:rPr lang="en-US" sz="2200" b="1" baseline="-25000" dirty="0" err="1" smtClean="0">
                <a:solidFill>
                  <a:srgbClr val="FF0000"/>
                </a:solidFill>
              </a:rPr>
              <a:t>c</a:t>
            </a:r>
            <a:r>
              <a:rPr lang="en-US" sz="2200" b="1" dirty="0" smtClean="0">
                <a:solidFill>
                  <a:srgbClr val="FF0000"/>
                </a:solidFill>
              </a:rPr>
              <a:t> </a:t>
            </a:r>
            <a:r>
              <a:rPr lang="en-US" sz="2200" dirty="0" smtClean="0">
                <a:solidFill>
                  <a:srgbClr val="FF0000"/>
                </a:solidFill>
              </a:rPr>
              <a:t>:  </a:t>
            </a:r>
            <a:r>
              <a:rPr lang="en-US" sz="2200" dirty="0" smtClean="0">
                <a:solidFill>
                  <a:srgbClr val="002060"/>
                </a:solidFill>
              </a:rPr>
              <a:t>T</a:t>
            </a:r>
            <a:r>
              <a:rPr lang="en-US" sz="2200" dirty="0" smtClean="0">
                <a:solidFill>
                  <a:srgbClr val="002060"/>
                </a:solidFill>
              </a:rPr>
              <a:t>he ratio of inertia force and elasticity force = Inertia Force/Elasticity Force</a:t>
            </a:r>
          </a:p>
          <a:p>
            <a:pPr algn="just">
              <a:buFont typeface="Wingdings" pitchFamily="2" charset="2"/>
              <a:buChar char="Ø"/>
            </a:pPr>
            <a:r>
              <a:rPr lang="en-US" sz="2200" b="1" dirty="0" smtClean="0"/>
              <a:t>= </a:t>
            </a:r>
            <a:r>
              <a:rPr lang="en-US" sz="2200" dirty="0" smtClean="0">
                <a:solidFill>
                  <a:srgbClr val="002060"/>
                </a:solidFill>
              </a:rPr>
              <a:t>ℓ L</a:t>
            </a:r>
            <a:r>
              <a:rPr lang="en-US" sz="2200" baseline="30000" dirty="0" smtClean="0">
                <a:solidFill>
                  <a:srgbClr val="002060"/>
                </a:solidFill>
              </a:rPr>
              <a:t>2</a:t>
            </a:r>
            <a:r>
              <a:rPr lang="en-US" sz="2200" dirty="0" smtClean="0">
                <a:solidFill>
                  <a:srgbClr val="002060"/>
                </a:solidFill>
              </a:rPr>
              <a:t> v</a:t>
            </a:r>
            <a:r>
              <a:rPr lang="en-US" sz="2200" baseline="30000" dirty="0" smtClean="0">
                <a:solidFill>
                  <a:srgbClr val="002060"/>
                </a:solidFill>
              </a:rPr>
              <a:t>2</a:t>
            </a:r>
            <a:r>
              <a:rPr lang="en-US" sz="2200" dirty="0" smtClean="0">
                <a:solidFill>
                  <a:srgbClr val="002060"/>
                </a:solidFill>
              </a:rPr>
              <a:t> / Bulk </a:t>
            </a:r>
            <a:r>
              <a:rPr lang="en-US" sz="2200" dirty="0" err="1" smtClean="0">
                <a:solidFill>
                  <a:srgbClr val="002060"/>
                </a:solidFill>
              </a:rPr>
              <a:t>modulous</a:t>
            </a:r>
            <a:r>
              <a:rPr lang="en-US" sz="2200" dirty="0" smtClean="0">
                <a:solidFill>
                  <a:srgbClr val="002060"/>
                </a:solidFill>
              </a:rPr>
              <a:t> x area </a:t>
            </a:r>
          </a:p>
          <a:p>
            <a:pPr algn="just">
              <a:buFont typeface="Wingdings" pitchFamily="2" charset="2"/>
              <a:buChar char="Ø"/>
            </a:pPr>
            <a:r>
              <a:rPr lang="en-US" sz="2200" b="1" dirty="0" smtClean="0">
                <a:solidFill>
                  <a:srgbClr val="002060"/>
                </a:solidFill>
              </a:rPr>
              <a:t>= </a:t>
            </a:r>
            <a:r>
              <a:rPr lang="en-US" sz="2200" dirty="0" smtClean="0">
                <a:solidFill>
                  <a:srgbClr val="002060"/>
                </a:solidFill>
              </a:rPr>
              <a:t>ℓ L</a:t>
            </a:r>
            <a:r>
              <a:rPr lang="en-US" sz="2200" baseline="30000" dirty="0" smtClean="0">
                <a:solidFill>
                  <a:srgbClr val="002060"/>
                </a:solidFill>
              </a:rPr>
              <a:t>2</a:t>
            </a:r>
            <a:r>
              <a:rPr lang="en-US" sz="2200" dirty="0" smtClean="0">
                <a:solidFill>
                  <a:srgbClr val="002060"/>
                </a:solidFill>
              </a:rPr>
              <a:t> </a:t>
            </a:r>
            <a:r>
              <a:rPr lang="en-US" sz="2200" dirty="0" smtClean="0">
                <a:solidFill>
                  <a:srgbClr val="002060"/>
                </a:solidFill>
              </a:rPr>
              <a:t>v</a:t>
            </a:r>
            <a:r>
              <a:rPr lang="en-US" sz="2200" baseline="30000" dirty="0" smtClean="0">
                <a:solidFill>
                  <a:srgbClr val="002060"/>
                </a:solidFill>
              </a:rPr>
              <a:t>2</a:t>
            </a:r>
            <a:r>
              <a:rPr lang="en-US" sz="2200" dirty="0" smtClean="0">
                <a:solidFill>
                  <a:srgbClr val="002060"/>
                </a:solidFill>
              </a:rPr>
              <a:t> / K L</a:t>
            </a:r>
            <a:r>
              <a:rPr lang="en-US" sz="2200" baseline="30000" dirty="0" smtClean="0">
                <a:solidFill>
                  <a:srgbClr val="002060"/>
                </a:solidFill>
              </a:rPr>
              <a:t>2  </a:t>
            </a:r>
            <a:r>
              <a:rPr lang="en-US" sz="2200" dirty="0" smtClean="0">
                <a:solidFill>
                  <a:srgbClr val="002060"/>
                </a:solidFill>
              </a:rPr>
              <a:t> =</a:t>
            </a:r>
            <a:r>
              <a:rPr lang="en-US" sz="2200" baseline="30000" dirty="0" smtClean="0">
                <a:solidFill>
                  <a:srgbClr val="002060"/>
                </a:solidFill>
              </a:rPr>
              <a:t> </a:t>
            </a:r>
            <a:r>
              <a:rPr lang="en-US" sz="2200" dirty="0" smtClean="0">
                <a:solidFill>
                  <a:srgbClr val="002060"/>
                </a:solidFill>
              </a:rPr>
              <a:t> v</a:t>
            </a:r>
            <a:r>
              <a:rPr lang="en-US" sz="2200" baseline="30000" dirty="0" smtClean="0">
                <a:solidFill>
                  <a:srgbClr val="002060"/>
                </a:solidFill>
              </a:rPr>
              <a:t>2</a:t>
            </a:r>
            <a:r>
              <a:rPr lang="en-US" sz="2200" dirty="0" smtClean="0">
                <a:solidFill>
                  <a:srgbClr val="002060"/>
                </a:solidFill>
              </a:rPr>
              <a:t> / K/</a:t>
            </a:r>
            <a:r>
              <a:rPr lang="en-US" sz="2200" dirty="0" smtClean="0">
                <a:solidFill>
                  <a:srgbClr val="002060"/>
                </a:solidFill>
              </a:rPr>
              <a:t> </a:t>
            </a:r>
            <a:r>
              <a:rPr lang="en-US" sz="2200" dirty="0" smtClean="0">
                <a:solidFill>
                  <a:srgbClr val="002060"/>
                </a:solidFill>
              </a:rPr>
              <a:t>ℓ</a:t>
            </a:r>
          </a:p>
          <a:p>
            <a:pPr algn="just">
              <a:buFont typeface="Wingdings" pitchFamily="2" charset="2"/>
              <a:buChar char="Ø"/>
            </a:pPr>
            <a:r>
              <a:rPr lang="en-US" sz="2200" b="1" dirty="0" smtClean="0">
                <a:solidFill>
                  <a:srgbClr val="FF0000"/>
                </a:solidFill>
              </a:rPr>
              <a:t>Significance</a:t>
            </a:r>
          </a:p>
          <a:p>
            <a:pPr algn="just">
              <a:buFont typeface="Wingdings" pitchFamily="2" charset="2"/>
              <a:buChar char="Ø"/>
            </a:pPr>
            <a:r>
              <a:rPr lang="en-US" sz="2400" dirty="0" smtClean="0">
                <a:solidFill>
                  <a:srgbClr val="002060"/>
                </a:solidFill>
              </a:rPr>
              <a:t>The </a:t>
            </a:r>
            <a:r>
              <a:rPr lang="en-US" sz="2400" b="1" dirty="0" smtClean="0">
                <a:solidFill>
                  <a:srgbClr val="002060"/>
                </a:solidFill>
              </a:rPr>
              <a:t>Cauchy number</a:t>
            </a:r>
            <a:r>
              <a:rPr lang="en-US" sz="2400" dirty="0" smtClean="0">
                <a:solidFill>
                  <a:srgbClr val="002060"/>
                </a:solidFill>
              </a:rPr>
              <a:t> (Ca) is a dimensionless </a:t>
            </a:r>
            <a:r>
              <a:rPr lang="en-US" sz="2400" b="1" dirty="0" smtClean="0">
                <a:solidFill>
                  <a:srgbClr val="002060"/>
                </a:solidFill>
              </a:rPr>
              <a:t>number</a:t>
            </a:r>
            <a:r>
              <a:rPr lang="en-US" sz="2400" dirty="0" smtClean="0">
                <a:solidFill>
                  <a:srgbClr val="002060"/>
                </a:solidFill>
              </a:rPr>
              <a:t> in continuum mechanics used in the study of compressible flows. It is named after the French mathematician </a:t>
            </a:r>
            <a:r>
              <a:rPr lang="en-US" sz="2400" dirty="0" err="1" smtClean="0">
                <a:solidFill>
                  <a:srgbClr val="002060"/>
                </a:solidFill>
              </a:rPr>
              <a:t>Augustin</a:t>
            </a:r>
            <a:r>
              <a:rPr lang="en-US" sz="2400" dirty="0" smtClean="0">
                <a:solidFill>
                  <a:srgbClr val="002060"/>
                </a:solidFill>
              </a:rPr>
              <a:t> Louis </a:t>
            </a:r>
            <a:r>
              <a:rPr lang="en-US" sz="2400" b="1" dirty="0" smtClean="0">
                <a:solidFill>
                  <a:srgbClr val="002060"/>
                </a:solidFill>
              </a:rPr>
              <a:t>Cauchy</a:t>
            </a:r>
            <a:r>
              <a:rPr lang="en-US" sz="2400" dirty="0" smtClean="0">
                <a:solidFill>
                  <a:srgbClr val="002060"/>
                </a:solidFill>
              </a:rPr>
              <a:t>.</a:t>
            </a:r>
          </a:p>
          <a:p>
            <a:pPr algn="just">
              <a:buFont typeface="Wingdings" pitchFamily="2" charset="2"/>
              <a:buChar char="Ø"/>
            </a:pPr>
            <a:r>
              <a:rPr lang="en-US" sz="2400" dirty="0" smtClean="0">
                <a:solidFill>
                  <a:srgbClr val="002060"/>
                </a:solidFill>
              </a:rPr>
              <a:t> </a:t>
            </a:r>
            <a:r>
              <a:rPr lang="en-US" sz="2400" dirty="0" smtClean="0">
                <a:solidFill>
                  <a:srgbClr val="002060"/>
                </a:solidFill>
              </a:rPr>
              <a:t>When the compressibility is important the elastic forces must be considered along with inertial forces for dynamic similarity.</a:t>
            </a:r>
            <a:endParaRPr lang="en-US" sz="2200" b="1" dirty="0" smtClean="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00B050"/>
                </a:solidFill>
              </a:rPr>
              <a:t>Mach Numbers and Significance</a:t>
            </a:r>
            <a:endParaRPr lang="en-US" sz="2800" dirty="0"/>
          </a:p>
        </p:txBody>
      </p:sp>
      <p:sp>
        <p:nvSpPr>
          <p:cNvPr id="3" name="Content Placeholder 2"/>
          <p:cNvSpPr>
            <a:spLocks noGrp="1"/>
          </p:cNvSpPr>
          <p:nvPr>
            <p:ph idx="1"/>
          </p:nvPr>
        </p:nvSpPr>
        <p:spPr>
          <a:xfrm>
            <a:off x="457200" y="990600"/>
            <a:ext cx="8229600" cy="5562600"/>
          </a:xfrm>
        </p:spPr>
        <p:txBody>
          <a:bodyPr/>
          <a:lstStyle/>
          <a:p>
            <a:pPr algn="just">
              <a:buFont typeface="Wingdings" pitchFamily="2" charset="2"/>
              <a:buChar char="Ø"/>
            </a:pPr>
            <a:r>
              <a:rPr lang="en-US" sz="2200" b="1" dirty="0" smtClean="0">
                <a:solidFill>
                  <a:srgbClr val="FF0000"/>
                </a:solidFill>
              </a:rPr>
              <a:t>Mach Number: </a:t>
            </a:r>
            <a:r>
              <a:rPr lang="en-US" sz="2200" dirty="0" smtClean="0">
                <a:solidFill>
                  <a:srgbClr val="002060"/>
                </a:solidFill>
              </a:rPr>
              <a:t>It is the square root of the ratio of inertia force to elasticity force. It is also the square root of Cauchy Number</a:t>
            </a:r>
          </a:p>
          <a:p>
            <a:pPr algn="just">
              <a:buFont typeface="Wingdings" pitchFamily="2" charset="2"/>
              <a:buChar char="Ø"/>
            </a:pPr>
            <a:r>
              <a:rPr lang="en-US" sz="2200" dirty="0" smtClean="0">
                <a:solidFill>
                  <a:srgbClr val="002060"/>
                </a:solidFill>
              </a:rPr>
              <a:t>Mach No. N</a:t>
            </a:r>
            <a:r>
              <a:rPr lang="en-US" sz="2200" baseline="-25000" dirty="0" smtClean="0">
                <a:solidFill>
                  <a:srgbClr val="002060"/>
                </a:solidFill>
              </a:rPr>
              <a:t>M</a:t>
            </a:r>
            <a:r>
              <a:rPr lang="en-US" sz="2200" dirty="0" smtClean="0">
                <a:solidFill>
                  <a:srgbClr val="002060"/>
                </a:solidFill>
              </a:rPr>
              <a:t> = √</a:t>
            </a:r>
            <a:r>
              <a:rPr lang="en-US" sz="2200" dirty="0" smtClean="0">
                <a:solidFill>
                  <a:srgbClr val="002060"/>
                </a:solidFill>
              </a:rPr>
              <a:t> ℓ L</a:t>
            </a:r>
            <a:r>
              <a:rPr lang="en-US" sz="2200" baseline="30000" dirty="0" smtClean="0">
                <a:solidFill>
                  <a:srgbClr val="002060"/>
                </a:solidFill>
              </a:rPr>
              <a:t>2</a:t>
            </a:r>
            <a:r>
              <a:rPr lang="en-US" sz="2200" dirty="0" smtClean="0">
                <a:solidFill>
                  <a:srgbClr val="002060"/>
                </a:solidFill>
              </a:rPr>
              <a:t> v</a:t>
            </a:r>
            <a:r>
              <a:rPr lang="en-US" sz="2200" baseline="30000" dirty="0" smtClean="0">
                <a:solidFill>
                  <a:srgbClr val="002060"/>
                </a:solidFill>
              </a:rPr>
              <a:t>2</a:t>
            </a:r>
            <a:r>
              <a:rPr lang="en-US" sz="2200" dirty="0" smtClean="0">
                <a:solidFill>
                  <a:srgbClr val="002060"/>
                </a:solidFill>
              </a:rPr>
              <a:t> / K L</a:t>
            </a:r>
            <a:r>
              <a:rPr lang="en-US" sz="2200" baseline="30000" dirty="0" smtClean="0">
                <a:solidFill>
                  <a:srgbClr val="002060"/>
                </a:solidFill>
              </a:rPr>
              <a:t>2 </a:t>
            </a:r>
            <a:r>
              <a:rPr lang="en-US" sz="2200" dirty="0" smtClean="0">
                <a:solidFill>
                  <a:srgbClr val="002060"/>
                </a:solidFill>
              </a:rPr>
              <a:t> = v/ √K/ </a:t>
            </a:r>
            <a:r>
              <a:rPr lang="en-US" sz="2200" dirty="0" smtClean="0">
                <a:solidFill>
                  <a:srgbClr val="002060"/>
                </a:solidFill>
              </a:rPr>
              <a:t> ℓ </a:t>
            </a:r>
            <a:endParaRPr lang="en-US" sz="2200" dirty="0" smtClean="0">
              <a:solidFill>
                <a:srgbClr val="002060"/>
              </a:solidFill>
            </a:endParaRPr>
          </a:p>
          <a:p>
            <a:pPr algn="just">
              <a:buFont typeface="Wingdings" pitchFamily="2" charset="2"/>
              <a:buChar char="Ø"/>
            </a:pPr>
            <a:r>
              <a:rPr lang="en-US" sz="2200" dirty="0" smtClean="0">
                <a:solidFill>
                  <a:srgbClr val="002060"/>
                </a:solidFill>
              </a:rPr>
              <a:t>It is also defined as the ratio of the velocity of the object relative to the fluid to the velocity of the sound in that fluid such as in case of aircraft in flight. </a:t>
            </a:r>
            <a:r>
              <a:rPr lang="en-US" sz="2200" dirty="0" smtClean="0">
                <a:solidFill>
                  <a:srgbClr val="002060"/>
                </a:solidFill>
              </a:rPr>
              <a:t>Mach numbers less than one indicate subsonic flow; those greater than one, supersonic flow.</a:t>
            </a:r>
            <a:endParaRPr lang="en-US" sz="2200" dirty="0" smtClean="0">
              <a:solidFill>
                <a:srgbClr val="002060"/>
              </a:solidFill>
            </a:endParaRPr>
          </a:p>
          <a:p>
            <a:pPr algn="just">
              <a:buFont typeface="Wingdings" pitchFamily="2" charset="2"/>
              <a:buChar char="Ø"/>
            </a:pPr>
            <a:r>
              <a:rPr lang="en-US" sz="2200" dirty="0" smtClean="0">
                <a:solidFill>
                  <a:srgbClr val="002060"/>
                </a:solidFill>
              </a:rPr>
              <a:t>It is important in compressible fluid flow problems at high velocity such as motion of high speed projectiles and missiles.</a:t>
            </a:r>
            <a:r>
              <a:rPr lang="en-US" sz="2400" dirty="0" smtClean="0"/>
              <a:t> </a:t>
            </a:r>
            <a:r>
              <a:rPr lang="en-US" sz="2200" dirty="0" smtClean="0">
                <a:solidFill>
                  <a:srgbClr val="002060"/>
                </a:solidFill>
              </a:rPr>
              <a:t>Fluid </a:t>
            </a:r>
            <a:r>
              <a:rPr lang="en-US" sz="2200" dirty="0" smtClean="0">
                <a:solidFill>
                  <a:srgbClr val="002060"/>
                </a:solidFill>
              </a:rPr>
              <a:t>flow </a:t>
            </a:r>
            <a:r>
              <a:rPr lang="en-US" sz="2200" dirty="0" smtClean="0">
                <a:solidFill>
                  <a:srgbClr val="002060"/>
                </a:solidFill>
              </a:rPr>
              <a:t>is classified as compressible or incompressible on the basis of the Mach number. For example, gas flowing with a Mach number of less than three-tenths may be considered incompressible, or of constant density, an approximation that greatly simplifies the analysis of its </a:t>
            </a:r>
            <a:r>
              <a:rPr lang="en-US" sz="2200" dirty="0" err="1" smtClean="0">
                <a:solidFill>
                  <a:srgbClr val="002060"/>
                </a:solidFill>
              </a:rPr>
              <a:t>behaviour</a:t>
            </a:r>
            <a:r>
              <a:rPr lang="en-US" sz="2200" dirty="0" smtClean="0">
                <a:solidFill>
                  <a:srgbClr val="002060"/>
                </a:solidFill>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00B050"/>
                </a:solidFill>
              </a:rPr>
              <a:t>Mach Numbers and Significance</a:t>
            </a:r>
            <a:endParaRPr lang="en-US" sz="2800" dirty="0"/>
          </a:p>
        </p:txBody>
      </p:sp>
      <p:sp>
        <p:nvSpPr>
          <p:cNvPr id="3" name="Content Placeholder 2"/>
          <p:cNvSpPr>
            <a:spLocks noGrp="1"/>
          </p:cNvSpPr>
          <p:nvPr>
            <p:ph idx="1"/>
          </p:nvPr>
        </p:nvSpPr>
        <p:spPr>
          <a:xfrm>
            <a:off x="457200" y="914400"/>
            <a:ext cx="8229600" cy="5211763"/>
          </a:xfrm>
        </p:spPr>
        <p:txBody>
          <a:bodyPr/>
          <a:lstStyle/>
          <a:p>
            <a:pPr algn="just">
              <a:buFont typeface="Wingdings" pitchFamily="2" charset="2"/>
              <a:buChar char="Ø"/>
            </a:pPr>
            <a:r>
              <a:rPr lang="en-US" sz="2800" dirty="0" smtClean="0">
                <a:solidFill>
                  <a:srgbClr val="002060"/>
                </a:solidFill>
              </a:rPr>
              <a:t>It is important in high velocity flow in pipes, pumps, separators, homogenizers, compressors, turbines etc</a:t>
            </a:r>
            <a:r>
              <a:rPr lang="en-US" sz="2800" dirty="0" smtClean="0">
                <a:solidFill>
                  <a:srgbClr val="002060"/>
                </a:solidFill>
              </a:rPr>
              <a:t>.</a:t>
            </a:r>
          </a:p>
          <a:p>
            <a:pPr algn="just">
              <a:buNone/>
            </a:pPr>
            <a:endParaRPr lang="en-US" sz="2800" dirty="0" smtClean="0">
              <a:solidFill>
                <a:srgbClr val="002060"/>
              </a:solidFill>
            </a:endParaRPr>
          </a:p>
          <a:p>
            <a:pPr algn="just">
              <a:buFont typeface="Wingdings" pitchFamily="2" charset="2"/>
              <a:buChar char="Ø"/>
            </a:pPr>
            <a:r>
              <a:rPr lang="en-US" sz="2800" dirty="0" smtClean="0">
                <a:solidFill>
                  <a:srgbClr val="002060"/>
                </a:solidFill>
              </a:rPr>
              <a:t>It is important in design of sound proof auditorium and big halls</a:t>
            </a:r>
            <a:r>
              <a:rPr lang="en-US" sz="2800" dirty="0" smtClean="0">
                <a:solidFill>
                  <a:srgbClr val="002060"/>
                </a:solidFill>
              </a:rPr>
              <a:t>.</a:t>
            </a:r>
          </a:p>
          <a:p>
            <a:pPr algn="just">
              <a:buNone/>
            </a:pPr>
            <a:endParaRPr lang="en-US" sz="2800" dirty="0" smtClean="0">
              <a:solidFill>
                <a:srgbClr val="002060"/>
              </a:solidFill>
            </a:endParaRPr>
          </a:p>
          <a:p>
            <a:pPr algn="just">
              <a:buFont typeface="Wingdings" pitchFamily="2" charset="2"/>
              <a:buChar char="Ø"/>
            </a:pPr>
            <a:r>
              <a:rPr lang="en-US" sz="2400" dirty="0" smtClean="0">
                <a:solidFill>
                  <a:srgbClr val="002060"/>
                </a:solidFill>
              </a:rPr>
              <a:t>For </a:t>
            </a:r>
            <a:r>
              <a:rPr lang="en-US" sz="2400" dirty="0" smtClean="0">
                <a:solidFill>
                  <a:srgbClr val="002060"/>
                </a:solidFill>
              </a:rPr>
              <a:t>Mach numbers greater than </a:t>
            </a:r>
            <a:r>
              <a:rPr lang="en-US" sz="2400" dirty="0" smtClean="0">
                <a:solidFill>
                  <a:srgbClr val="002060"/>
                </a:solidFill>
              </a:rPr>
              <a:t>one, shock wave</a:t>
            </a:r>
            <a:r>
              <a:rPr lang="en-US" sz="2400" dirty="0" smtClean="0">
                <a:solidFill>
                  <a:srgbClr val="002060"/>
                </a:solidFill>
              </a:rPr>
              <a:t> patterns develop on the moving body because of compression of the surrounding fluid. Streamlining </a:t>
            </a:r>
            <a:r>
              <a:rPr lang="en-US" sz="2400" dirty="0" smtClean="0">
                <a:solidFill>
                  <a:srgbClr val="002060"/>
                </a:solidFill>
              </a:rPr>
              <a:t>alleviates</a:t>
            </a:r>
            <a:r>
              <a:rPr lang="en-US" sz="2400" dirty="0" smtClean="0">
                <a:solidFill>
                  <a:srgbClr val="002060"/>
                </a:solidFill>
              </a:rPr>
              <a:t> shock wave effects.</a:t>
            </a:r>
          </a:p>
          <a:p>
            <a:pPr algn="just">
              <a:buFont typeface="Wingdings" pitchFamily="2" charset="2"/>
              <a:buChar char="Ø"/>
            </a:pPr>
            <a:endParaRPr lang="en-US" sz="2400" dirty="0" smtClean="0"/>
          </a:p>
          <a:p>
            <a:pPr>
              <a:buNone/>
            </a:pPr>
            <a:r>
              <a:rPr lang="en-US" sz="2400" dirty="0" smtClean="0"/>
              <a:t/>
            </a:r>
            <a:br>
              <a:rPr lang="en-US" sz="2400" dirty="0" smtClean="0"/>
            </a:br>
            <a:endParaRPr lang="en-US" sz="2400" dirty="0" smtClean="0"/>
          </a:p>
          <a:p>
            <a:pPr algn="just">
              <a:buNone/>
            </a:pPr>
            <a:endParaRPr lang="en-US" sz="2400" dirty="0" smtClean="0">
              <a:solidFill>
                <a:srgbClr val="002060"/>
              </a:solidFill>
            </a:endParaRPr>
          </a:p>
          <a:p>
            <a:endParaRPr lang="en-US" sz="2400" dirty="0" smtClean="0"/>
          </a:p>
          <a:p>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00B050"/>
                </a:solidFill>
              </a:rPr>
              <a:t>Weber Number and Significance</a:t>
            </a:r>
            <a:endParaRPr lang="en-US" sz="2800" dirty="0">
              <a:solidFill>
                <a:srgbClr val="00B050"/>
              </a:solidFill>
            </a:endParaRPr>
          </a:p>
        </p:txBody>
      </p:sp>
      <p:sp>
        <p:nvSpPr>
          <p:cNvPr id="3" name="Content Placeholder 2"/>
          <p:cNvSpPr>
            <a:spLocks noGrp="1"/>
          </p:cNvSpPr>
          <p:nvPr>
            <p:ph idx="1"/>
          </p:nvPr>
        </p:nvSpPr>
        <p:spPr>
          <a:xfrm>
            <a:off x="228600" y="1066800"/>
            <a:ext cx="8686800" cy="5562600"/>
          </a:xfrm>
        </p:spPr>
        <p:txBody>
          <a:bodyPr/>
          <a:lstStyle/>
          <a:p>
            <a:pPr marL="339725" lvl="1" indent="-339725" algn="just">
              <a:buFont typeface="Wingdings" pitchFamily="2" charset="2"/>
              <a:buChar char="Ø"/>
            </a:pPr>
            <a:r>
              <a:rPr lang="en-US" sz="2200" b="1" dirty="0" smtClean="0">
                <a:solidFill>
                  <a:srgbClr val="FF0000"/>
                </a:solidFill>
              </a:rPr>
              <a:t>Weber Number</a:t>
            </a:r>
            <a:r>
              <a:rPr lang="en-US" sz="2200" b="1" dirty="0" smtClean="0">
                <a:solidFill>
                  <a:srgbClr val="FF0000"/>
                </a:solidFill>
              </a:rPr>
              <a:t>: </a:t>
            </a:r>
            <a:r>
              <a:rPr lang="en-US" sz="2200" dirty="0" smtClean="0">
                <a:solidFill>
                  <a:srgbClr val="002060"/>
                </a:solidFill>
              </a:rPr>
              <a:t>It is the square root of the ratio of inertia force to Surface tension force.</a:t>
            </a:r>
          </a:p>
          <a:p>
            <a:pPr marL="339725" lvl="1" indent="-339725" algn="just">
              <a:buFont typeface="Wingdings" pitchFamily="2" charset="2"/>
              <a:buChar char="Ø"/>
            </a:pPr>
            <a:r>
              <a:rPr lang="en-US" sz="2200" dirty="0" smtClean="0">
                <a:solidFill>
                  <a:srgbClr val="002060"/>
                </a:solidFill>
              </a:rPr>
              <a:t>Weber Number, We or </a:t>
            </a:r>
            <a:r>
              <a:rPr lang="en-US" sz="2200" dirty="0" err="1" smtClean="0">
                <a:solidFill>
                  <a:srgbClr val="002060"/>
                </a:solidFill>
              </a:rPr>
              <a:t>N</a:t>
            </a:r>
            <a:r>
              <a:rPr lang="en-US" sz="2200" baseline="-25000" dirty="0" err="1" smtClean="0">
                <a:solidFill>
                  <a:srgbClr val="002060"/>
                </a:solidFill>
              </a:rPr>
              <a:t>w</a:t>
            </a:r>
            <a:r>
              <a:rPr lang="en-US" sz="2200" dirty="0" smtClean="0">
                <a:solidFill>
                  <a:srgbClr val="002060"/>
                </a:solidFill>
              </a:rPr>
              <a:t> = </a:t>
            </a:r>
            <a:r>
              <a:rPr lang="en-US" sz="2200" b="1" dirty="0" smtClean="0">
                <a:solidFill>
                  <a:srgbClr val="002060"/>
                </a:solidFill>
              </a:rPr>
              <a:t>√</a:t>
            </a:r>
            <a:r>
              <a:rPr lang="en-US" sz="2200" dirty="0" smtClean="0">
                <a:solidFill>
                  <a:srgbClr val="002060"/>
                </a:solidFill>
              </a:rPr>
              <a:t> ℓ L</a:t>
            </a:r>
            <a:r>
              <a:rPr lang="en-US" sz="2200" baseline="30000" dirty="0" smtClean="0">
                <a:solidFill>
                  <a:srgbClr val="002060"/>
                </a:solidFill>
              </a:rPr>
              <a:t>2</a:t>
            </a:r>
            <a:r>
              <a:rPr lang="en-US" sz="2200" dirty="0" smtClean="0">
                <a:solidFill>
                  <a:srgbClr val="002060"/>
                </a:solidFill>
              </a:rPr>
              <a:t> </a:t>
            </a:r>
            <a:r>
              <a:rPr lang="en-US" sz="2200" dirty="0" smtClean="0">
                <a:solidFill>
                  <a:srgbClr val="002060"/>
                </a:solidFill>
              </a:rPr>
              <a:t>v</a:t>
            </a:r>
            <a:r>
              <a:rPr lang="en-US" sz="2200" baseline="30000" dirty="0" smtClean="0">
                <a:solidFill>
                  <a:srgbClr val="002060"/>
                </a:solidFill>
              </a:rPr>
              <a:t>2</a:t>
            </a:r>
            <a:r>
              <a:rPr lang="en-US" sz="2200" dirty="0" smtClean="0">
                <a:solidFill>
                  <a:srgbClr val="002060"/>
                </a:solidFill>
              </a:rPr>
              <a:t> / σ L = v / √ (σ/ </a:t>
            </a:r>
            <a:r>
              <a:rPr lang="en-US" sz="2200" dirty="0" smtClean="0">
                <a:solidFill>
                  <a:srgbClr val="002060"/>
                </a:solidFill>
              </a:rPr>
              <a:t> ℓ </a:t>
            </a:r>
            <a:r>
              <a:rPr lang="en-US" sz="2200" dirty="0" smtClean="0">
                <a:solidFill>
                  <a:srgbClr val="002060"/>
                </a:solidFill>
              </a:rPr>
              <a:t>L)</a:t>
            </a:r>
          </a:p>
          <a:p>
            <a:pPr marL="339725" lvl="1" indent="-339725" algn="just">
              <a:buFont typeface="Wingdings" pitchFamily="2" charset="2"/>
              <a:buChar char="Ø"/>
            </a:pPr>
            <a:r>
              <a:rPr lang="en-US" sz="2200" b="1" dirty="0" smtClean="0">
                <a:solidFill>
                  <a:srgbClr val="FF0000"/>
                </a:solidFill>
              </a:rPr>
              <a:t>Significance</a:t>
            </a:r>
          </a:p>
          <a:p>
            <a:pPr marL="339725" lvl="1" indent="-339725" algn="just">
              <a:buFont typeface="Wingdings" pitchFamily="2" charset="2"/>
              <a:buChar char="Ø"/>
            </a:pPr>
            <a:r>
              <a:rPr lang="en-US" sz="2200" dirty="0" smtClean="0">
                <a:solidFill>
                  <a:srgbClr val="002060"/>
                </a:solidFill>
              </a:rPr>
              <a:t>The </a:t>
            </a:r>
            <a:r>
              <a:rPr lang="en-US" sz="2200" b="1" dirty="0" smtClean="0">
                <a:solidFill>
                  <a:srgbClr val="002060"/>
                </a:solidFill>
              </a:rPr>
              <a:t>Weber number</a:t>
            </a:r>
            <a:r>
              <a:rPr lang="en-US" sz="2200" dirty="0" smtClean="0">
                <a:solidFill>
                  <a:srgbClr val="002060"/>
                </a:solidFill>
              </a:rPr>
              <a:t> (We) is a dimensionless </a:t>
            </a:r>
            <a:r>
              <a:rPr lang="en-US" sz="2200" b="1" dirty="0" smtClean="0">
                <a:solidFill>
                  <a:srgbClr val="002060"/>
                </a:solidFill>
              </a:rPr>
              <a:t>number</a:t>
            </a:r>
            <a:r>
              <a:rPr lang="en-US" sz="2200" dirty="0" smtClean="0">
                <a:solidFill>
                  <a:srgbClr val="002060"/>
                </a:solidFill>
              </a:rPr>
              <a:t> in fluid mechanics that is often useful in </a:t>
            </a:r>
            <a:r>
              <a:rPr lang="en-US" sz="2200" dirty="0" err="1" smtClean="0">
                <a:solidFill>
                  <a:srgbClr val="002060"/>
                </a:solidFill>
              </a:rPr>
              <a:t>analysing</a:t>
            </a:r>
            <a:r>
              <a:rPr lang="en-US" sz="2200" dirty="0" smtClean="0">
                <a:solidFill>
                  <a:srgbClr val="002060"/>
                </a:solidFill>
              </a:rPr>
              <a:t> fluid flows where there is an interface between two different fluids, especially for multiphase flows with strongly curved surfaces. It is named after Moritz </a:t>
            </a:r>
            <a:r>
              <a:rPr lang="en-US" sz="2200" b="1" dirty="0" smtClean="0">
                <a:solidFill>
                  <a:srgbClr val="002060"/>
                </a:solidFill>
              </a:rPr>
              <a:t>Weber</a:t>
            </a:r>
            <a:r>
              <a:rPr lang="en-US" sz="2200" dirty="0" smtClean="0">
                <a:solidFill>
                  <a:srgbClr val="002060"/>
                </a:solidFill>
              </a:rPr>
              <a:t> (1871–1951).</a:t>
            </a:r>
            <a:endParaRPr lang="en-US" sz="2200" b="1" dirty="0" smtClean="0">
              <a:solidFill>
                <a:srgbClr val="002060"/>
              </a:solidFill>
            </a:endParaRPr>
          </a:p>
          <a:p>
            <a:pPr marL="339725" lvl="1" indent="-339725" algn="just">
              <a:buFont typeface="Wingdings" pitchFamily="2" charset="2"/>
              <a:buChar char="Ø"/>
            </a:pPr>
            <a:r>
              <a:rPr lang="en-US" sz="2200" dirty="0" smtClean="0">
                <a:solidFill>
                  <a:srgbClr val="002060"/>
                </a:solidFill>
              </a:rPr>
              <a:t>It is important for design of nozzles, jets and atomizers</a:t>
            </a:r>
          </a:p>
          <a:p>
            <a:pPr marL="339725" lvl="1" indent="-339725" algn="just">
              <a:buFont typeface="Wingdings" pitchFamily="2" charset="2"/>
              <a:buChar char="Ø"/>
            </a:pPr>
            <a:r>
              <a:rPr lang="en-US" sz="2200" dirty="0" smtClean="0">
                <a:solidFill>
                  <a:srgbClr val="002060"/>
                </a:solidFill>
              </a:rPr>
              <a:t>It is important for formations of droplets and enhancing surface area of liquid</a:t>
            </a:r>
          </a:p>
          <a:p>
            <a:pPr marL="339725" lvl="1" indent="-339725" algn="just">
              <a:buFont typeface="Wingdings" pitchFamily="2" charset="2"/>
              <a:buChar char="Ø"/>
            </a:pPr>
            <a:r>
              <a:rPr lang="en-US" sz="2200" dirty="0" smtClean="0">
                <a:solidFill>
                  <a:srgbClr val="002060"/>
                </a:solidFill>
              </a:rPr>
              <a:t>It is important in formation of waves in different applications of high velocity flow of air, gases and liquid</a:t>
            </a:r>
            <a:endParaRPr lang="en-US" sz="2200" dirty="0" smtClean="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b="1" dirty="0" smtClean="0">
                <a:solidFill>
                  <a:srgbClr val="FF0000"/>
                </a:solidFill>
              </a:rPr>
              <a:t>Euler Number and Significance</a:t>
            </a:r>
            <a:endParaRPr lang="en-US" sz="3200" b="1"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lgn="just">
              <a:buFont typeface="Wingdings" pitchFamily="2" charset="2"/>
              <a:buChar char="Ø"/>
            </a:pPr>
            <a:r>
              <a:rPr lang="en-US" sz="2200" b="1" dirty="0" smtClean="0">
                <a:solidFill>
                  <a:srgbClr val="FF0000"/>
                </a:solidFill>
              </a:rPr>
              <a:t>Euler Number</a:t>
            </a:r>
            <a:r>
              <a:rPr lang="en-US" sz="2200" b="1" dirty="0" smtClean="0">
                <a:solidFill>
                  <a:srgbClr val="FF0000"/>
                </a:solidFill>
              </a:rPr>
              <a:t>: </a:t>
            </a:r>
            <a:r>
              <a:rPr lang="en-US" sz="2200" dirty="0" smtClean="0">
                <a:solidFill>
                  <a:srgbClr val="002060"/>
                </a:solidFill>
              </a:rPr>
              <a:t>It is the ratio of the </a:t>
            </a:r>
            <a:r>
              <a:rPr lang="en-US" sz="2200" dirty="0" smtClean="0">
                <a:solidFill>
                  <a:srgbClr val="002060"/>
                </a:solidFill>
              </a:rPr>
              <a:t>pressure</a:t>
            </a:r>
            <a:r>
              <a:rPr lang="en-US" sz="2200" dirty="0" smtClean="0">
                <a:solidFill>
                  <a:srgbClr val="002060"/>
                </a:solidFill>
              </a:rPr>
              <a:t> force to the inertia force</a:t>
            </a:r>
          </a:p>
          <a:p>
            <a:pPr algn="just">
              <a:buFont typeface="Wingdings" pitchFamily="2" charset="2"/>
              <a:buChar char="Ø"/>
            </a:pPr>
            <a:r>
              <a:rPr lang="en-US" sz="2200" dirty="0" smtClean="0">
                <a:solidFill>
                  <a:srgbClr val="002060"/>
                </a:solidFill>
              </a:rPr>
              <a:t>Euler Number, </a:t>
            </a:r>
            <a:r>
              <a:rPr lang="en-US" sz="2200" dirty="0" err="1" smtClean="0">
                <a:solidFill>
                  <a:srgbClr val="002060"/>
                </a:solidFill>
              </a:rPr>
              <a:t>E</a:t>
            </a:r>
            <a:r>
              <a:rPr lang="en-US" sz="2200" baseline="-25000" dirty="0" err="1" smtClean="0">
                <a:solidFill>
                  <a:srgbClr val="002060"/>
                </a:solidFill>
              </a:rPr>
              <a:t>u</a:t>
            </a:r>
            <a:r>
              <a:rPr lang="en-US" sz="2200" baseline="-25000" dirty="0" smtClean="0">
                <a:solidFill>
                  <a:srgbClr val="002060"/>
                </a:solidFill>
              </a:rPr>
              <a:t> </a:t>
            </a:r>
            <a:r>
              <a:rPr lang="en-US" sz="2200" dirty="0" smtClean="0">
                <a:solidFill>
                  <a:srgbClr val="002060"/>
                </a:solidFill>
              </a:rPr>
              <a:t> or N</a:t>
            </a:r>
            <a:r>
              <a:rPr lang="en-US" sz="2200" baseline="-25000" dirty="0" smtClean="0">
                <a:solidFill>
                  <a:srgbClr val="002060"/>
                </a:solidFill>
              </a:rPr>
              <a:t>E</a:t>
            </a:r>
            <a:r>
              <a:rPr lang="en-US" sz="2200" dirty="0" smtClean="0">
                <a:solidFill>
                  <a:srgbClr val="002060"/>
                </a:solidFill>
              </a:rPr>
              <a:t> =  (</a:t>
            </a:r>
            <a:r>
              <a:rPr lang="en-US" sz="2200" dirty="0" err="1" smtClean="0">
                <a:solidFill>
                  <a:srgbClr val="002060"/>
                </a:solidFill>
              </a:rPr>
              <a:t>P</a:t>
            </a:r>
            <a:r>
              <a:rPr lang="en-US" sz="2200" baseline="-25000" dirty="0" err="1" smtClean="0">
                <a:solidFill>
                  <a:srgbClr val="002060"/>
                </a:solidFill>
              </a:rPr>
              <a:t>u</a:t>
            </a:r>
            <a:r>
              <a:rPr lang="en-US" sz="2200" dirty="0" smtClean="0">
                <a:solidFill>
                  <a:srgbClr val="002060"/>
                </a:solidFill>
              </a:rPr>
              <a:t> –P</a:t>
            </a:r>
            <a:r>
              <a:rPr lang="en-US" sz="2200" baseline="-25000" dirty="0" smtClean="0">
                <a:solidFill>
                  <a:srgbClr val="002060"/>
                </a:solidFill>
              </a:rPr>
              <a:t>d</a:t>
            </a:r>
            <a:r>
              <a:rPr lang="en-US" sz="2200" dirty="0" smtClean="0">
                <a:solidFill>
                  <a:srgbClr val="002060"/>
                </a:solidFill>
              </a:rPr>
              <a:t>) L</a:t>
            </a:r>
            <a:r>
              <a:rPr lang="en-US" sz="2200" baseline="30000" dirty="0" smtClean="0">
                <a:solidFill>
                  <a:srgbClr val="002060"/>
                </a:solidFill>
              </a:rPr>
              <a:t>2 </a:t>
            </a:r>
            <a:r>
              <a:rPr lang="en-US" sz="2200" dirty="0" smtClean="0">
                <a:solidFill>
                  <a:srgbClr val="002060"/>
                </a:solidFill>
              </a:rPr>
              <a:t> / </a:t>
            </a:r>
            <a:r>
              <a:rPr lang="en-US" sz="2200" dirty="0" smtClean="0">
                <a:solidFill>
                  <a:srgbClr val="002060"/>
                </a:solidFill>
              </a:rPr>
              <a:t>ℓ L</a:t>
            </a:r>
            <a:r>
              <a:rPr lang="en-US" sz="2200" baseline="30000" dirty="0" smtClean="0">
                <a:solidFill>
                  <a:srgbClr val="002060"/>
                </a:solidFill>
              </a:rPr>
              <a:t>2</a:t>
            </a:r>
            <a:r>
              <a:rPr lang="en-US" sz="2200" dirty="0" smtClean="0">
                <a:solidFill>
                  <a:srgbClr val="002060"/>
                </a:solidFill>
              </a:rPr>
              <a:t> v</a:t>
            </a:r>
            <a:r>
              <a:rPr lang="en-US" sz="2200" baseline="30000" dirty="0" smtClean="0">
                <a:solidFill>
                  <a:srgbClr val="002060"/>
                </a:solidFill>
              </a:rPr>
              <a:t>2</a:t>
            </a:r>
            <a:r>
              <a:rPr lang="en-US" sz="2200" dirty="0" smtClean="0">
                <a:solidFill>
                  <a:srgbClr val="002060"/>
                </a:solidFill>
              </a:rPr>
              <a:t> </a:t>
            </a:r>
            <a:r>
              <a:rPr lang="en-US" sz="2200" dirty="0" smtClean="0">
                <a:solidFill>
                  <a:srgbClr val="002060"/>
                </a:solidFill>
              </a:rPr>
              <a:t>= </a:t>
            </a:r>
            <a:r>
              <a:rPr lang="en-US" sz="2200" dirty="0" smtClean="0">
                <a:solidFill>
                  <a:srgbClr val="002060"/>
                </a:solidFill>
              </a:rPr>
              <a:t>(</a:t>
            </a:r>
            <a:r>
              <a:rPr lang="en-US" sz="2200" dirty="0" err="1" smtClean="0">
                <a:solidFill>
                  <a:srgbClr val="002060"/>
                </a:solidFill>
              </a:rPr>
              <a:t>P</a:t>
            </a:r>
            <a:r>
              <a:rPr lang="en-US" sz="2200" baseline="-25000" dirty="0" err="1" smtClean="0">
                <a:solidFill>
                  <a:srgbClr val="002060"/>
                </a:solidFill>
              </a:rPr>
              <a:t>u</a:t>
            </a:r>
            <a:r>
              <a:rPr lang="en-US" sz="2200" dirty="0" smtClean="0">
                <a:solidFill>
                  <a:srgbClr val="002060"/>
                </a:solidFill>
              </a:rPr>
              <a:t> –P</a:t>
            </a:r>
            <a:r>
              <a:rPr lang="en-US" sz="2200" baseline="-25000" dirty="0" smtClean="0">
                <a:solidFill>
                  <a:srgbClr val="002060"/>
                </a:solidFill>
              </a:rPr>
              <a:t>d</a:t>
            </a:r>
            <a:r>
              <a:rPr lang="en-US" sz="2200" dirty="0" smtClean="0">
                <a:solidFill>
                  <a:srgbClr val="002060"/>
                </a:solidFill>
              </a:rPr>
              <a:t>) </a:t>
            </a:r>
            <a:r>
              <a:rPr lang="en-US" sz="2200" dirty="0" smtClean="0">
                <a:solidFill>
                  <a:srgbClr val="002060"/>
                </a:solidFill>
              </a:rPr>
              <a:t>/ </a:t>
            </a:r>
            <a:r>
              <a:rPr lang="en-US" sz="2200" dirty="0" smtClean="0">
                <a:solidFill>
                  <a:srgbClr val="002060"/>
                </a:solidFill>
              </a:rPr>
              <a:t>ℓ </a:t>
            </a:r>
            <a:r>
              <a:rPr lang="en-US" sz="2200" dirty="0" smtClean="0">
                <a:solidFill>
                  <a:srgbClr val="002060"/>
                </a:solidFill>
              </a:rPr>
              <a:t>v</a:t>
            </a:r>
            <a:r>
              <a:rPr lang="en-US" sz="2200" baseline="30000" dirty="0" smtClean="0">
                <a:solidFill>
                  <a:srgbClr val="002060"/>
                </a:solidFill>
              </a:rPr>
              <a:t>2</a:t>
            </a:r>
            <a:r>
              <a:rPr lang="en-US" sz="2200" dirty="0" smtClean="0">
                <a:solidFill>
                  <a:srgbClr val="002060"/>
                </a:solidFill>
              </a:rPr>
              <a:t> </a:t>
            </a:r>
            <a:endParaRPr lang="en-US" sz="2200" dirty="0" smtClean="0">
              <a:solidFill>
                <a:srgbClr val="002060"/>
              </a:solidFill>
            </a:endParaRPr>
          </a:p>
          <a:p>
            <a:pPr algn="just">
              <a:buFont typeface="Wingdings" pitchFamily="2" charset="2"/>
              <a:buChar char="Ø"/>
            </a:pPr>
            <a:r>
              <a:rPr lang="en-US" sz="2200" b="1" dirty="0" smtClean="0">
                <a:solidFill>
                  <a:srgbClr val="FF0000"/>
                </a:solidFill>
              </a:rPr>
              <a:t>Significance</a:t>
            </a:r>
          </a:p>
          <a:p>
            <a:pPr algn="just">
              <a:buFont typeface="Wingdings" pitchFamily="2" charset="2"/>
              <a:buChar char="Ø"/>
            </a:pPr>
            <a:r>
              <a:rPr lang="en-US" sz="2200" dirty="0" smtClean="0">
                <a:solidFill>
                  <a:srgbClr val="002060"/>
                </a:solidFill>
              </a:rPr>
              <a:t>It is important in flow problems in which a pressure gradient exists in flow.</a:t>
            </a:r>
          </a:p>
          <a:p>
            <a:r>
              <a:rPr lang="en-US" sz="2200" dirty="0" smtClean="0">
                <a:solidFill>
                  <a:srgbClr val="002060"/>
                </a:solidFill>
              </a:rPr>
              <a:t>It </a:t>
            </a:r>
            <a:r>
              <a:rPr lang="en-US" sz="2200" dirty="0" smtClean="0">
                <a:solidFill>
                  <a:srgbClr val="002060"/>
                </a:solidFill>
              </a:rPr>
              <a:t>expresses the relationship between a local </a:t>
            </a:r>
            <a:r>
              <a:rPr lang="en-US" sz="2200" dirty="0" smtClean="0">
                <a:solidFill>
                  <a:srgbClr val="002060"/>
                </a:solidFill>
              </a:rPr>
              <a:t>pressure drop </a:t>
            </a:r>
            <a:r>
              <a:rPr lang="en-US" sz="2200" dirty="0" smtClean="0">
                <a:solidFill>
                  <a:srgbClr val="002060"/>
                </a:solidFill>
              </a:rPr>
              <a:t>caused by a restriction and the </a:t>
            </a:r>
            <a:r>
              <a:rPr lang="en-US" sz="2200" dirty="0" smtClean="0">
                <a:solidFill>
                  <a:srgbClr val="002060"/>
                </a:solidFill>
              </a:rPr>
              <a:t>kinetic energy</a:t>
            </a:r>
            <a:r>
              <a:rPr lang="en-US" sz="2200" dirty="0" smtClean="0">
                <a:solidFill>
                  <a:srgbClr val="002060"/>
                </a:solidFill>
              </a:rPr>
              <a:t> per volume of the </a:t>
            </a:r>
            <a:r>
              <a:rPr lang="en-US" sz="2200" dirty="0" smtClean="0">
                <a:solidFill>
                  <a:srgbClr val="002060"/>
                </a:solidFill>
              </a:rPr>
              <a:t>flow.</a:t>
            </a:r>
          </a:p>
          <a:p>
            <a:r>
              <a:rPr lang="en-US" sz="2200" dirty="0" smtClean="0">
                <a:solidFill>
                  <a:srgbClr val="002060"/>
                </a:solidFill>
              </a:rPr>
              <a:t> It </a:t>
            </a:r>
            <a:r>
              <a:rPr lang="en-US" sz="2200" dirty="0" smtClean="0">
                <a:solidFill>
                  <a:srgbClr val="002060"/>
                </a:solidFill>
              </a:rPr>
              <a:t>is used to characterize energy losses in the flow, where a perfect frictionless flow corresponds to an Euler number of 1. The inverse of the Euler number is referred to as the </a:t>
            </a:r>
            <a:r>
              <a:rPr lang="en-US" sz="2200" b="1" dirty="0" err="1" smtClean="0">
                <a:solidFill>
                  <a:srgbClr val="002060"/>
                </a:solidFill>
              </a:rPr>
              <a:t>Ruark</a:t>
            </a:r>
            <a:r>
              <a:rPr lang="en-US" sz="2200" b="1" dirty="0" smtClean="0">
                <a:solidFill>
                  <a:srgbClr val="002060"/>
                </a:solidFill>
              </a:rPr>
              <a:t> Number</a:t>
            </a:r>
            <a:r>
              <a:rPr lang="en-US" sz="2200" dirty="0" smtClean="0">
                <a:solidFill>
                  <a:srgbClr val="002060"/>
                </a:solidFill>
              </a:rPr>
              <a:t> with the symbol </a:t>
            </a:r>
            <a:r>
              <a:rPr lang="en-US" sz="2200" b="1" dirty="0" err="1" smtClean="0">
                <a:solidFill>
                  <a:srgbClr val="002060"/>
                </a:solidFill>
              </a:rPr>
              <a:t>Ru</a:t>
            </a:r>
            <a:r>
              <a:rPr lang="en-US" sz="2200" dirty="0" smtClean="0">
                <a:solidFill>
                  <a:srgbClr val="002060"/>
                </a:solidFill>
              </a:rPr>
              <a:t>.</a:t>
            </a:r>
          </a:p>
          <a:p>
            <a:endParaRPr lang="en-US" sz="2400" dirty="0" smtClean="0"/>
          </a:p>
          <a:p>
            <a:r>
              <a:rPr lang="en-US" sz="2400" b="1" dirty="0" err="1" smtClean="0"/>
              <a:t>Cavitation</a:t>
            </a:r>
            <a:r>
              <a:rPr lang="en-US" sz="2400" b="1" dirty="0" smtClean="0"/>
              <a:t> number</a:t>
            </a:r>
            <a:r>
              <a:rPr lang="en-US" sz="2400" dirty="0" smtClean="0"/>
              <a:t>[</a:t>
            </a:r>
            <a:r>
              <a:rPr lang="en-US" sz="2400" dirty="0" smtClean="0">
                <a:hlinkClick r:id="rId2" tooltip="Edit section: Cavitation number"/>
              </a:rPr>
              <a:t>edit</a:t>
            </a:r>
            <a:r>
              <a:rPr lang="en-US" sz="2400" dirty="0" smtClean="0"/>
              <a:t>]</a:t>
            </a:r>
            <a:endParaRPr lang="en-US" sz="2400" b="1" dirty="0" smtClean="0"/>
          </a:p>
          <a:p>
            <a:r>
              <a:rPr lang="en-US" sz="2400" dirty="0" smtClean="0"/>
              <a:t>The </a:t>
            </a:r>
            <a:r>
              <a:rPr lang="en-US" sz="2400" dirty="0" err="1" smtClean="0"/>
              <a:t>cavitation</a:t>
            </a:r>
            <a:r>
              <a:rPr lang="en-US" sz="2400" dirty="0" smtClean="0"/>
              <a:t> number has a similar structure, but a different meaning and use:</a:t>
            </a:r>
          </a:p>
          <a:p>
            <a:r>
              <a:rPr lang="en-US" sz="2400" dirty="0" smtClean="0"/>
              <a:t>The </a:t>
            </a:r>
            <a:r>
              <a:rPr lang="en-US" sz="2400" b="1" dirty="0" err="1" smtClean="0"/>
              <a:t>Cavitation</a:t>
            </a:r>
            <a:r>
              <a:rPr lang="en-US" sz="2400" b="1" dirty="0" smtClean="0"/>
              <a:t> number</a:t>
            </a:r>
            <a:r>
              <a:rPr lang="en-US" sz="2400" dirty="0" smtClean="0"/>
              <a:t> (</a:t>
            </a:r>
            <a:r>
              <a:rPr lang="en-US" sz="2400" b="1" dirty="0" smtClean="0"/>
              <a:t>Ca</a:t>
            </a:r>
            <a:r>
              <a:rPr lang="en-US" sz="2400" dirty="0" smtClean="0"/>
              <a:t>) is a </a:t>
            </a:r>
            <a:r>
              <a:rPr lang="en-US" sz="2400" dirty="0" smtClean="0">
                <a:hlinkClick r:id="rId3" tooltip="Dimensionless number"/>
              </a:rPr>
              <a:t>dimensionless number</a:t>
            </a:r>
            <a:r>
              <a:rPr lang="en-US" sz="2400" dirty="0" smtClean="0"/>
              <a:t> used in flow calculations. It expresses the relationship between the difference of a local absolute pressure from the </a:t>
            </a:r>
            <a:r>
              <a:rPr lang="en-US" sz="2400" dirty="0" smtClean="0">
                <a:hlinkClick r:id="rId4" tooltip="Vapor pressure"/>
              </a:rPr>
              <a:t>vapor pressure</a:t>
            </a:r>
            <a:r>
              <a:rPr lang="en-US" sz="2400" dirty="0" smtClean="0"/>
              <a:t> and the </a:t>
            </a:r>
            <a:r>
              <a:rPr lang="en-US" sz="2400" dirty="0" smtClean="0">
                <a:hlinkClick r:id="rId5" tooltip="Kinetic energy"/>
              </a:rPr>
              <a:t>kinetic energy</a:t>
            </a:r>
            <a:r>
              <a:rPr lang="en-US" sz="2400" dirty="0" smtClean="0"/>
              <a:t> per volume, and is used to characterize the potential of the flow to </a:t>
            </a:r>
            <a:r>
              <a:rPr lang="en-US" sz="2400" dirty="0" err="1" smtClean="0">
                <a:hlinkClick r:id="rId6" tooltip="Cavitation"/>
              </a:rPr>
              <a:t>cavitate</a:t>
            </a:r>
            <a:r>
              <a:rPr lang="en-US" sz="2400" dirty="0" smtClean="0"/>
              <a:t>.</a:t>
            </a:r>
          </a:p>
          <a:p>
            <a:pPr algn="just">
              <a:buFont typeface="Wingdings" pitchFamily="2" charset="2"/>
              <a:buChar char="Ø"/>
            </a:pPr>
            <a:endParaRPr lang="en-US" sz="2200" dirty="0" smtClean="0">
              <a:solidFill>
                <a:srgbClr val="002060"/>
              </a:solidFill>
            </a:endParaRPr>
          </a:p>
          <a:p>
            <a:pPr algn="just">
              <a:buFont typeface="Wingdings" pitchFamily="2" charset="2"/>
              <a:buChar char="Ø"/>
            </a:pPr>
            <a:endParaRPr lang="en-US" sz="2200" dirty="0" smtClean="0">
              <a:solidFill>
                <a:srgbClr val="002060"/>
              </a:solidFill>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err="1" smtClean="0">
                <a:solidFill>
                  <a:srgbClr val="C00000"/>
                </a:solidFill>
              </a:rPr>
              <a:t>Cavitation</a:t>
            </a:r>
            <a:r>
              <a:rPr lang="en-US" sz="2800" b="1" dirty="0" smtClean="0">
                <a:solidFill>
                  <a:srgbClr val="C00000"/>
                </a:solidFill>
              </a:rPr>
              <a:t> Number and Significance</a:t>
            </a:r>
            <a:endParaRPr lang="en-US" sz="2800" dirty="0" smtClean="0">
              <a:solidFill>
                <a:srgbClr val="C00000"/>
              </a:solidFill>
            </a:endParaRPr>
          </a:p>
        </p:txBody>
      </p:sp>
      <p:sp>
        <p:nvSpPr>
          <p:cNvPr id="3" name="Content Placeholder 2"/>
          <p:cNvSpPr>
            <a:spLocks noGrp="1"/>
          </p:cNvSpPr>
          <p:nvPr>
            <p:ph idx="1"/>
          </p:nvPr>
        </p:nvSpPr>
        <p:spPr>
          <a:xfrm>
            <a:off x="457200" y="838200"/>
            <a:ext cx="8229600" cy="5287963"/>
          </a:xfrm>
        </p:spPr>
        <p:txBody>
          <a:bodyPr/>
          <a:lstStyle/>
          <a:p>
            <a:pPr algn="just">
              <a:buFont typeface="Wingdings" pitchFamily="2" charset="2"/>
              <a:buChar char="Ø"/>
            </a:pPr>
            <a:r>
              <a:rPr lang="en-US" sz="2200" b="1" dirty="0" err="1" smtClean="0">
                <a:solidFill>
                  <a:srgbClr val="C00000"/>
                </a:solidFill>
              </a:rPr>
              <a:t>Cavitation</a:t>
            </a:r>
            <a:r>
              <a:rPr lang="en-US" sz="2200" b="1" dirty="0" smtClean="0">
                <a:solidFill>
                  <a:srgbClr val="C00000"/>
                </a:solidFill>
              </a:rPr>
              <a:t> Number</a:t>
            </a:r>
            <a:r>
              <a:rPr lang="en-US" sz="2000" b="1" dirty="0" smtClean="0">
                <a:solidFill>
                  <a:srgbClr val="C00000"/>
                </a:solidFill>
              </a:rPr>
              <a:t>: </a:t>
            </a:r>
            <a:r>
              <a:rPr lang="en-US" sz="2000" dirty="0" smtClean="0">
                <a:solidFill>
                  <a:srgbClr val="002060"/>
                </a:solidFill>
              </a:rPr>
              <a:t>The</a:t>
            </a:r>
            <a:r>
              <a:rPr lang="en-US" sz="2000" dirty="0" smtClean="0">
                <a:solidFill>
                  <a:srgbClr val="002060"/>
                </a:solidFill>
              </a:rPr>
              <a:t> </a:t>
            </a:r>
            <a:r>
              <a:rPr lang="en-US" sz="2000" b="1" dirty="0" err="1" smtClean="0">
                <a:solidFill>
                  <a:srgbClr val="002060"/>
                </a:solidFill>
              </a:rPr>
              <a:t>Cavitation</a:t>
            </a:r>
            <a:r>
              <a:rPr lang="en-US" sz="2000" b="1" dirty="0" smtClean="0">
                <a:solidFill>
                  <a:srgbClr val="002060"/>
                </a:solidFill>
              </a:rPr>
              <a:t> number</a:t>
            </a:r>
            <a:r>
              <a:rPr lang="en-US" sz="2000" dirty="0" smtClean="0">
                <a:solidFill>
                  <a:srgbClr val="002060"/>
                </a:solidFill>
              </a:rPr>
              <a:t> (</a:t>
            </a:r>
            <a:r>
              <a:rPr lang="en-US" sz="2000" b="1" dirty="0" smtClean="0">
                <a:solidFill>
                  <a:srgbClr val="002060"/>
                </a:solidFill>
              </a:rPr>
              <a:t>Ca</a:t>
            </a:r>
            <a:r>
              <a:rPr lang="en-US" sz="2000" dirty="0" smtClean="0">
                <a:solidFill>
                  <a:srgbClr val="002060"/>
                </a:solidFill>
              </a:rPr>
              <a:t>) is a dimensionless </a:t>
            </a:r>
            <a:r>
              <a:rPr lang="en-US" sz="2000" dirty="0" smtClean="0">
                <a:solidFill>
                  <a:srgbClr val="002060"/>
                </a:solidFill>
              </a:rPr>
              <a:t>number used </a:t>
            </a:r>
            <a:r>
              <a:rPr lang="en-US" sz="2000" dirty="0" smtClean="0">
                <a:solidFill>
                  <a:srgbClr val="002060"/>
                </a:solidFill>
              </a:rPr>
              <a:t>in flow calculations. </a:t>
            </a:r>
            <a:endParaRPr lang="en-US" sz="2000" dirty="0" smtClean="0">
              <a:solidFill>
                <a:srgbClr val="002060"/>
              </a:solidFill>
            </a:endParaRPr>
          </a:p>
          <a:p>
            <a:pPr lvl="1">
              <a:buFont typeface="Wingdings" pitchFamily="2" charset="2"/>
              <a:buChar char="Ø"/>
            </a:pPr>
            <a:r>
              <a:rPr lang="en-US" sz="2000" dirty="0" err="1" smtClean="0">
                <a:solidFill>
                  <a:srgbClr val="002060"/>
                </a:solidFill>
              </a:rPr>
              <a:t>Cavitation</a:t>
            </a:r>
            <a:r>
              <a:rPr lang="en-US" sz="2000" dirty="0" smtClean="0">
                <a:solidFill>
                  <a:srgbClr val="002060"/>
                </a:solidFill>
              </a:rPr>
              <a:t> Number, C</a:t>
            </a:r>
            <a:r>
              <a:rPr lang="en-US" sz="2000" baseline="-25000" dirty="0" smtClean="0">
                <a:solidFill>
                  <a:srgbClr val="002060"/>
                </a:solidFill>
              </a:rPr>
              <a:t>a</a:t>
            </a:r>
            <a:r>
              <a:rPr lang="en-US" sz="2000" dirty="0" smtClean="0">
                <a:solidFill>
                  <a:srgbClr val="002060"/>
                </a:solidFill>
              </a:rPr>
              <a:t> = p – </a:t>
            </a:r>
            <a:r>
              <a:rPr lang="en-US" sz="2000" dirty="0" err="1" smtClean="0">
                <a:solidFill>
                  <a:srgbClr val="002060"/>
                </a:solidFill>
              </a:rPr>
              <a:t>p</a:t>
            </a:r>
            <a:r>
              <a:rPr lang="en-US" sz="2000" baseline="-25000" dirty="0" err="1" smtClean="0">
                <a:solidFill>
                  <a:srgbClr val="002060"/>
                </a:solidFill>
              </a:rPr>
              <a:t>v</a:t>
            </a:r>
            <a:r>
              <a:rPr lang="en-US" sz="2000" dirty="0" smtClean="0">
                <a:solidFill>
                  <a:srgbClr val="002060"/>
                </a:solidFill>
              </a:rPr>
              <a:t> / ½  ℓ v </a:t>
            </a:r>
            <a:r>
              <a:rPr lang="en-US" sz="2000" baseline="30000" dirty="0" smtClean="0">
                <a:solidFill>
                  <a:srgbClr val="002060"/>
                </a:solidFill>
              </a:rPr>
              <a:t>2</a:t>
            </a:r>
          </a:p>
          <a:p>
            <a:pPr lvl="1">
              <a:buFont typeface="Wingdings" pitchFamily="2" charset="2"/>
              <a:buChar char="Ø"/>
            </a:pPr>
            <a:r>
              <a:rPr lang="en-US" sz="2000" dirty="0" smtClean="0">
                <a:solidFill>
                  <a:srgbClr val="002060"/>
                </a:solidFill>
              </a:rPr>
              <a:t>p  = Local pressure</a:t>
            </a:r>
          </a:p>
          <a:p>
            <a:pPr lvl="1">
              <a:buFont typeface="Wingdings" pitchFamily="2" charset="2"/>
              <a:buChar char="Ø"/>
            </a:pPr>
            <a:r>
              <a:rPr lang="en-US" sz="2000" dirty="0" err="1" smtClean="0">
                <a:solidFill>
                  <a:srgbClr val="002060"/>
                </a:solidFill>
              </a:rPr>
              <a:t>p</a:t>
            </a:r>
            <a:r>
              <a:rPr lang="en-US" sz="2000" baseline="-25000" dirty="0" err="1" smtClean="0">
                <a:solidFill>
                  <a:srgbClr val="002060"/>
                </a:solidFill>
              </a:rPr>
              <a:t>v</a:t>
            </a:r>
            <a:r>
              <a:rPr lang="en-US" sz="2000" dirty="0" smtClean="0">
                <a:solidFill>
                  <a:srgbClr val="002060"/>
                </a:solidFill>
              </a:rPr>
              <a:t> = </a:t>
            </a:r>
            <a:r>
              <a:rPr lang="en-US" sz="2000" dirty="0" err="1" smtClean="0">
                <a:solidFill>
                  <a:srgbClr val="002060"/>
                </a:solidFill>
              </a:rPr>
              <a:t>Vapour</a:t>
            </a:r>
            <a:r>
              <a:rPr lang="en-US" sz="2000" dirty="0" smtClean="0">
                <a:solidFill>
                  <a:srgbClr val="002060"/>
                </a:solidFill>
              </a:rPr>
              <a:t> pressure of fluid</a:t>
            </a:r>
          </a:p>
          <a:p>
            <a:pPr lvl="1">
              <a:buFont typeface="Wingdings" pitchFamily="2" charset="2"/>
              <a:buChar char="Ø"/>
            </a:pPr>
            <a:r>
              <a:rPr lang="en-US" sz="2000" dirty="0" smtClean="0">
                <a:solidFill>
                  <a:srgbClr val="002060"/>
                </a:solidFill>
              </a:rPr>
              <a:t> ℓ  = Density of the fluid</a:t>
            </a:r>
          </a:p>
          <a:p>
            <a:pPr lvl="1">
              <a:buFont typeface="Wingdings" pitchFamily="2" charset="2"/>
              <a:buChar char="Ø"/>
            </a:pPr>
            <a:r>
              <a:rPr lang="en-US" sz="2000" dirty="0" smtClean="0">
                <a:solidFill>
                  <a:srgbClr val="002060"/>
                </a:solidFill>
              </a:rPr>
              <a:t>v  = Characteristic velocity of flow of fluid</a:t>
            </a:r>
            <a:endParaRPr lang="en-US" sz="2000" dirty="0" smtClean="0">
              <a:solidFill>
                <a:srgbClr val="002060"/>
              </a:solidFill>
            </a:endParaRPr>
          </a:p>
          <a:p>
            <a:pPr algn="just">
              <a:buFont typeface="Wingdings" pitchFamily="2" charset="2"/>
              <a:buChar char="Ø"/>
            </a:pPr>
            <a:r>
              <a:rPr lang="en-US" sz="2000" b="1" dirty="0" smtClean="0">
                <a:solidFill>
                  <a:srgbClr val="FF0000"/>
                </a:solidFill>
              </a:rPr>
              <a:t>Significance</a:t>
            </a:r>
          </a:p>
          <a:p>
            <a:pPr lvl="1" algn="just">
              <a:buFont typeface="Wingdings" pitchFamily="2" charset="2"/>
              <a:buChar char="Ø"/>
            </a:pPr>
            <a:r>
              <a:rPr lang="en-US" sz="2000" dirty="0" smtClean="0">
                <a:solidFill>
                  <a:srgbClr val="002060"/>
                </a:solidFill>
              </a:rPr>
              <a:t>It </a:t>
            </a:r>
            <a:r>
              <a:rPr lang="en-US" sz="2000" dirty="0" smtClean="0">
                <a:solidFill>
                  <a:srgbClr val="002060"/>
                </a:solidFill>
              </a:rPr>
              <a:t>expresses the relationship between the difference of a local absolute pressure from the vapor </a:t>
            </a:r>
            <a:r>
              <a:rPr lang="en-US" sz="2000" dirty="0" smtClean="0">
                <a:solidFill>
                  <a:srgbClr val="002060"/>
                </a:solidFill>
              </a:rPr>
              <a:t>pressure </a:t>
            </a:r>
            <a:r>
              <a:rPr lang="en-US" sz="2000" dirty="0" smtClean="0">
                <a:solidFill>
                  <a:srgbClr val="002060"/>
                </a:solidFill>
              </a:rPr>
              <a:t> and the kinetic energy per volume, and is used to characterize the potential of the flow to </a:t>
            </a:r>
            <a:r>
              <a:rPr lang="en-US" sz="2000" dirty="0" err="1" smtClean="0">
                <a:solidFill>
                  <a:srgbClr val="002060"/>
                </a:solidFill>
              </a:rPr>
              <a:t>cavitate</a:t>
            </a:r>
            <a:r>
              <a:rPr lang="en-US" sz="2000" dirty="0" smtClean="0">
                <a:solidFill>
                  <a:srgbClr val="002060"/>
                </a:solidFill>
              </a:rPr>
              <a:t>.</a:t>
            </a:r>
          </a:p>
          <a:p>
            <a:pPr lvl="1" algn="just">
              <a:buFont typeface="Wingdings" pitchFamily="2" charset="2"/>
              <a:buChar char="Ø"/>
            </a:pPr>
            <a:r>
              <a:rPr lang="en-US" sz="2000" dirty="0" smtClean="0">
                <a:solidFill>
                  <a:srgbClr val="002060"/>
                </a:solidFill>
              </a:rPr>
              <a:t>It helps in design of pumps and turbine.</a:t>
            </a:r>
          </a:p>
          <a:p>
            <a:pPr lvl="1" algn="just">
              <a:buFont typeface="Wingdings" pitchFamily="2" charset="2"/>
              <a:buChar char="Ø"/>
            </a:pPr>
            <a:r>
              <a:rPr lang="en-US" sz="2000" dirty="0" smtClean="0">
                <a:solidFill>
                  <a:srgbClr val="002060"/>
                </a:solidFill>
              </a:rPr>
              <a:t>It helps in design of flow of hot liquid/ steam/ condensate in pipes/conduits.</a:t>
            </a:r>
          </a:p>
          <a:p>
            <a:pPr>
              <a:buFont typeface="Wingdings" pitchFamily="2" charset="2"/>
              <a:buChar char="Ø"/>
            </a:pPr>
            <a:endParaRPr lang="en-US" sz="2000" dirty="0" smtClean="0"/>
          </a:p>
          <a:p>
            <a:pPr>
              <a:buFont typeface="Wingdings" pitchFamily="2" charset="2"/>
              <a:buChar char="Ø"/>
            </a:pPr>
            <a:endParaRPr lang="en-US" sz="2000" dirty="0" smtClean="0"/>
          </a:p>
          <a:p>
            <a:endParaRPr lang="en-US" sz="2000" dirty="0" smtClean="0"/>
          </a:p>
          <a:p>
            <a:pPr algn="just">
              <a:buFont typeface="Wingdings" pitchFamily="2" charset="2"/>
              <a:buChar char="Ø"/>
            </a:pPr>
            <a:endParaRPr lang="en-US" sz="2000" dirty="0" smtClean="0">
              <a:solidFill>
                <a:srgbClr val="002060"/>
              </a:solidFill>
            </a:endParaRPr>
          </a:p>
          <a:p>
            <a:pPr>
              <a:buFont typeface="Wingdings" pitchFamily="2" charset="2"/>
              <a:buChar char="Ø"/>
            </a:pPr>
            <a:endParaRPr lang="en-US" sz="2200" b="1" dirty="0" smtClean="0">
              <a:solidFill>
                <a:srgbClr val="C00000"/>
              </a:solidFill>
            </a:endParaRPr>
          </a:p>
          <a:p>
            <a:pPr marL="800100" lvl="1" indent="-342900">
              <a:buNone/>
            </a:pPr>
            <a:r>
              <a:rPr lang="en-US" dirty="0" smtClean="0"/>
              <a:t/>
            </a:r>
            <a:br>
              <a:rPr lang="en-US" dirty="0" smtClean="0"/>
            </a:br>
            <a:r>
              <a:rPr lang="en-US" sz="2000" dirty="0" smtClean="0"/>
              <a:t> </a:t>
            </a:r>
            <a:br>
              <a:rPr lang="en-US" sz="2000" dirty="0" smtClean="0"/>
            </a:br>
            <a:r>
              <a:rPr lang="en-US" sz="2000" dirty="0" smtClean="0"/>
              <a:t/>
            </a:r>
            <a:br>
              <a:rPr lang="en-US" sz="2000"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b="1" dirty="0" smtClean="0"/>
              <a:t/>
            </a:r>
            <a:br>
              <a:rPr lang="en-US" b="1" dirty="0" smtClean="0"/>
            </a:br>
            <a:endParaRPr lang="en-US" dirty="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15173790</TotalTime>
  <Words>677</Words>
  <Application>Microsoft Office PowerPoint</Application>
  <PresentationFormat>On-screen Show (4:3)</PresentationFormat>
  <Paragraphs>97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Non Dimensional Numbers in Motion of Fluids and their Significance Fluid Mechanics (DTE  112)</vt:lpstr>
      <vt:lpstr>Inertia Force and Reynolds Number</vt:lpstr>
      <vt:lpstr>Froud Numbers &amp; significance</vt:lpstr>
      <vt:lpstr>Cauchy Number &amp; Significance</vt:lpstr>
      <vt:lpstr>Mach Numbers and Significance</vt:lpstr>
      <vt:lpstr>Mach Numbers and Significance</vt:lpstr>
      <vt:lpstr>Weber Number and Significance</vt:lpstr>
      <vt:lpstr>Euler Number and Significance</vt:lpstr>
      <vt:lpstr>Cavitation Number and Significance</vt:lpstr>
      <vt:lpstr>Slide 10</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197</cp:revision>
  <dcterms:created xsi:type="dcterms:W3CDTF">2007-11-06T10:48:03Z</dcterms:created>
  <dcterms:modified xsi:type="dcterms:W3CDTF">2020-05-04T03:53:42Z</dcterms:modified>
</cp:coreProperties>
</file>