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31" r:id="rId3"/>
    <p:sldId id="340" r:id="rId4"/>
    <p:sldId id="339" r:id="rId5"/>
    <p:sldId id="341" r:id="rId6"/>
    <p:sldId id="342" r:id="rId7"/>
    <p:sldId id="30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FFCC66"/>
    <a:srgbClr val="FF9933"/>
    <a:srgbClr val="57B2B9"/>
    <a:srgbClr val="FF6699"/>
    <a:srgbClr val="A50021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510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9D618-8CA4-4494-AF21-674392B6B4E8}" type="datetimeFigureOut">
              <a:rPr lang="en-US" smtClean="0"/>
              <a:t>5/12/2020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C27F8-2225-4561-AE4A-7CD526BB2A7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27F8-2225-4561-AE4A-7CD526BB2A7B}" type="slidenum">
              <a:rPr lang="en-IN" smtClean="0"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86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NUMERICALS ON Momentum Transfer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Fluid Mechanics</a:t>
            </a:r>
            <a:r>
              <a:rPr lang="en-US" sz="2800" b="1" dirty="0" smtClean="0">
                <a:solidFill>
                  <a:srgbClr val="FF0000"/>
                </a:solidFill>
              </a:rPr>
              <a:t> (DTE - 112)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Sanjay Gandhi Institute of Dairy Science &amp; Technology, </a:t>
            </a:r>
            <a:r>
              <a:rPr lang="en-US" sz="2000" b="1" dirty="0" err="1" smtClean="0"/>
              <a:t>Jagdeopath</a:t>
            </a:r>
            <a:r>
              <a:rPr lang="en-US" sz="2000" b="1" dirty="0" smtClean="0"/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Numericals</a:t>
            </a:r>
            <a:r>
              <a:rPr lang="en-US" sz="2800" b="1" dirty="0" smtClean="0">
                <a:solidFill>
                  <a:srgbClr val="FF0000"/>
                </a:solidFill>
              </a:rPr>
              <a:t> on Momentum Transfer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 Water flows at the rate of 0.4 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/ min in a 7.5 cm diameter pipe at a pressure of 70 </a:t>
            </a:r>
            <a:r>
              <a:rPr lang="en-US" sz="2200" dirty="0" err="1" smtClean="0"/>
              <a:t>kPa</a:t>
            </a:r>
            <a:r>
              <a:rPr lang="en-US" sz="2200" dirty="0" smtClean="0"/>
              <a:t>. If the pipe reduces to 4 cm diameter, then calculate the new pressure the new pressure in the pipe. The density of water is 100 kg/m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Calculate 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= π/4 (0.075)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 = 4.42 x 10</a:t>
            </a:r>
            <a:r>
              <a:rPr lang="en-US" sz="2200" baseline="30000" dirty="0" smtClean="0"/>
              <a:t>-3 </a:t>
            </a:r>
            <a:r>
              <a:rPr lang="en-US" sz="2200" dirty="0" smtClean="0"/>
              <a:t>m</a:t>
            </a:r>
            <a:r>
              <a:rPr lang="en-US" sz="2200" baseline="30000" dirty="0" smtClean="0"/>
              <a:t>2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A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 = </a:t>
            </a:r>
            <a:r>
              <a:rPr lang="en-US" sz="2200" dirty="0" smtClean="0"/>
              <a:t>π/4 (</a:t>
            </a:r>
            <a:r>
              <a:rPr lang="en-US" sz="2200" dirty="0" smtClean="0"/>
              <a:t>0.04)</a:t>
            </a:r>
            <a:r>
              <a:rPr lang="en-US" sz="2200" baseline="30000" dirty="0" smtClean="0"/>
              <a:t>2  </a:t>
            </a:r>
            <a:r>
              <a:rPr lang="en-US" sz="2200" dirty="0" smtClean="0"/>
              <a:t> = 1.26 x 10</a:t>
            </a:r>
            <a:r>
              <a:rPr lang="en-US" sz="2200" baseline="30000" dirty="0" smtClean="0"/>
              <a:t>-3 </a:t>
            </a:r>
            <a:r>
              <a:rPr lang="en-US" sz="2200" dirty="0" smtClean="0"/>
              <a:t>m</a:t>
            </a:r>
            <a:r>
              <a:rPr lang="en-US" sz="2200" baseline="30000" dirty="0" smtClean="0"/>
              <a:t>2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Discharge Q = 0.4 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/min = 6.67 x 10 </a:t>
            </a:r>
            <a:r>
              <a:rPr lang="en-US" sz="2200" baseline="30000" dirty="0" smtClean="0"/>
              <a:t>-3 </a:t>
            </a:r>
            <a:r>
              <a:rPr lang="en-US" sz="2200" dirty="0" smtClean="0"/>
              <a:t>m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/sec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V</a:t>
            </a:r>
            <a:r>
              <a:rPr lang="en-US" sz="2200" baseline="-25000" dirty="0" smtClean="0"/>
              <a:t>1 </a:t>
            </a:r>
            <a:r>
              <a:rPr lang="en-US" sz="2200" dirty="0" smtClean="0"/>
              <a:t> = Q/A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= 1.51 m/s and V</a:t>
            </a:r>
            <a:r>
              <a:rPr lang="en-US" sz="2200" baseline="-25000" dirty="0" smtClean="0"/>
              <a:t>2 </a:t>
            </a:r>
            <a:r>
              <a:rPr lang="en-US" sz="2200" dirty="0" smtClean="0"/>
              <a:t> = 5.3 m/s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Applying Bernoulli’s Theorem: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P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/</a:t>
            </a:r>
            <a:r>
              <a:rPr lang="el-GR" sz="2200" dirty="0" smtClean="0"/>
              <a:t>ρ</a:t>
            </a:r>
            <a:r>
              <a:rPr lang="en-US" sz="2200" dirty="0" smtClean="0"/>
              <a:t> g + v</a:t>
            </a:r>
            <a:r>
              <a:rPr lang="en-US" sz="2200" baseline="-25000" dirty="0" smtClean="0"/>
              <a:t>1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/2g +z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 = P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/ </a:t>
            </a:r>
            <a:r>
              <a:rPr lang="el-GR" sz="2200" dirty="0" smtClean="0"/>
              <a:t>ρ</a:t>
            </a:r>
            <a:r>
              <a:rPr lang="en-US" sz="2200" dirty="0" smtClean="0"/>
              <a:t> g + V</a:t>
            </a:r>
            <a:r>
              <a:rPr lang="en-US" sz="2200" baseline="-25000" dirty="0" smtClean="0"/>
              <a:t>2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/2g  + z</a:t>
            </a:r>
            <a:r>
              <a:rPr lang="en-US" sz="2200" baseline="-25000" dirty="0" smtClean="0"/>
              <a:t>2</a:t>
            </a:r>
            <a:endParaRPr lang="en-US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Therefore, P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= 70 + 1000/2 (1.51 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 - 5.3 </a:t>
            </a:r>
            <a:r>
              <a:rPr lang="en-US" sz="2200" baseline="30000" dirty="0" smtClean="0"/>
              <a:t>2 </a:t>
            </a:r>
            <a:r>
              <a:rPr lang="en-US" sz="2200" dirty="0" smtClean="0"/>
              <a:t> ) = 57.1 </a:t>
            </a:r>
            <a:r>
              <a:rPr lang="en-US" sz="2200" dirty="0" err="1" smtClean="0"/>
              <a:t>KPa</a:t>
            </a:r>
            <a:endParaRPr lang="en-US" sz="2200" baseline="30000" dirty="0" smtClean="0"/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r>
              <a:rPr lang="en-US" sz="700" dirty="0" smtClean="0"/>
              <a:t> 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IN" sz="3200" dirty="0" smtClean="0">
                <a:solidFill>
                  <a:srgbClr val="FF0000"/>
                </a:solidFill>
              </a:rPr>
              <a:t>Numerical</a:t>
            </a:r>
            <a:r>
              <a:rPr lang="en-IN" sz="3200" dirty="0" smtClean="0"/>
              <a:t>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/>
              <a:t>A fluid having density of 1030 kg/m</a:t>
            </a:r>
            <a:r>
              <a:rPr lang="en-US" sz="2200" baseline="30000" dirty="0" smtClean="0"/>
              <a:t>3, </a:t>
            </a:r>
            <a:r>
              <a:rPr lang="en-US" sz="2200" dirty="0" smtClean="0"/>
              <a:t> viscosity of 1 cp flows through a horizontal pipe of diameter 5 cm and 100 m long. If velocity of flow inside the pipe is 1 cm/s and the flow regime is laminar, find the pressure drop in the pipeline in </a:t>
            </a:r>
            <a:r>
              <a:rPr lang="en-US" sz="2200" dirty="0" err="1" smtClean="0"/>
              <a:t>pascal</a:t>
            </a:r>
            <a:r>
              <a:rPr lang="en-US" sz="2200" dirty="0" smtClean="0"/>
              <a:t>. What would be pressure drop in </a:t>
            </a:r>
            <a:r>
              <a:rPr lang="en-US" sz="2200" dirty="0" err="1" smtClean="0"/>
              <a:t>pascal</a:t>
            </a:r>
            <a:r>
              <a:rPr lang="en-US" sz="2200" dirty="0" smtClean="0"/>
              <a:t> if the diameter of the pipe is halved.</a:t>
            </a:r>
            <a:endParaRPr lang="en-US" sz="2200" baseline="30000" dirty="0" smtClean="0"/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Solution: Viscosity of fluid = 1 cp = 10</a:t>
            </a:r>
            <a:r>
              <a:rPr lang="en-IN" sz="2200" baseline="30000" dirty="0" smtClean="0"/>
              <a:t>-3 </a:t>
            </a:r>
            <a:r>
              <a:rPr lang="en-IN" sz="2200" dirty="0" smtClean="0"/>
              <a:t> Ns/m</a:t>
            </a:r>
            <a:r>
              <a:rPr lang="en-IN" sz="2200" baseline="30000" dirty="0" smtClean="0"/>
              <a:t>2 </a:t>
            </a:r>
            <a:r>
              <a:rPr lang="en-IN" sz="2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∆ P  = 32 µ l v/ d</a:t>
            </a:r>
            <a:r>
              <a:rPr lang="en-IN" sz="2200" baseline="30000" dirty="0" smtClean="0"/>
              <a:t>2  </a:t>
            </a:r>
            <a:r>
              <a:rPr lang="en-IN" sz="2200" dirty="0" smtClean="0"/>
              <a:t> = 32 x 1 0-3 100 x .01/ 0.05 </a:t>
            </a:r>
            <a:r>
              <a:rPr lang="en-IN" sz="2200" baseline="30000" dirty="0" smtClean="0"/>
              <a:t>2 </a:t>
            </a:r>
            <a:r>
              <a:rPr lang="en-IN" sz="2200" dirty="0" smtClean="0"/>
              <a:t> = 12.8 Pa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∆ </a:t>
            </a:r>
            <a:r>
              <a:rPr lang="en-IN" sz="2200" dirty="0" smtClean="0"/>
              <a:t>P  </a:t>
            </a:r>
            <a:r>
              <a:rPr lang="el-GR" sz="2200" dirty="0" smtClean="0"/>
              <a:t>α</a:t>
            </a:r>
            <a:r>
              <a:rPr lang="en-IN" sz="2200" dirty="0" smtClean="0"/>
              <a:t>  1/ </a:t>
            </a:r>
            <a:r>
              <a:rPr lang="en-IN" sz="2200" dirty="0" smtClean="0"/>
              <a:t>d</a:t>
            </a:r>
            <a:r>
              <a:rPr lang="en-IN" sz="2200" baseline="30000" dirty="0" smtClean="0"/>
              <a:t>2 </a:t>
            </a:r>
            <a:endParaRPr lang="en-IN" sz="2200" baseline="30000" dirty="0" smtClean="0"/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Therefore, </a:t>
            </a:r>
            <a:r>
              <a:rPr lang="en-IN" sz="2200" dirty="0" smtClean="0"/>
              <a:t>∆ </a:t>
            </a:r>
            <a:r>
              <a:rPr lang="en-IN" sz="2200" dirty="0" smtClean="0"/>
              <a:t>P</a:t>
            </a:r>
            <a:r>
              <a:rPr lang="en-IN" sz="2200" baseline="-25000" dirty="0" smtClean="0"/>
              <a:t>2 </a:t>
            </a:r>
            <a:r>
              <a:rPr lang="en-IN" sz="2200" dirty="0" smtClean="0"/>
              <a:t> / </a:t>
            </a:r>
            <a:r>
              <a:rPr lang="en-IN" sz="2200" dirty="0" smtClean="0"/>
              <a:t>∆ </a:t>
            </a:r>
            <a:r>
              <a:rPr lang="en-IN" sz="2200" dirty="0" smtClean="0"/>
              <a:t>P</a:t>
            </a:r>
            <a:r>
              <a:rPr lang="en-IN" sz="2200" baseline="-25000" dirty="0" smtClean="0"/>
              <a:t>1</a:t>
            </a:r>
            <a:r>
              <a:rPr lang="en-IN" sz="2200" dirty="0" smtClean="0"/>
              <a:t> = ( d</a:t>
            </a:r>
            <a:r>
              <a:rPr lang="en-IN" sz="2200" baseline="-25000" dirty="0" smtClean="0"/>
              <a:t>1 </a:t>
            </a:r>
            <a:r>
              <a:rPr lang="en-IN" sz="2200" dirty="0" smtClean="0"/>
              <a:t> </a:t>
            </a:r>
            <a:r>
              <a:rPr lang="en-IN" sz="2200" baseline="30000" dirty="0" smtClean="0"/>
              <a:t>2 </a:t>
            </a:r>
            <a:r>
              <a:rPr lang="en-IN" sz="2200" dirty="0" smtClean="0"/>
              <a:t> / d</a:t>
            </a:r>
            <a:r>
              <a:rPr lang="en-IN" sz="2200" baseline="-25000" dirty="0" smtClean="0"/>
              <a:t>2 </a:t>
            </a:r>
            <a:r>
              <a:rPr lang="en-IN" sz="2200" baseline="30000" dirty="0" smtClean="0"/>
              <a:t>2 </a:t>
            </a:r>
            <a:r>
              <a:rPr lang="en-IN" sz="2200" dirty="0" smtClean="0"/>
              <a:t> ) =  (2)</a:t>
            </a:r>
            <a:r>
              <a:rPr lang="en-IN" sz="2200" baseline="30000" dirty="0" smtClean="0"/>
              <a:t>2</a:t>
            </a:r>
            <a:r>
              <a:rPr lang="en-IN" sz="2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∆ </a:t>
            </a:r>
            <a:r>
              <a:rPr lang="en-IN" sz="2200" dirty="0" smtClean="0"/>
              <a:t>P</a:t>
            </a:r>
            <a:r>
              <a:rPr lang="en-IN" sz="2200" baseline="-25000" dirty="0" smtClean="0"/>
              <a:t>2 </a:t>
            </a:r>
            <a:r>
              <a:rPr lang="en-IN" sz="2200" dirty="0" smtClean="0"/>
              <a:t> = 4 x </a:t>
            </a:r>
            <a:r>
              <a:rPr lang="en-IN" sz="2200" dirty="0" smtClean="0"/>
              <a:t>∆ P</a:t>
            </a:r>
            <a:r>
              <a:rPr lang="en-IN" sz="2200" baseline="-25000" dirty="0" smtClean="0"/>
              <a:t>1</a:t>
            </a:r>
            <a:r>
              <a:rPr lang="en-IN" sz="2200" dirty="0" smtClean="0"/>
              <a:t> </a:t>
            </a:r>
            <a:r>
              <a:rPr lang="en-IN" sz="2200" dirty="0" smtClean="0"/>
              <a:t>= 4 x 12.8 = 51.2 Pascal.</a:t>
            </a: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Numericals</a:t>
            </a:r>
            <a:r>
              <a:rPr lang="en-US" sz="2800" b="1" dirty="0" smtClean="0">
                <a:solidFill>
                  <a:srgbClr val="FF0000"/>
                </a:solidFill>
              </a:rPr>
              <a:t> on Pumps and Fans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In a centrifugal pumps, if the speed is increased from 1750 rpm to 200 rpm, then calculate the change in head from 50 m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Solution : For same impeller Diameter: H  </a:t>
            </a:r>
            <a:r>
              <a:rPr lang="en-IN" sz="2200" dirty="0" smtClean="0"/>
              <a:t> </a:t>
            </a:r>
            <a:r>
              <a:rPr lang="el-GR" sz="2200" dirty="0" smtClean="0"/>
              <a:t>α</a:t>
            </a:r>
            <a:r>
              <a:rPr lang="en-IN" sz="2200" dirty="0" smtClean="0"/>
              <a:t> </a:t>
            </a:r>
            <a:r>
              <a:rPr lang="en-IN" sz="2200" dirty="0" smtClean="0"/>
              <a:t> N</a:t>
            </a:r>
            <a:r>
              <a:rPr lang="en-IN" sz="2200" baseline="30000" dirty="0" smtClean="0"/>
              <a:t>2 </a:t>
            </a:r>
            <a:r>
              <a:rPr lang="en-IN" sz="22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200" dirty="0" smtClean="0">
                <a:solidFill>
                  <a:srgbClr val="002060"/>
                </a:solidFill>
              </a:rPr>
              <a:t>H</a:t>
            </a:r>
            <a:r>
              <a:rPr lang="en-IN" sz="2200" baseline="-25000" dirty="0" smtClean="0">
                <a:solidFill>
                  <a:srgbClr val="002060"/>
                </a:solidFill>
              </a:rPr>
              <a:t>2 </a:t>
            </a:r>
            <a:r>
              <a:rPr lang="en-IN" sz="2200" dirty="0" smtClean="0">
                <a:solidFill>
                  <a:srgbClr val="002060"/>
                </a:solidFill>
              </a:rPr>
              <a:t> = H</a:t>
            </a:r>
            <a:r>
              <a:rPr lang="en-IN" sz="2200" baseline="-25000" dirty="0" smtClean="0">
                <a:solidFill>
                  <a:srgbClr val="002060"/>
                </a:solidFill>
              </a:rPr>
              <a:t>1 </a:t>
            </a:r>
            <a:r>
              <a:rPr lang="en-IN" sz="2200" dirty="0" smtClean="0">
                <a:solidFill>
                  <a:srgbClr val="002060"/>
                </a:solidFill>
              </a:rPr>
              <a:t> (N</a:t>
            </a:r>
            <a:r>
              <a:rPr lang="en-IN" sz="2200" baseline="-25000" dirty="0" smtClean="0">
                <a:solidFill>
                  <a:srgbClr val="002060"/>
                </a:solidFill>
              </a:rPr>
              <a:t>2</a:t>
            </a:r>
            <a:r>
              <a:rPr lang="en-IN" sz="2200" dirty="0" smtClean="0">
                <a:solidFill>
                  <a:srgbClr val="002060"/>
                </a:solidFill>
              </a:rPr>
              <a:t>/N</a:t>
            </a:r>
            <a:r>
              <a:rPr lang="en-IN" sz="2200" baseline="-25000" dirty="0" smtClean="0">
                <a:solidFill>
                  <a:srgbClr val="002060"/>
                </a:solidFill>
              </a:rPr>
              <a:t>1</a:t>
            </a:r>
            <a:r>
              <a:rPr lang="en-IN" sz="2200" dirty="0" smtClean="0">
                <a:solidFill>
                  <a:srgbClr val="002060"/>
                </a:solidFill>
              </a:rPr>
              <a:t>)</a:t>
            </a:r>
            <a:r>
              <a:rPr lang="en-IN" sz="2200" baseline="30000" dirty="0" smtClean="0">
                <a:solidFill>
                  <a:srgbClr val="002060"/>
                </a:solidFill>
              </a:rPr>
              <a:t>2 </a:t>
            </a:r>
            <a:r>
              <a:rPr lang="en-IN" sz="2200" dirty="0" smtClean="0">
                <a:solidFill>
                  <a:srgbClr val="002060"/>
                </a:solidFill>
              </a:rPr>
              <a:t> = 50 x (2000/1750) </a:t>
            </a:r>
            <a:r>
              <a:rPr lang="en-IN" sz="2200" baseline="30000" dirty="0" smtClean="0">
                <a:solidFill>
                  <a:srgbClr val="002060"/>
                </a:solidFill>
              </a:rPr>
              <a:t>2</a:t>
            </a:r>
            <a:r>
              <a:rPr lang="en-IN" sz="2200" dirty="0" smtClean="0">
                <a:solidFill>
                  <a:srgbClr val="002060"/>
                </a:solidFill>
              </a:rPr>
              <a:t> = 65.3 m</a:t>
            </a:r>
          </a:p>
          <a:p>
            <a:pPr algn="just">
              <a:buNone/>
            </a:pPr>
            <a:endParaRPr lang="en-US" sz="2200" baseline="30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A liquid food is being pumped through 3.5 cm diameter 50 m long pipe at a flow rate of 200 </a:t>
            </a:r>
            <a:r>
              <a:rPr lang="en-US" sz="2200" dirty="0" err="1" smtClean="0">
                <a:solidFill>
                  <a:srgbClr val="002060"/>
                </a:solidFill>
              </a:rPr>
              <a:t>litre</a:t>
            </a:r>
            <a:r>
              <a:rPr lang="en-US" sz="2200" dirty="0" smtClean="0">
                <a:solidFill>
                  <a:srgbClr val="002060"/>
                </a:solidFill>
              </a:rPr>
              <a:t> per minute. What pressure would be generated at a discharge of the pump if the end of pipe is at atmospheric pressure? The viscosity of food = 0.1 </a:t>
            </a:r>
            <a:r>
              <a:rPr lang="en-US" sz="2200" dirty="0" err="1" smtClean="0">
                <a:solidFill>
                  <a:srgbClr val="002060"/>
                </a:solidFill>
              </a:rPr>
              <a:t>Pasecond</a:t>
            </a:r>
            <a:r>
              <a:rPr lang="en-US" sz="2200" dirty="0" smtClean="0">
                <a:solidFill>
                  <a:srgbClr val="002060"/>
                </a:solidFill>
              </a:rPr>
              <a:t> and density is 1020 kg/m</a:t>
            </a:r>
            <a:r>
              <a:rPr lang="en-US" sz="2200" baseline="30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Solution: Velocity = (Q/A ) =  0.2 / π/4 ( 0.035)</a:t>
            </a:r>
            <a:r>
              <a:rPr lang="en-US" sz="2200" baseline="30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= 3.46 m/s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Reynolds Number </a:t>
            </a:r>
            <a:r>
              <a:rPr lang="en-US" sz="2200" dirty="0" err="1" smtClean="0">
                <a:solidFill>
                  <a:srgbClr val="002060"/>
                </a:solidFill>
              </a:rPr>
              <a:t>N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R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e</a:t>
            </a:r>
            <a:r>
              <a:rPr lang="en-US" sz="2200" baseline="-250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= </a:t>
            </a:r>
            <a:r>
              <a:rPr lang="el-GR" sz="2200" dirty="0" smtClean="0">
                <a:solidFill>
                  <a:srgbClr val="002060"/>
                </a:solidFill>
              </a:rPr>
              <a:t>ρ</a:t>
            </a:r>
            <a:r>
              <a:rPr lang="en-US" sz="2200" dirty="0" smtClean="0">
                <a:solidFill>
                  <a:srgbClr val="002060"/>
                </a:solidFill>
              </a:rPr>
              <a:t> d v / µ = 1020 x 0.035 x 3.46/ 0.1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 Reynolds Number </a:t>
            </a:r>
            <a:r>
              <a:rPr lang="en-US" sz="2200" dirty="0" err="1" smtClean="0">
                <a:solidFill>
                  <a:srgbClr val="002060"/>
                </a:solidFill>
              </a:rPr>
              <a:t>N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Re</a:t>
            </a:r>
            <a:r>
              <a:rPr lang="en-US" sz="2200" baseline="-250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= 1237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Therefore </a:t>
            </a:r>
            <a:r>
              <a:rPr lang="en-US" sz="2200" dirty="0" err="1" smtClean="0">
                <a:solidFill>
                  <a:srgbClr val="002060"/>
                </a:solidFill>
              </a:rPr>
              <a:t>Nre</a:t>
            </a:r>
            <a:r>
              <a:rPr lang="en-US" sz="2200" dirty="0" smtClean="0">
                <a:solidFill>
                  <a:srgbClr val="002060"/>
                </a:solidFill>
              </a:rPr>
              <a:t> &lt; 2100 and Flow is laminar. Discharge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Q = </a:t>
            </a:r>
            <a:r>
              <a:rPr lang="en-US" sz="2200" dirty="0" err="1" smtClean="0">
                <a:solidFill>
                  <a:srgbClr val="002060"/>
                </a:solidFill>
              </a:rPr>
              <a:t>π∆P</a:t>
            </a:r>
            <a:r>
              <a:rPr lang="en-US" sz="2200" dirty="0" smtClean="0">
                <a:solidFill>
                  <a:srgbClr val="002060"/>
                </a:solidFill>
              </a:rPr>
              <a:t> r</a:t>
            </a:r>
            <a:r>
              <a:rPr lang="en-US" sz="2200" baseline="30000" dirty="0" smtClean="0">
                <a:solidFill>
                  <a:srgbClr val="002060"/>
                </a:solidFill>
              </a:rPr>
              <a:t>4</a:t>
            </a:r>
            <a:r>
              <a:rPr lang="en-US" sz="2200" dirty="0" smtClean="0">
                <a:solidFill>
                  <a:srgbClr val="002060"/>
                </a:solidFill>
              </a:rPr>
              <a:t>/ 8 µ l  </a:t>
            </a:r>
            <a:r>
              <a:rPr lang="en-US" sz="2200" dirty="0" smtClean="0">
                <a:solidFill>
                  <a:srgbClr val="002060"/>
                </a:solidFill>
              </a:rPr>
              <a:t>and ∆</a:t>
            </a:r>
            <a:r>
              <a:rPr lang="en-US" sz="2200" dirty="0" smtClean="0">
                <a:solidFill>
                  <a:srgbClr val="002060"/>
                </a:solidFill>
              </a:rPr>
              <a:t>P =8</a:t>
            </a:r>
            <a:r>
              <a:rPr lang="en-US" sz="2200" dirty="0" smtClean="0">
                <a:solidFill>
                  <a:srgbClr val="002060"/>
                </a:solidFill>
              </a:rPr>
              <a:t> µ</a:t>
            </a:r>
            <a:r>
              <a:rPr lang="en-US" sz="2200" dirty="0" smtClean="0">
                <a:solidFill>
                  <a:srgbClr val="002060"/>
                </a:solidFill>
              </a:rPr>
              <a:t> l Q/ πr</a:t>
            </a:r>
            <a:r>
              <a:rPr lang="en-US" sz="2200" baseline="30000" dirty="0" smtClean="0">
                <a:solidFill>
                  <a:srgbClr val="002060"/>
                </a:solidFill>
              </a:rPr>
              <a:t>4 </a:t>
            </a:r>
            <a:r>
              <a:rPr lang="en-US" sz="2200" dirty="0" smtClean="0">
                <a:solidFill>
                  <a:srgbClr val="002060"/>
                </a:solidFill>
              </a:rPr>
              <a:t>= 452.52 </a:t>
            </a:r>
            <a:r>
              <a:rPr lang="en-US" sz="2200" dirty="0" err="1" smtClean="0">
                <a:solidFill>
                  <a:srgbClr val="002060"/>
                </a:solidFill>
              </a:rPr>
              <a:t>KPa</a:t>
            </a:r>
            <a:endParaRPr lang="en-US" sz="2200" baseline="30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2200" baseline="30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sz="2200" baseline="30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sz="3200" dirty="0" smtClean="0">
                <a:solidFill>
                  <a:srgbClr val="FF0000"/>
                </a:solidFill>
              </a:rPr>
              <a:t>Numerical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831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A fan having an impeller dia. 35 cm delivers 3 m</a:t>
            </a:r>
            <a:r>
              <a:rPr lang="en-US" sz="2200" baseline="30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/ min of air at a static pressure of 5 cm water when speed is 500 rpm and a power input of 4.5 KW. What will be (a) the speed and static pressure if the same fan is made to deliver 4.5 m</a:t>
            </a:r>
            <a:r>
              <a:rPr lang="en-US" sz="2200" baseline="30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/ min? (b) The percentage increase in power to run the fan at this increased speed.</a:t>
            </a:r>
            <a:r>
              <a:rPr lang="en-US" sz="2200" baseline="300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 (c ) The new fan size to deliver 4.5 m</a:t>
            </a:r>
            <a:r>
              <a:rPr lang="en-US" sz="2200" baseline="30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 /min if the speed is not allowed to deviate from 500 rpm?</a:t>
            </a:r>
            <a:endParaRPr lang="en-US" sz="2200" baseline="300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IN" sz="2200" dirty="0" smtClean="0"/>
              <a:t>Solution: Given D</a:t>
            </a:r>
            <a:r>
              <a:rPr lang="en-IN" sz="2200" baseline="-25000" dirty="0" smtClean="0"/>
              <a:t>1</a:t>
            </a:r>
            <a:r>
              <a:rPr lang="en-IN" sz="2200" dirty="0" smtClean="0"/>
              <a:t> =0.35 m, Q</a:t>
            </a:r>
            <a:r>
              <a:rPr lang="en-IN" sz="2200" baseline="-25000" dirty="0" smtClean="0"/>
              <a:t>1 </a:t>
            </a:r>
            <a:r>
              <a:rPr lang="en-IN" sz="2200" dirty="0" smtClean="0"/>
              <a:t> = 3 </a:t>
            </a:r>
            <a:r>
              <a:rPr lang="en-US" sz="2200" dirty="0" smtClean="0">
                <a:solidFill>
                  <a:srgbClr val="002060"/>
                </a:solidFill>
              </a:rPr>
              <a:t>m</a:t>
            </a:r>
            <a:r>
              <a:rPr lang="en-US" sz="2200" baseline="30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/ </a:t>
            </a:r>
            <a:r>
              <a:rPr lang="en-US" sz="2200" dirty="0" smtClean="0">
                <a:solidFill>
                  <a:srgbClr val="002060"/>
                </a:solidFill>
              </a:rPr>
              <a:t>min, P</a:t>
            </a:r>
            <a:r>
              <a:rPr lang="en-US" sz="2200" baseline="-25000" dirty="0" smtClean="0">
                <a:solidFill>
                  <a:srgbClr val="002060"/>
                </a:solidFill>
              </a:rPr>
              <a:t>1 </a:t>
            </a:r>
            <a:r>
              <a:rPr lang="en-US" sz="2200" dirty="0" smtClean="0">
                <a:solidFill>
                  <a:srgbClr val="002060"/>
                </a:solidFill>
              </a:rPr>
              <a:t> = 4.5 KW and N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 = 500 rpm, Q</a:t>
            </a:r>
            <a:r>
              <a:rPr lang="en-US" sz="2200" baseline="-25000" dirty="0" smtClean="0">
                <a:solidFill>
                  <a:srgbClr val="002060"/>
                </a:solidFill>
              </a:rPr>
              <a:t>2 </a:t>
            </a:r>
            <a:r>
              <a:rPr lang="en-US" sz="2200" dirty="0" smtClean="0">
                <a:solidFill>
                  <a:srgbClr val="002060"/>
                </a:solidFill>
              </a:rPr>
              <a:t> = 4.5 </a:t>
            </a:r>
            <a:r>
              <a:rPr lang="en-US" sz="2200" dirty="0" smtClean="0">
                <a:solidFill>
                  <a:srgbClr val="002060"/>
                </a:solidFill>
              </a:rPr>
              <a:t>m</a:t>
            </a:r>
            <a:r>
              <a:rPr lang="en-US" sz="2200" baseline="30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/ </a:t>
            </a:r>
            <a:r>
              <a:rPr lang="en-US" sz="2200" dirty="0" smtClean="0">
                <a:solidFill>
                  <a:srgbClr val="002060"/>
                </a:solidFill>
              </a:rPr>
              <a:t>min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(</a:t>
            </a:r>
            <a:r>
              <a:rPr lang="en-US" sz="2200" dirty="0" err="1" smtClean="0">
                <a:solidFill>
                  <a:srgbClr val="002060"/>
                </a:solidFill>
              </a:rPr>
              <a:t>i</a:t>
            </a:r>
            <a:r>
              <a:rPr lang="en-US" sz="2200" dirty="0" smtClean="0">
                <a:solidFill>
                  <a:srgbClr val="002060"/>
                </a:solidFill>
              </a:rPr>
              <a:t>) Keeping the impeller same, we have: Q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/Q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= N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/N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H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/H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= (N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/N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30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and P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/P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= (N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/N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30000" dirty="0" smtClean="0">
                <a:solidFill>
                  <a:srgbClr val="002060"/>
                </a:solidFill>
              </a:rPr>
              <a:t>3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Therefore N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= N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Q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/Q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 = 500 x4.5 /3 = 750 rpm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And H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= 5 x(750/500)2 = 11.25 m and P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= P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 (N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/N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30000" dirty="0" smtClean="0">
                <a:solidFill>
                  <a:srgbClr val="002060"/>
                </a:solidFill>
              </a:rPr>
              <a:t>3</a:t>
            </a:r>
          </a:p>
          <a:p>
            <a:pPr>
              <a:buFont typeface="Wingdings" pitchFamily="2" charset="2"/>
              <a:buChar char="Ø"/>
            </a:pPr>
            <a:endParaRPr lang="en-IN" sz="2200" baseline="3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IN" sz="3200" dirty="0" smtClean="0">
                <a:solidFill>
                  <a:srgbClr val="FF0000"/>
                </a:solidFill>
              </a:rPr>
              <a:t>Numerical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876800"/>
          </a:xfrm>
        </p:spPr>
        <p:txBody>
          <a:bodyPr/>
          <a:lstStyle/>
          <a:p>
            <a:r>
              <a:rPr lang="en-IN" sz="2200" dirty="0" smtClean="0"/>
              <a:t>Percentage Increase in Power = (P</a:t>
            </a:r>
            <a:r>
              <a:rPr lang="en-IN" sz="2200" baseline="-25000" dirty="0" smtClean="0"/>
              <a:t>2</a:t>
            </a:r>
            <a:r>
              <a:rPr lang="en-IN" sz="2200" dirty="0" smtClean="0"/>
              <a:t> – P </a:t>
            </a:r>
            <a:r>
              <a:rPr lang="en-IN" sz="2200" baseline="-25000" dirty="0" smtClean="0"/>
              <a:t>1</a:t>
            </a:r>
            <a:r>
              <a:rPr lang="en-IN" sz="2200" dirty="0" smtClean="0"/>
              <a:t>)/ P</a:t>
            </a:r>
            <a:r>
              <a:rPr lang="en-IN" sz="2200" baseline="-25000" dirty="0" smtClean="0"/>
              <a:t>1 </a:t>
            </a:r>
            <a:r>
              <a:rPr lang="en-IN" sz="2200" dirty="0" smtClean="0"/>
              <a:t> </a:t>
            </a:r>
          </a:p>
          <a:p>
            <a:r>
              <a:rPr lang="en-IN" sz="2200" dirty="0" smtClean="0"/>
              <a:t>Percentage Increase in </a:t>
            </a:r>
            <a:r>
              <a:rPr lang="en-IN" sz="2200" dirty="0" smtClean="0"/>
              <a:t>Power = [</a:t>
            </a:r>
            <a:r>
              <a:rPr lang="en-US" sz="2200" dirty="0" smtClean="0">
                <a:solidFill>
                  <a:srgbClr val="002060"/>
                </a:solidFill>
              </a:rPr>
              <a:t>(N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/N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  <a:r>
              <a:rPr lang="en-US" sz="2200" baseline="30000" dirty="0" smtClean="0">
                <a:solidFill>
                  <a:srgbClr val="002060"/>
                </a:solidFill>
              </a:rPr>
              <a:t>3 </a:t>
            </a:r>
            <a:r>
              <a:rPr lang="en-US" sz="2200" dirty="0" smtClean="0">
                <a:solidFill>
                  <a:srgbClr val="002060"/>
                </a:solidFill>
              </a:rPr>
              <a:t> P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 – P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]</a:t>
            </a:r>
            <a:r>
              <a:rPr lang="en-US" sz="2200" dirty="0" smtClean="0">
                <a:solidFill>
                  <a:srgbClr val="002060"/>
                </a:solidFill>
              </a:rPr>
              <a:t>/P</a:t>
            </a:r>
            <a:r>
              <a:rPr lang="en-US" sz="2200" baseline="-25000" dirty="0" smtClean="0">
                <a:solidFill>
                  <a:srgbClr val="002060"/>
                </a:solidFill>
              </a:rPr>
              <a:t>1</a:t>
            </a:r>
          </a:p>
          <a:p>
            <a:r>
              <a:rPr lang="en-IN" sz="2200" dirty="0" smtClean="0"/>
              <a:t>Percentage Increase in </a:t>
            </a:r>
            <a:r>
              <a:rPr lang="en-IN" sz="2200" dirty="0" smtClean="0"/>
              <a:t>Power = (750/500)</a:t>
            </a:r>
            <a:r>
              <a:rPr lang="en-IN" sz="2200" baseline="30000" dirty="0" smtClean="0"/>
              <a:t>2 </a:t>
            </a:r>
            <a:r>
              <a:rPr lang="en-IN" sz="2200" dirty="0" smtClean="0"/>
              <a:t> -1 = 2.375= 237.5%</a:t>
            </a:r>
          </a:p>
          <a:p>
            <a:r>
              <a:rPr lang="en-IN" sz="2200" dirty="0" smtClean="0"/>
              <a:t>(ii) Keeping N constant, we may write : Q  </a:t>
            </a:r>
            <a:r>
              <a:rPr lang="el-GR" sz="2200" dirty="0" smtClean="0"/>
              <a:t>α</a:t>
            </a:r>
            <a:r>
              <a:rPr lang="en-IN" sz="2200" dirty="0" smtClean="0"/>
              <a:t> D</a:t>
            </a:r>
            <a:r>
              <a:rPr lang="en-IN" sz="2200" baseline="30000" dirty="0" smtClean="0"/>
              <a:t>3</a:t>
            </a:r>
            <a:endParaRPr lang="en-IN" sz="2200" dirty="0" smtClean="0"/>
          </a:p>
          <a:p>
            <a:r>
              <a:rPr lang="en-IN" sz="2200" dirty="0" smtClean="0"/>
              <a:t>Q</a:t>
            </a:r>
            <a:r>
              <a:rPr lang="en-IN" sz="2200" baseline="-25000" dirty="0" smtClean="0"/>
              <a:t>1</a:t>
            </a:r>
            <a:r>
              <a:rPr lang="en-IN" sz="2200" dirty="0" smtClean="0"/>
              <a:t>/Q</a:t>
            </a:r>
            <a:r>
              <a:rPr lang="en-IN" sz="2200" baseline="-25000" dirty="0" smtClean="0"/>
              <a:t>2</a:t>
            </a:r>
            <a:r>
              <a:rPr lang="en-IN" sz="2200" dirty="0" smtClean="0"/>
              <a:t> = (D</a:t>
            </a:r>
            <a:r>
              <a:rPr lang="en-IN" sz="2200" baseline="-25000" dirty="0" smtClean="0"/>
              <a:t>1</a:t>
            </a:r>
            <a:r>
              <a:rPr lang="en-IN" sz="2200" dirty="0" smtClean="0"/>
              <a:t>/D</a:t>
            </a:r>
            <a:r>
              <a:rPr lang="en-IN" sz="2200" baseline="-25000" dirty="0" smtClean="0"/>
              <a:t>2</a:t>
            </a:r>
            <a:r>
              <a:rPr lang="en-IN" sz="2200" dirty="0" smtClean="0"/>
              <a:t>)</a:t>
            </a:r>
            <a:r>
              <a:rPr lang="en-IN" sz="2200" baseline="30000" dirty="0" smtClean="0"/>
              <a:t>3</a:t>
            </a:r>
            <a:endParaRPr lang="en-IN" sz="2200" dirty="0" smtClean="0"/>
          </a:p>
          <a:p>
            <a:r>
              <a:rPr lang="en-IN" sz="2200" dirty="0" smtClean="0"/>
              <a:t>D</a:t>
            </a:r>
            <a:r>
              <a:rPr lang="en-IN" sz="2200" baseline="-25000" dirty="0" smtClean="0"/>
              <a:t>2</a:t>
            </a:r>
            <a:r>
              <a:rPr lang="en-IN" sz="2200" dirty="0" smtClean="0"/>
              <a:t> = (Q</a:t>
            </a:r>
            <a:r>
              <a:rPr lang="en-IN" sz="2200" baseline="-25000" dirty="0" smtClean="0"/>
              <a:t>2</a:t>
            </a:r>
            <a:r>
              <a:rPr lang="en-IN" sz="2200" dirty="0" smtClean="0"/>
              <a:t>/Q</a:t>
            </a:r>
            <a:r>
              <a:rPr lang="en-IN" sz="2200" baseline="-25000" dirty="0" smtClean="0"/>
              <a:t>1</a:t>
            </a:r>
            <a:r>
              <a:rPr lang="en-IN" sz="2200" dirty="0" smtClean="0"/>
              <a:t>) </a:t>
            </a:r>
            <a:r>
              <a:rPr lang="en-IN" sz="2200" baseline="30000" dirty="0" smtClean="0"/>
              <a:t>1/3</a:t>
            </a:r>
            <a:r>
              <a:rPr lang="en-IN" sz="2200" dirty="0" smtClean="0"/>
              <a:t> x D</a:t>
            </a:r>
            <a:r>
              <a:rPr lang="en-IN" sz="2200" baseline="-25000" dirty="0" smtClean="0"/>
              <a:t>1 </a:t>
            </a:r>
            <a:r>
              <a:rPr lang="en-IN" sz="2200" dirty="0" smtClean="0"/>
              <a:t> = (4.5/3)</a:t>
            </a:r>
            <a:r>
              <a:rPr lang="en-IN" sz="2200" baseline="30000" dirty="0" smtClean="0"/>
              <a:t>1/3</a:t>
            </a:r>
            <a:r>
              <a:rPr lang="en-IN" sz="2200" dirty="0" smtClean="0"/>
              <a:t> x 0.35 = 0.4 m</a:t>
            </a:r>
            <a:endParaRPr lang="en-IN" sz="2200" baseline="3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15174044</TotalTime>
  <Words>771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NUMERICALS ON Momentum Transfer Fluid Mechanics (DTE - 112)</vt:lpstr>
      <vt:lpstr>Numericals on Momentum Transfer</vt:lpstr>
      <vt:lpstr>Numerical </vt:lpstr>
      <vt:lpstr>Numericals on Pumps and Fans</vt:lpstr>
      <vt:lpstr>Numerical</vt:lpstr>
      <vt:lpstr>Numerical</vt:lpstr>
      <vt:lpstr>Slide 7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SGAC</cp:lastModifiedBy>
  <cp:revision>244</cp:revision>
  <dcterms:created xsi:type="dcterms:W3CDTF">2007-11-06T10:48:03Z</dcterms:created>
  <dcterms:modified xsi:type="dcterms:W3CDTF">2020-05-12T07:47:42Z</dcterms:modified>
</cp:coreProperties>
</file>