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219200"/>
            <a:ext cx="8610600" cy="4724400"/>
          </a:xfrm>
          <a:prstGeom prst="ellipse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POST-PARTURIENT HAEMOGLOBINRURIA(PPH)</a:t>
            </a:r>
          </a:p>
          <a:p>
            <a:r>
              <a:rPr lang="en-IN" sz="3200" b="1" i="1" dirty="0" smtClean="0">
                <a:solidFill>
                  <a:schemeClr val="tx1"/>
                </a:solidFill>
              </a:rPr>
              <a:t>  </a:t>
            </a:r>
            <a:r>
              <a:rPr lang="en-IN" sz="2400" b="1" i="1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VCM-609 (Medicine</a:t>
            </a:r>
            <a:r>
              <a:rPr lang="en-IN" sz="2400" b="1" i="1" dirty="0" smtClean="0">
                <a:solidFill>
                  <a:schemeClr val="tx1"/>
                </a:solidFill>
              </a:rPr>
              <a:t>) </a:t>
            </a:r>
            <a:r>
              <a:rPr lang="en-IN" sz="3200" b="1" i="1" dirty="0" smtClean="0">
                <a:solidFill>
                  <a:schemeClr val="tx1"/>
                </a:solidFill>
              </a:rPr>
              <a:t>        </a:t>
            </a:r>
            <a:r>
              <a:rPr lang="en-IN" b="1" i="1" dirty="0" err="1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Dr.</a:t>
            </a:r>
            <a:r>
              <a:rPr lang="en-IN" b="1" i="1" dirty="0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Anil Kumar</a:t>
            </a:r>
          </a:p>
          <a:p>
            <a:pPr algn="ctr"/>
            <a:r>
              <a:rPr lang="en-IN" b="1" i="1" dirty="0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                                                    Asst. Professor</a:t>
            </a:r>
          </a:p>
          <a:p>
            <a:pPr algn="ctr"/>
            <a:r>
              <a:rPr lang="en-IN" b="1" i="1" dirty="0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			Dept. of VCC</a:t>
            </a:r>
          </a:p>
        </p:txBody>
      </p:sp>
    </p:spTree>
    <p:extLst>
      <p:ext uri="{BB962C8B-B14F-4D97-AF65-F5344CB8AC3E}">
        <p14:creationId xmlns:p14="http://schemas.microsoft.com/office/powerpoint/2010/main" val="21519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N" b="1" dirty="0" smtClean="0"/>
              <a:t>Post-parturient </a:t>
            </a:r>
            <a:r>
              <a:rPr lang="en-IN" b="1" dirty="0" err="1" smtClean="0"/>
              <a:t>Haemoglobinuria</a:t>
            </a:r>
            <a:endParaRPr lang="en-IN" b="1" dirty="0"/>
          </a:p>
          <a:p>
            <a:pPr marL="0" indent="0">
              <a:buNone/>
            </a:pPr>
            <a:r>
              <a:rPr lang="en-IN" sz="3100" b="1" dirty="0"/>
              <a:t>Synonyms: </a:t>
            </a:r>
            <a:r>
              <a:rPr lang="en-IN" sz="3100" b="1" dirty="0" err="1"/>
              <a:t>Hypophosphataemia</a:t>
            </a:r>
            <a:r>
              <a:rPr lang="en-IN" sz="3100" b="1" dirty="0" smtClean="0"/>
              <a:t>/</a:t>
            </a:r>
          </a:p>
          <a:p>
            <a:pPr marL="0" indent="0">
              <a:buNone/>
            </a:pPr>
            <a:r>
              <a:rPr lang="en-IN" sz="3100" b="1" dirty="0"/>
              <a:t>	 </a:t>
            </a:r>
            <a:r>
              <a:rPr lang="en-IN" sz="3100" b="1" dirty="0" smtClean="0"/>
              <a:t>      Red </a:t>
            </a:r>
            <a:r>
              <a:rPr lang="en-IN" sz="3100" b="1" dirty="0"/>
              <a:t>Water </a:t>
            </a:r>
            <a:r>
              <a:rPr lang="en-IN" sz="3100" b="1" dirty="0" smtClean="0"/>
              <a:t>disease/</a:t>
            </a:r>
          </a:p>
          <a:p>
            <a:pPr marL="0" indent="0">
              <a:buNone/>
            </a:pPr>
            <a:r>
              <a:rPr lang="en-IN" sz="3100" b="1" dirty="0" smtClean="0"/>
              <a:t>                     Nutritional </a:t>
            </a:r>
            <a:r>
              <a:rPr lang="en-IN" sz="3100" b="1" dirty="0" err="1" smtClean="0"/>
              <a:t>Haemoglobinuria</a:t>
            </a:r>
            <a:endParaRPr lang="en-IN" sz="31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3100" b="1" dirty="0"/>
              <a:t>It is a metabolic disease of high producing dairy cows </a:t>
            </a:r>
            <a:r>
              <a:rPr lang="en-IN" sz="3100" b="1" dirty="0" err="1" smtClean="0"/>
              <a:t>occuring</a:t>
            </a:r>
            <a:r>
              <a:rPr lang="en-IN" sz="3100" b="1" dirty="0" smtClean="0"/>
              <a:t> </a:t>
            </a:r>
            <a:r>
              <a:rPr lang="en-IN" sz="3100" b="1" dirty="0"/>
              <a:t>soon  after </a:t>
            </a:r>
            <a:r>
              <a:rPr lang="en-IN" sz="3100" b="1" dirty="0" smtClean="0"/>
              <a:t>calving (</a:t>
            </a:r>
            <a:r>
              <a:rPr lang="en-IN" sz="3100" b="1" dirty="0"/>
              <a:t>2-4 </a:t>
            </a:r>
            <a:r>
              <a:rPr lang="en-IN" sz="3100" b="1" dirty="0" smtClean="0"/>
              <a:t>weeks after calving),  </a:t>
            </a:r>
            <a:r>
              <a:rPr lang="en-IN" sz="3100" b="1" dirty="0"/>
              <a:t>is characterised by intravascular  haemolysis, </a:t>
            </a:r>
            <a:r>
              <a:rPr lang="en-IN" sz="3100" b="1" dirty="0" err="1"/>
              <a:t>haemoglobinuria</a:t>
            </a:r>
            <a:r>
              <a:rPr lang="en-IN" sz="3100" b="1" dirty="0"/>
              <a:t> and </a:t>
            </a:r>
            <a:r>
              <a:rPr lang="en-IN" sz="3100" b="1" dirty="0" smtClean="0"/>
              <a:t>profound anaemia.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100" b="1" dirty="0"/>
              <a:t>It May affect buffaloes before </a:t>
            </a:r>
            <a:r>
              <a:rPr lang="en-IN" sz="3100" b="1" dirty="0" smtClean="0"/>
              <a:t>or after parturition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3100" b="1" dirty="0"/>
              <a:t>Buffaloes are more susceptible than </a:t>
            </a:r>
            <a:r>
              <a:rPr lang="en-IN" sz="3100" b="1" dirty="0" smtClean="0"/>
              <a:t>Cattle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3100" b="1" dirty="0" smtClean="0"/>
              <a:t>3rd </a:t>
            </a:r>
            <a:r>
              <a:rPr lang="en-IN" sz="3100" b="1" dirty="0"/>
              <a:t>– 6th </a:t>
            </a:r>
            <a:r>
              <a:rPr lang="en-IN" sz="3100" b="1" dirty="0" smtClean="0"/>
              <a:t>calving cattle/cows are more susceptible.</a:t>
            </a:r>
          </a:p>
          <a:p>
            <a:pPr marL="0" indent="0">
              <a:buNone/>
            </a:pPr>
            <a:endParaRPr lang="en-IN" sz="3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3100" b="1" dirty="0" err="1" smtClean="0">
                <a:solidFill>
                  <a:srgbClr val="FF0000"/>
                </a:solidFill>
              </a:rPr>
              <a:t>Etiology</a:t>
            </a:r>
            <a:r>
              <a:rPr lang="en-IN" sz="31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100" b="1" dirty="0" smtClean="0"/>
              <a:t>Deficiency </a:t>
            </a:r>
            <a:r>
              <a:rPr lang="en-IN" sz="3100" b="1" dirty="0"/>
              <a:t>of Phosphorus in diet :</a:t>
            </a:r>
          </a:p>
          <a:p>
            <a:pPr marL="0" indent="0">
              <a:buNone/>
            </a:pPr>
            <a:r>
              <a:rPr lang="en-IN" sz="3100" b="1" dirty="0"/>
              <a:t>       a) Forages grown on Phosphorus Deficient </a:t>
            </a:r>
            <a:r>
              <a:rPr lang="en-IN" sz="3100" b="1" dirty="0" smtClean="0"/>
              <a:t>soil:</a:t>
            </a:r>
            <a:endParaRPr lang="en-IN" sz="3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sz="3100" b="1" dirty="0"/>
              <a:t>          </a:t>
            </a:r>
            <a:r>
              <a:rPr lang="en-IN" sz="3100" dirty="0" smtClean="0"/>
              <a:t>Natural </a:t>
            </a:r>
            <a:r>
              <a:rPr lang="en-IN" sz="3100" dirty="0"/>
              <a:t>Deficiency in soil.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100" dirty="0"/>
              <a:t>         </a:t>
            </a:r>
            <a:r>
              <a:rPr lang="en-IN" sz="3100" dirty="0" smtClean="0"/>
              <a:t>Constant </a:t>
            </a:r>
            <a:r>
              <a:rPr lang="en-IN" sz="3100" dirty="0"/>
              <a:t>removal by cropping.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100" dirty="0"/>
              <a:t>         </a:t>
            </a:r>
            <a:r>
              <a:rPr lang="en-IN" sz="3100" dirty="0" smtClean="0"/>
              <a:t> </a:t>
            </a:r>
            <a:r>
              <a:rPr lang="en-IN" sz="3100" dirty="0"/>
              <a:t>Leaching by rains.</a:t>
            </a:r>
          </a:p>
          <a:p>
            <a:pPr marL="0" indent="0">
              <a:buNone/>
            </a:pPr>
            <a:r>
              <a:rPr lang="en-IN" sz="2600" dirty="0"/>
              <a:t>         </a:t>
            </a:r>
          </a:p>
          <a:p>
            <a:pPr marL="0" indent="0">
              <a:buNone/>
            </a:pPr>
            <a:endParaRPr lang="en-IN" sz="2400" b="1" dirty="0"/>
          </a:p>
          <a:p>
            <a:pPr marL="0" indent="0">
              <a:buNone/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33167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3400" dirty="0" smtClean="0"/>
              <a:t>Reduced </a:t>
            </a:r>
            <a:r>
              <a:rPr lang="en-IN" sz="3400" dirty="0"/>
              <a:t>availability due to extreme pH or high levels of </a:t>
            </a:r>
            <a:r>
              <a:rPr lang="en-IN" sz="3400" dirty="0" smtClean="0"/>
              <a:t>AI, </a:t>
            </a:r>
            <a:r>
              <a:rPr lang="en-IN" sz="3400" dirty="0" err="1" smtClean="0"/>
              <a:t>Fe,Ca</a:t>
            </a:r>
            <a:r>
              <a:rPr lang="en-IN" sz="3400" dirty="0"/>
              <a:t>, in </a:t>
            </a:r>
            <a:r>
              <a:rPr lang="en-IN" sz="3400" dirty="0" smtClean="0"/>
              <a:t>soil.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400" dirty="0"/>
              <a:t>Drought conditions reduces ‘ P ’ content in the </a:t>
            </a:r>
            <a:r>
              <a:rPr lang="en-IN" sz="3400" dirty="0" smtClean="0"/>
              <a:t>forage</a:t>
            </a:r>
          </a:p>
          <a:p>
            <a:pPr marL="0" indent="0" algn="just">
              <a:buNone/>
            </a:pPr>
            <a:r>
              <a:rPr lang="en-IN" sz="3400" b="1" dirty="0" smtClean="0"/>
              <a:t>b)</a:t>
            </a:r>
            <a:r>
              <a:rPr lang="en-IN" sz="3400" dirty="0" smtClean="0"/>
              <a:t> Heavy </a:t>
            </a:r>
            <a:r>
              <a:rPr lang="en-IN" sz="3400" dirty="0"/>
              <a:t>feeding on </a:t>
            </a:r>
            <a:r>
              <a:rPr lang="en-IN" sz="3400" dirty="0" err="1"/>
              <a:t>hemolytic</a:t>
            </a:r>
            <a:r>
              <a:rPr lang="en-IN" sz="3400" dirty="0"/>
              <a:t> or oxidative </a:t>
            </a:r>
            <a:r>
              <a:rPr lang="en-IN" sz="3400" dirty="0" smtClean="0"/>
              <a:t>plant toxins(</a:t>
            </a:r>
            <a:r>
              <a:rPr lang="en-IN" sz="3400" dirty="0" err="1" smtClean="0"/>
              <a:t>e.g</a:t>
            </a:r>
            <a:r>
              <a:rPr lang="en-IN" sz="3400" dirty="0" smtClean="0"/>
              <a:t> </a:t>
            </a:r>
            <a:r>
              <a:rPr lang="en-IN" sz="3400" dirty="0"/>
              <a:t>Brassica </a:t>
            </a:r>
            <a:r>
              <a:rPr lang="en-IN" sz="3400" dirty="0" err="1"/>
              <a:t>spp</a:t>
            </a:r>
            <a:r>
              <a:rPr lang="en-IN" sz="3400" dirty="0"/>
              <a:t> , sugar beets, or </a:t>
            </a:r>
            <a:r>
              <a:rPr lang="en-IN" sz="3400" dirty="0" smtClean="0"/>
              <a:t>green forage)and </a:t>
            </a:r>
            <a:r>
              <a:rPr lang="en-IN" sz="3400" dirty="0"/>
              <a:t>plants low in P(cruciferous </a:t>
            </a:r>
            <a:r>
              <a:rPr lang="en-IN" sz="3400" dirty="0" smtClean="0"/>
              <a:t>plants&amp; </a:t>
            </a:r>
            <a:r>
              <a:rPr lang="en-IN" sz="3400" dirty="0" err="1" smtClean="0"/>
              <a:t>Barseem</a:t>
            </a:r>
            <a:r>
              <a:rPr lang="en-IN" sz="3400" dirty="0"/>
              <a:t>) may predispose to the </a:t>
            </a:r>
            <a:r>
              <a:rPr lang="en-IN" sz="3400" dirty="0" smtClean="0"/>
              <a:t>case </a:t>
            </a:r>
          </a:p>
          <a:p>
            <a:pPr marL="0" indent="0" algn="just">
              <a:buNone/>
            </a:pPr>
            <a:r>
              <a:rPr lang="en-IN" sz="3400" b="1" dirty="0" smtClean="0"/>
              <a:t>c) Impaired absorption</a:t>
            </a:r>
            <a:r>
              <a:rPr lang="en-IN" sz="3400" dirty="0" smtClean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400" dirty="0" smtClean="0"/>
              <a:t>Vitamin </a:t>
            </a:r>
            <a:r>
              <a:rPr lang="en-IN" sz="3400" dirty="0"/>
              <a:t>‘ D ’ Deficiency </a:t>
            </a:r>
            <a:endParaRPr lang="en-IN" sz="3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400" dirty="0"/>
              <a:t>Improper </a:t>
            </a:r>
            <a:r>
              <a:rPr lang="en-IN" sz="3400" dirty="0" err="1"/>
              <a:t>Ca</a:t>
            </a:r>
            <a:r>
              <a:rPr lang="en-IN" sz="3400" dirty="0"/>
              <a:t> : P </a:t>
            </a:r>
            <a:r>
              <a:rPr lang="en-IN" sz="3400" dirty="0" smtClean="0"/>
              <a:t>ratio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400" dirty="0"/>
              <a:t>Intestinal diseases </a:t>
            </a:r>
            <a:r>
              <a:rPr lang="en-IN" sz="3400" dirty="0" smtClean="0"/>
              <a:t>– diarrhoea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400" dirty="0" err="1"/>
              <a:t>Ruminal</a:t>
            </a:r>
            <a:r>
              <a:rPr lang="en-IN" sz="3400" dirty="0"/>
              <a:t> stasis / </a:t>
            </a:r>
            <a:r>
              <a:rPr lang="en-IN" sz="3400" dirty="0" smtClean="0"/>
              <a:t>dysfunction</a:t>
            </a:r>
          </a:p>
          <a:p>
            <a:pPr marL="0" indent="0" algn="just">
              <a:buNone/>
            </a:pPr>
            <a:r>
              <a:rPr lang="en-IN" sz="3400" b="1" dirty="0" smtClean="0"/>
              <a:t>d) Increased </a:t>
            </a:r>
            <a:r>
              <a:rPr lang="en-IN" sz="3400" b="1" dirty="0"/>
              <a:t>requirement of phosphorus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3400" dirty="0" smtClean="0"/>
              <a:t>Heavy </a:t>
            </a:r>
            <a:r>
              <a:rPr lang="en-IN" sz="3400" dirty="0"/>
              <a:t>drain of ‘ P ’ </a:t>
            </a:r>
            <a:r>
              <a:rPr lang="en-IN" sz="3400" dirty="0" err="1"/>
              <a:t>throudh</a:t>
            </a:r>
            <a:r>
              <a:rPr lang="en-IN" sz="3400" dirty="0"/>
              <a:t> milk ( 0.93 - 1 </a:t>
            </a:r>
            <a:r>
              <a:rPr lang="en-IN" sz="3400" dirty="0" err="1"/>
              <a:t>gm</a:t>
            </a:r>
            <a:r>
              <a:rPr lang="en-IN" sz="3400" dirty="0"/>
              <a:t> / kg ) in recently</a:t>
            </a:r>
          </a:p>
          <a:p>
            <a:pPr marL="0" indent="0" algn="just">
              <a:buNone/>
            </a:pPr>
            <a:r>
              <a:rPr lang="en-IN" sz="3400" dirty="0"/>
              <a:t>              calved </a:t>
            </a:r>
            <a:r>
              <a:rPr lang="en-IN" sz="3400" dirty="0" smtClean="0"/>
              <a:t>animals.</a:t>
            </a:r>
          </a:p>
          <a:p>
            <a:pPr marL="0" indent="0" algn="just">
              <a:buNone/>
            </a:pPr>
            <a:r>
              <a:rPr lang="en-IN" sz="3400" dirty="0" smtClean="0"/>
              <a:t>Increased </a:t>
            </a:r>
            <a:r>
              <a:rPr lang="en-IN" sz="3400" dirty="0"/>
              <a:t>requirement for development of foetus during advance </a:t>
            </a:r>
          </a:p>
          <a:p>
            <a:pPr marL="0" indent="0" algn="just">
              <a:buNone/>
            </a:pPr>
            <a:r>
              <a:rPr lang="en-IN" sz="3400" dirty="0"/>
              <a:t>               pregnancy.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10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553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d) </a:t>
            </a:r>
            <a:r>
              <a:rPr lang="en-IN" sz="2400" dirty="0"/>
              <a:t>Very cold drinking water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 smtClean="0">
                <a:solidFill>
                  <a:srgbClr val="FF0000"/>
                </a:solidFill>
              </a:rPr>
              <a:t>Normal </a:t>
            </a:r>
            <a:r>
              <a:rPr lang="en-IN" sz="2400" b="1" dirty="0">
                <a:solidFill>
                  <a:srgbClr val="FF0000"/>
                </a:solidFill>
              </a:rPr>
              <a:t>function of </a:t>
            </a:r>
            <a:r>
              <a:rPr lang="en-IN" sz="2400" b="1" dirty="0" smtClean="0">
                <a:solidFill>
                  <a:srgbClr val="FF0000"/>
                </a:solidFill>
              </a:rPr>
              <a:t>Phosphorous: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Intracellular </a:t>
            </a:r>
            <a:r>
              <a:rPr lang="en-IN" sz="2400" dirty="0"/>
              <a:t>functions(Glycolysis, o2 transport, muscle contractions)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/>
              <a:t>Cell membrane from oxidative damage.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/>
              <a:t>Demineralization of </a:t>
            </a:r>
            <a:r>
              <a:rPr lang="en-IN" sz="2400" dirty="0" smtClean="0"/>
              <a:t>bone</a:t>
            </a:r>
          </a:p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Pathogenesis: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2865918"/>
            <a:ext cx="42672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Decreased Phosphorous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639950"/>
            <a:ext cx="57912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Inhibit the Glycolytic Pathway of RBCs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4413983"/>
            <a:ext cx="7239000" cy="7315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Decrease Glycolysis and ATP Synthesis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76500" y="6096000"/>
            <a:ext cx="4191000" cy="57029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Haemolysis and </a:t>
            </a:r>
            <a:r>
              <a:rPr lang="en-IN" sz="2000" b="1" dirty="0" err="1" smtClean="0">
                <a:solidFill>
                  <a:schemeClr val="tx1"/>
                </a:solidFill>
              </a:rPr>
              <a:t>Haemoglobinuria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5387745"/>
            <a:ext cx="8153400" cy="5743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tx1"/>
                </a:solidFill>
              </a:rPr>
              <a:t>Altered structural and functional </a:t>
            </a:r>
            <a:r>
              <a:rPr lang="en-IN" sz="2000" b="1" dirty="0" smtClean="0">
                <a:solidFill>
                  <a:schemeClr val="tx1"/>
                </a:solidFill>
              </a:rPr>
              <a:t>changes, and increased fragility of RBCs 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10800000" flipH="1" flipV="1">
            <a:off x="4328159" y="3454676"/>
            <a:ext cx="335281" cy="1852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886" y="4249550"/>
            <a:ext cx="432854" cy="2133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373" y="5163910"/>
            <a:ext cx="432854" cy="2133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032" y="5922338"/>
            <a:ext cx="432854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1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8839200" cy="6553200"/>
          </a:xfr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Clinical signs: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Partial to complete anorexia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Marked drop in milk yield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Temperature usually normal but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heart </a:t>
            </a:r>
            <a:r>
              <a:rPr lang="en-IN" sz="2400" dirty="0"/>
              <a:t>rate is increased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Tachycardia, loud heart sounds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dirty="0"/>
              <a:t>Rapid breathing in early stage and </a:t>
            </a:r>
            <a:r>
              <a:rPr lang="en-IN" sz="2400" dirty="0" err="1"/>
              <a:t>dysponea</a:t>
            </a:r>
            <a:r>
              <a:rPr lang="en-IN" sz="2400" dirty="0"/>
              <a:t> (anoxic anoxia) in later stages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secondary ketosis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 smtClean="0"/>
              <a:t>Light </a:t>
            </a:r>
            <a:r>
              <a:rPr lang="en-IN" sz="2400" dirty="0"/>
              <a:t>to dark coffee coloured </a:t>
            </a:r>
            <a:r>
              <a:rPr lang="en-IN" sz="2400" dirty="0" smtClean="0"/>
              <a:t>urine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Pale </a:t>
            </a:r>
            <a:r>
              <a:rPr lang="en-IN" sz="2400" dirty="0"/>
              <a:t>mucous membranes </a:t>
            </a:r>
            <a:r>
              <a:rPr lang="en-IN" sz="2400" dirty="0" smtClean="0"/>
              <a:t>with  Jaundice </a:t>
            </a:r>
            <a:r>
              <a:rPr lang="en-IN" sz="2400" dirty="0"/>
              <a:t>is seen in very late stage  </a:t>
            </a:r>
            <a:r>
              <a:rPr lang="en-IN" sz="2400" dirty="0" smtClean="0"/>
              <a:t>of disease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 smtClean="0"/>
              <a:t>Usually have firm and dry faeces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Death occur due to anaemic anoxia</a:t>
            </a:r>
          </a:p>
          <a:p>
            <a:pPr marL="0" indent="0">
              <a:buNone/>
            </a:pPr>
            <a:endParaRPr lang="en-IN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8823" y="152400"/>
            <a:ext cx="2322777" cy="227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8600"/>
            <a:ext cx="8784976" cy="6440760"/>
          </a:xfr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b="1" dirty="0">
                <a:solidFill>
                  <a:srgbClr val="FF0000"/>
                </a:solidFill>
              </a:rPr>
              <a:t>Clinical Pathology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Serum level of P 0.5-1.5mg/dl(Normal 4-7mg/dl)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Haemoglobin drop to 6-8 gm% (Normal 10-12 gm%)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TEC drop to 2-3 millions/</a:t>
            </a:r>
            <a:r>
              <a:rPr lang="en-IN" dirty="0" err="1" smtClean="0"/>
              <a:t>cumm</a:t>
            </a:r>
            <a:r>
              <a:rPr lang="en-IN" dirty="0" smtClean="0"/>
              <a:t> of blood (Normal 5-8 millions /</a:t>
            </a:r>
            <a:r>
              <a:rPr lang="en-IN" dirty="0" err="1" smtClean="0"/>
              <a:t>cumm</a:t>
            </a:r>
            <a:r>
              <a:rPr lang="en-IN" dirty="0" smtClean="0"/>
              <a:t> of blood 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PCV drop to 2.5-15 (N= about 35)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Serum bilirubin and BUN raised.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Low Cu level of  blood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93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8600"/>
            <a:ext cx="8784976" cy="6440760"/>
          </a:xfr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Diagnosis:</a:t>
            </a:r>
          </a:p>
          <a:p>
            <a:pPr marL="0" indent="0" algn="just">
              <a:buNone/>
            </a:pPr>
            <a:r>
              <a:rPr lang="en-IN" sz="2400" dirty="0" smtClean="0"/>
              <a:t>(I) History </a:t>
            </a:r>
          </a:p>
          <a:p>
            <a:pPr marL="0" indent="0" algn="just">
              <a:buNone/>
            </a:pPr>
            <a:r>
              <a:rPr lang="en-IN" sz="2400" dirty="0" smtClean="0"/>
              <a:t>(II) Clinical signs</a:t>
            </a:r>
          </a:p>
          <a:p>
            <a:pPr marL="0" indent="0" algn="just">
              <a:buNone/>
            </a:pPr>
            <a:r>
              <a:rPr lang="en-IN" sz="2400" dirty="0" smtClean="0"/>
              <a:t>(III) Laboratory diagnosis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Quick response to replacement therapy of P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Enlargement of liver &amp; spleen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Differential diagnosis:-</a:t>
            </a:r>
          </a:p>
          <a:p>
            <a:pPr algn="just"/>
            <a:r>
              <a:rPr lang="en-IN" sz="2400" dirty="0" smtClean="0"/>
              <a:t>Babesiosis </a:t>
            </a:r>
          </a:p>
          <a:p>
            <a:pPr algn="just"/>
            <a:r>
              <a:rPr lang="en-IN" sz="2400" dirty="0" smtClean="0"/>
              <a:t>Leptospirosis </a:t>
            </a:r>
          </a:p>
          <a:p>
            <a:pPr algn="just"/>
            <a:r>
              <a:rPr lang="en-IN" sz="2400" dirty="0" smtClean="0"/>
              <a:t>Bacillary haemoglobinuria(Clostridium </a:t>
            </a:r>
            <a:r>
              <a:rPr lang="en-IN" sz="2400" dirty="0" err="1" smtClean="0"/>
              <a:t>haemolyticum</a:t>
            </a:r>
            <a:r>
              <a:rPr lang="en-IN" sz="2400" dirty="0" smtClean="0"/>
              <a:t>)</a:t>
            </a:r>
          </a:p>
          <a:p>
            <a:pPr marL="0" indent="0" algn="just">
              <a:buNone/>
            </a:pPr>
            <a:r>
              <a:rPr lang="en-IN" sz="2800" b="1" dirty="0">
                <a:solidFill>
                  <a:srgbClr val="FF0000"/>
                </a:solidFill>
              </a:rPr>
              <a:t> </a:t>
            </a:r>
            <a:r>
              <a:rPr lang="en-IN" sz="2800" b="1" dirty="0" smtClean="0">
                <a:solidFill>
                  <a:srgbClr val="FF0000"/>
                </a:solidFill>
              </a:rPr>
              <a:t>Treatment:</a:t>
            </a:r>
          </a:p>
          <a:p>
            <a:pPr marL="0" indent="0" algn="just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a. </a:t>
            </a:r>
            <a:r>
              <a:rPr lang="en-IN" sz="2400" b="1" dirty="0" smtClean="0">
                <a:solidFill>
                  <a:srgbClr val="FF0000"/>
                </a:solidFill>
              </a:rPr>
              <a:t>Specific treatment</a:t>
            </a:r>
          </a:p>
          <a:p>
            <a:pPr algn="just"/>
            <a:r>
              <a:rPr lang="en-IN" sz="2400" dirty="0"/>
              <a:t>S</a:t>
            </a:r>
            <a:r>
              <a:rPr lang="en-IN" sz="2400" dirty="0" smtClean="0"/>
              <a:t>odium </a:t>
            </a:r>
            <a:r>
              <a:rPr lang="en-IN" sz="2400" dirty="0"/>
              <a:t>acid phosphate </a:t>
            </a:r>
            <a:r>
              <a:rPr lang="en-IN" sz="2400" dirty="0" smtClean="0"/>
              <a:t>(60g in 300 </a:t>
            </a:r>
            <a:r>
              <a:rPr lang="en-IN" sz="2400" dirty="0"/>
              <a:t>ml DW, IV, </a:t>
            </a:r>
            <a:r>
              <a:rPr lang="en-IN" sz="2400" dirty="0" smtClean="0"/>
              <a:t>) </a:t>
            </a:r>
            <a:r>
              <a:rPr lang="en-IN" sz="2400" dirty="0"/>
              <a:t>followed by S/C dose after 12 </a:t>
            </a:r>
            <a:r>
              <a:rPr lang="en-IN" sz="2400" dirty="0" err="1"/>
              <a:t>hr</a:t>
            </a:r>
            <a:r>
              <a:rPr lang="en-IN" sz="2400" dirty="0"/>
              <a:t> for  3-5 </a:t>
            </a:r>
            <a:r>
              <a:rPr lang="en-IN" sz="2400" dirty="0" smtClean="0"/>
              <a:t>days, </a:t>
            </a:r>
            <a:r>
              <a:rPr lang="en-IN" sz="2400" dirty="0"/>
              <a:t>and also </a:t>
            </a:r>
            <a:r>
              <a:rPr lang="en-IN" sz="2400" dirty="0" smtClean="0"/>
              <a:t>, </a:t>
            </a:r>
            <a:r>
              <a:rPr lang="en-IN" sz="2400" dirty="0"/>
              <a:t>oral dose </a:t>
            </a:r>
            <a:r>
              <a:rPr lang="en-IN" sz="2400" dirty="0" smtClean="0"/>
              <a:t>(60 </a:t>
            </a:r>
            <a:r>
              <a:rPr lang="en-IN" sz="2400" dirty="0" err="1"/>
              <a:t>gm</a:t>
            </a:r>
            <a:r>
              <a:rPr lang="en-IN" sz="2400" dirty="0"/>
              <a:t> ) / daily / till 3 days after recovery </a:t>
            </a:r>
          </a:p>
          <a:p>
            <a:pPr marL="0" indent="0" algn="just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424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35888" cy="6516960"/>
          </a:xfr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Inj</a:t>
            </a:r>
            <a:r>
              <a:rPr lang="en-IN" sz="2400" dirty="0"/>
              <a:t>. Ascorbic acid (</a:t>
            </a:r>
            <a:r>
              <a:rPr lang="en-IN" sz="2400" dirty="0" err="1"/>
              <a:t>Vit</a:t>
            </a:r>
            <a:r>
              <a:rPr lang="en-IN" sz="2400" dirty="0"/>
              <a:t>. C)@ 15 - 20 mg / kg IV daily for 2- 4 days can also be used. Ascorbic aid is antioxidant and hence it relives </a:t>
            </a:r>
            <a:r>
              <a:rPr lang="en-IN" sz="2400" dirty="0" err="1"/>
              <a:t>oxidatives</a:t>
            </a:r>
            <a:r>
              <a:rPr lang="en-IN" sz="2400" dirty="0"/>
              <a:t> stress on </a:t>
            </a:r>
            <a:r>
              <a:rPr lang="en-IN" sz="2400" dirty="0" smtClean="0"/>
              <a:t>RBCs.</a:t>
            </a:r>
          </a:p>
          <a:p>
            <a:pPr algn="just"/>
            <a:r>
              <a:rPr lang="en-IN" sz="2400" dirty="0" smtClean="0"/>
              <a:t>Anti </a:t>
            </a:r>
            <a:r>
              <a:rPr lang="en-IN" sz="2400" dirty="0" err="1"/>
              <a:t>fibrinolytic</a:t>
            </a:r>
            <a:r>
              <a:rPr lang="en-IN" sz="2400" dirty="0"/>
              <a:t> drugs (Inj. </a:t>
            </a:r>
            <a:r>
              <a:rPr lang="en-IN" sz="2400" dirty="0" err="1"/>
              <a:t>Botropase</a:t>
            </a:r>
            <a:r>
              <a:rPr lang="en-IN" sz="2400" dirty="0"/>
              <a:t> 10 ml in  20 ml Normal Saline  IV daily for 1 - 3 </a:t>
            </a:r>
            <a:r>
              <a:rPr lang="en-IN" sz="2400" dirty="0" smtClean="0"/>
              <a:t>days)</a:t>
            </a:r>
            <a:endParaRPr lang="en-IN" sz="2400" dirty="0"/>
          </a:p>
          <a:p>
            <a:pPr marL="0" indent="0" algn="just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b. Supportive treatment:</a:t>
            </a:r>
          </a:p>
          <a:p>
            <a:pPr algn="just"/>
            <a:r>
              <a:rPr lang="en-IN" sz="2400" dirty="0"/>
              <a:t> Blood transfusion in severe cases. A minimum of 5 L of blood to a 450 kg cow is recommended. This will usually suffice for up to 48 h by which time an additional transfusion may be necessary if the cow is weak and the mucous membranes pale.</a:t>
            </a:r>
          </a:p>
          <a:p>
            <a:pPr algn="just"/>
            <a:r>
              <a:rPr lang="en-IN" sz="2400" dirty="0"/>
              <a:t>Fluid therapy for both supportive therapy and to minimize the danger of </a:t>
            </a:r>
            <a:r>
              <a:rPr lang="en-IN" sz="2400" dirty="0" err="1"/>
              <a:t>haemoglobinuric</a:t>
            </a:r>
            <a:r>
              <a:rPr lang="en-IN" sz="2400" dirty="0"/>
              <a:t> </a:t>
            </a:r>
            <a:r>
              <a:rPr lang="en-IN" sz="2400" dirty="0" err="1"/>
              <a:t>nephrosis</a:t>
            </a:r>
            <a:endParaRPr lang="en-IN" sz="2400" dirty="0"/>
          </a:p>
          <a:p>
            <a:pPr algn="just"/>
            <a:r>
              <a:rPr lang="en-IN" sz="2400" dirty="0"/>
              <a:t>Oral dosing with bone meal (120 g twice daily) or </a:t>
            </a:r>
            <a:r>
              <a:rPr lang="en-IN" sz="2400" dirty="0" err="1"/>
              <a:t>dicalcium</a:t>
            </a:r>
            <a:r>
              <a:rPr lang="en-IN" sz="2400" dirty="0"/>
              <a:t> phosphate or a suitable source of </a:t>
            </a:r>
            <a:r>
              <a:rPr lang="en-IN" sz="2400" dirty="0" err="1"/>
              <a:t>Ca</a:t>
            </a:r>
            <a:r>
              <a:rPr lang="en-IN" sz="2400" dirty="0"/>
              <a:t> &amp; P daily for 5 days is </a:t>
            </a:r>
            <a:r>
              <a:rPr lang="en-IN" sz="2400" dirty="0" smtClean="0"/>
              <a:t>recommended</a:t>
            </a:r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5831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en-IN" sz="2400" dirty="0"/>
              <a:t>Mineral mixtures @ 50 </a:t>
            </a:r>
            <a:r>
              <a:rPr lang="en-IN" sz="2400" dirty="0" err="1"/>
              <a:t>gm</a:t>
            </a:r>
            <a:r>
              <a:rPr lang="en-IN" sz="2400" dirty="0"/>
              <a:t> daily orally to maintain serum inorganic phosphorous  levels.</a:t>
            </a:r>
          </a:p>
          <a:p>
            <a:r>
              <a:rPr lang="en-IN" sz="2400" dirty="0"/>
              <a:t>Haematinic like </a:t>
            </a:r>
            <a:r>
              <a:rPr lang="en-IN" sz="2400" dirty="0" err="1"/>
              <a:t>Feritas</a:t>
            </a:r>
            <a:r>
              <a:rPr lang="en-IN" sz="2400" dirty="0"/>
              <a:t> inj. during convalescence may be given</a:t>
            </a:r>
          </a:p>
          <a:p>
            <a:pPr marL="0" indent="0">
              <a:buNone/>
            </a:pPr>
            <a:endParaRPr lang="en-IN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Prevention </a:t>
            </a:r>
            <a:r>
              <a:rPr lang="en-IN" sz="2800" b="1" dirty="0">
                <a:solidFill>
                  <a:srgbClr val="FF0000"/>
                </a:solidFill>
              </a:rPr>
              <a:t>&amp; Control</a:t>
            </a:r>
          </a:p>
          <a:p>
            <a:r>
              <a:rPr lang="en-IN" sz="2400" dirty="0" smtClean="0"/>
              <a:t>Mineral </a:t>
            </a:r>
            <a:r>
              <a:rPr lang="en-IN" sz="2400" dirty="0"/>
              <a:t>mixture @30-40gm/animal/day</a:t>
            </a:r>
          </a:p>
          <a:p>
            <a:r>
              <a:rPr lang="en-IN" sz="2400" dirty="0" smtClean="0"/>
              <a:t>Preparation </a:t>
            </a:r>
            <a:r>
              <a:rPr lang="en-IN" sz="2400" dirty="0"/>
              <a:t>containing </a:t>
            </a:r>
            <a:r>
              <a:rPr lang="en-IN" sz="2400" dirty="0" err="1"/>
              <a:t>Ca</a:t>
            </a:r>
            <a:r>
              <a:rPr lang="en-IN" sz="2400" dirty="0"/>
              <a:t>, P &amp; </a:t>
            </a:r>
            <a:r>
              <a:rPr lang="en-IN" sz="2400" dirty="0" err="1"/>
              <a:t>Vit</a:t>
            </a:r>
            <a:r>
              <a:rPr lang="en-IN" sz="2400" dirty="0"/>
              <a:t>. D</a:t>
            </a:r>
          </a:p>
          <a:p>
            <a:r>
              <a:rPr lang="en-IN" sz="2400" dirty="0" smtClean="0"/>
              <a:t>Protect </a:t>
            </a:r>
            <a:r>
              <a:rPr lang="en-IN" sz="2400" dirty="0"/>
              <a:t>recently calved &amp; advance pregnant animals from cold </a:t>
            </a:r>
            <a:r>
              <a:rPr lang="en-IN" sz="2400" dirty="0" smtClean="0"/>
              <a:t>stress</a:t>
            </a:r>
          </a:p>
          <a:p>
            <a:pPr algn="just"/>
            <a:r>
              <a:rPr lang="en-IN" sz="2400" dirty="0"/>
              <a:t>D</a:t>
            </a:r>
            <a:r>
              <a:rPr lang="en-IN" sz="2400" dirty="0" smtClean="0"/>
              <a:t>o </a:t>
            </a:r>
            <a:r>
              <a:rPr lang="en-IN" sz="2400" dirty="0"/>
              <a:t>not have the access to kale, beets, turnips, </a:t>
            </a:r>
            <a:r>
              <a:rPr lang="en-IN" sz="2400" dirty="0" err="1" smtClean="0"/>
              <a:t>alfa-alfa</a:t>
            </a:r>
            <a:r>
              <a:rPr lang="en-IN" sz="2400" dirty="0" smtClean="0"/>
              <a:t> </a:t>
            </a:r>
            <a:r>
              <a:rPr lang="en-IN" sz="2400" dirty="0"/>
              <a:t>in excess while grazing in the pasture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105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647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anil kumar</cp:lastModifiedBy>
  <cp:revision>19</cp:revision>
  <dcterms:created xsi:type="dcterms:W3CDTF">2006-08-16T00:00:00Z</dcterms:created>
  <dcterms:modified xsi:type="dcterms:W3CDTF">2020-05-20T10:16:44Z</dcterms:modified>
</cp:coreProperties>
</file>