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62" r:id="rId6"/>
    <p:sldId id="259" r:id="rId7"/>
    <p:sldId id="260" r:id="rId8"/>
    <p:sldId id="273" r:id="rId9"/>
    <p:sldId id="265" r:id="rId10"/>
    <p:sldId id="263" r:id="rId11"/>
    <p:sldId id="264" r:id="rId12"/>
    <p:sldId id="272"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5/10/2020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5/10/2020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oursesonline.iasri.res.in/mod/page/view.php?id=59453" TargetMode="External"/><Relationship Id="rId2" Type="http://schemas.openxmlformats.org/officeDocument/2006/relationships/hyperlink" Target="http://ecoursesonline.iasri.res.in/mod/page/view.php?id=59312"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coursesonline.iasri.res.in/mod/page/view.php?id=60744" TargetMode="External"/><Relationship Id="rId2" Type="http://schemas.openxmlformats.org/officeDocument/2006/relationships/hyperlink" Target="http://ecoursesonline.iasri.res.in/mod/page/view.php?id=60668"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coursesonline.iasri.res.in/mod/page/view.php?id=61002" TargetMode="External"/><Relationship Id="rId3" Type="http://schemas.openxmlformats.org/officeDocument/2006/relationships/hyperlink" Target="http://14.139.56.154:82/mod/resource/view.php?id=23461" TargetMode="External"/><Relationship Id="rId7" Type="http://schemas.openxmlformats.org/officeDocument/2006/relationships/hyperlink" Target="http://ecoursesonline.iasri.res.in/mod/page/view.php?id=60736" TargetMode="External"/><Relationship Id="rId2" Type="http://schemas.openxmlformats.org/officeDocument/2006/relationships/hyperlink" Target="http://ecoursesonline.iasri.res.in/mod/page/view.php?id=60735" TargetMode="External"/><Relationship Id="rId1" Type="http://schemas.openxmlformats.org/officeDocument/2006/relationships/slideLayout" Target="../slideLayouts/slideLayout1.xml"/><Relationship Id="rId6" Type="http://schemas.openxmlformats.org/officeDocument/2006/relationships/hyperlink" Target="http://ecoursesonline.iasri.res.in/mod/page/view.php?id=59581" TargetMode="External"/><Relationship Id="rId5" Type="http://schemas.openxmlformats.org/officeDocument/2006/relationships/hyperlink" Target="http://14.139.56.154:82/mod/resource/view.php?id=23468" TargetMode="External"/><Relationship Id="rId10" Type="http://schemas.openxmlformats.org/officeDocument/2006/relationships/hyperlink" Target="http://ecoursesonline.iasri.res.in/mod/page/view.php?id=60742" TargetMode="External"/><Relationship Id="rId4" Type="http://schemas.openxmlformats.org/officeDocument/2006/relationships/hyperlink" Target="http://14.139.56.154:82/mod/resource/view.php?id=23467" TargetMode="External"/><Relationship Id="rId9" Type="http://schemas.openxmlformats.org/officeDocument/2006/relationships/hyperlink" Target="http://ecoursesonline.iasri.res.in/mod/page/view.php?id=6100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coursesonline.iasri.res.in/mod/page/view.php?id=61003" TargetMode="External"/><Relationship Id="rId2" Type="http://schemas.openxmlformats.org/officeDocument/2006/relationships/hyperlink" Target="http://ecoursesonline.iasri.res.in/mod/page/view.php?id=61002" TargetMode="External"/><Relationship Id="rId1" Type="http://schemas.openxmlformats.org/officeDocument/2006/relationships/slideLayout" Target="../slideLayouts/slideLayout1.xml"/><Relationship Id="rId6" Type="http://schemas.openxmlformats.org/officeDocument/2006/relationships/hyperlink" Target="http://ecoursesonline.iasri.res.in/mod/page/view.php?id=60744" TargetMode="External"/><Relationship Id="rId5" Type="http://schemas.openxmlformats.org/officeDocument/2006/relationships/hyperlink" Target="http://ecoursesonline.iasri.res.in/mod/page/view.php?id=60739" TargetMode="External"/><Relationship Id="rId4" Type="http://schemas.openxmlformats.org/officeDocument/2006/relationships/hyperlink" Target="http://ecoursesonline.iasri.res.in/mod/page/view.php?id=6073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coursesonline.iasri.res.in/mod/page/view.php?id=61002" TargetMode="External"/><Relationship Id="rId2" Type="http://schemas.openxmlformats.org/officeDocument/2006/relationships/hyperlink" Target="http://ecoursesonline.iasri.res.in/mod/page/view.php?id=6100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oursesonline.iasri.res.in/mod/page/view.php?id=59453" TargetMode="External"/><Relationship Id="rId2" Type="http://schemas.openxmlformats.org/officeDocument/2006/relationships/hyperlink" Target="http://ecoursesonline.iasri.res.in/mod/page/view.php?id=60744" TargetMode="External"/><Relationship Id="rId1" Type="http://schemas.openxmlformats.org/officeDocument/2006/relationships/slideLayout" Target="../slideLayouts/slideLayout1.xml"/><Relationship Id="rId4" Type="http://schemas.openxmlformats.org/officeDocument/2006/relationships/hyperlink" Target="http://ecoursesonline.iasri.res.in/mod/page/view.php?id=610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coursesonline.iasri.res.in/mod/page/view.php?id=61002" TargetMode="External"/><Relationship Id="rId2" Type="http://schemas.openxmlformats.org/officeDocument/2006/relationships/hyperlink" Target="http://ecoursesonline.iasri.res.in/mod/page/view.php?id=61003"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coursesonline.iasri.res.in/mod/page/view.php?id=61002" TargetMode="External"/><Relationship Id="rId2" Type="http://schemas.openxmlformats.org/officeDocument/2006/relationships/hyperlink" Target="http://ecoursesonline.iasri.res.in/mod/page/view.php?id=59453" TargetMode="External"/><Relationship Id="rId1" Type="http://schemas.openxmlformats.org/officeDocument/2006/relationships/slideLayout" Target="../slideLayouts/slideLayout1.xml"/><Relationship Id="rId4" Type="http://schemas.openxmlformats.org/officeDocument/2006/relationships/hyperlink" Target="http://ecoursesonline.iasri.res.in/mod/page/view.php?id=610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6000" b="1" dirty="0" smtClean="0">
                <a:solidFill>
                  <a:srgbClr val="00B0F0"/>
                </a:solidFill>
              </a:rPr>
              <a:t>Microscopy of excretory system</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subTitle" idx="1"/>
          </p:nvPr>
        </p:nvSpPr>
        <p:spPr>
          <a:xfrm>
            <a:off x="304800" y="228600"/>
            <a:ext cx="8534400" cy="4572000"/>
          </a:xfrm>
        </p:spPr>
        <p:txBody>
          <a:bodyPr>
            <a:normAutofit fontScale="97500"/>
          </a:bodyPr>
          <a:lstStyle/>
          <a:p>
            <a:endParaRPr lang="en-US" dirty="0" smtClean="0"/>
          </a:p>
          <a:p>
            <a:pPr>
              <a:buFont typeface="Wingdings" pitchFamily="2" charset="2"/>
              <a:buChar char="Ø"/>
            </a:pPr>
            <a:r>
              <a:rPr lang="en-US" sz="2200" dirty="0" smtClean="0"/>
              <a:t>The Bowman’s capsule consists of two layers of </a:t>
            </a:r>
            <a:r>
              <a:rPr lang="en-US" sz="2200" dirty="0" smtClean="0">
                <a:hlinkClick r:id="rId2" tooltip="Epithelium"/>
              </a:rPr>
              <a:t>epithelium</a:t>
            </a:r>
            <a:r>
              <a:rPr lang="en-US" sz="2200" dirty="0" smtClean="0"/>
              <a:t>, a visceral layer closely investing the </a:t>
            </a:r>
            <a:r>
              <a:rPr lang="en-US" sz="2200" dirty="0" err="1" smtClean="0"/>
              <a:t>glomerulus</a:t>
            </a:r>
            <a:r>
              <a:rPr lang="en-US" sz="2200" dirty="0" smtClean="0"/>
              <a:t> and a parietal layer made up of simple squamous </a:t>
            </a:r>
            <a:r>
              <a:rPr lang="en-US" sz="2200" dirty="0" smtClean="0">
                <a:hlinkClick r:id="rId2" tooltip="Epithelium"/>
              </a:rPr>
              <a:t>epithelium</a:t>
            </a:r>
            <a:r>
              <a:rPr lang="en-US" sz="2200" dirty="0" smtClean="0"/>
              <a:t>.</a:t>
            </a:r>
          </a:p>
          <a:p>
            <a:r>
              <a:rPr lang="en-US" sz="2200" dirty="0" smtClean="0"/>
              <a:t> Between the two layers of capsule is a space where provisional urine, first formed as </a:t>
            </a:r>
            <a:r>
              <a:rPr lang="en-US" sz="2200" dirty="0" err="1" smtClean="0"/>
              <a:t>glomerular</a:t>
            </a:r>
            <a:r>
              <a:rPr lang="en-US" sz="2200" dirty="0" smtClean="0"/>
              <a:t> filtrate collects.</a:t>
            </a:r>
          </a:p>
          <a:p>
            <a:pPr>
              <a:buFont typeface="Wingdings" pitchFamily="2" charset="2"/>
              <a:buChar char="Ø"/>
            </a:pPr>
            <a:r>
              <a:rPr lang="en-US" sz="2200" dirty="0" smtClean="0"/>
              <a:t>The visceral layer of the capsule is made up of cells whose nuclei project into the capsular space and their cytoplasm shows numerous foot-like processes, which are in contact with the basement membrane. </a:t>
            </a:r>
          </a:p>
          <a:p>
            <a:pPr>
              <a:buFont typeface="Wingdings" pitchFamily="2" charset="2"/>
              <a:buChar char="Ø"/>
            </a:pPr>
            <a:r>
              <a:rPr lang="en-US" sz="2200" dirty="0" smtClean="0"/>
              <a:t>Hence these cells are termed as </a:t>
            </a:r>
            <a:r>
              <a:rPr lang="en-US" sz="2200" i="1" dirty="0" err="1" smtClean="0"/>
              <a:t>podocytes</a:t>
            </a:r>
            <a:r>
              <a:rPr lang="en-US" sz="2200" dirty="0" smtClean="0"/>
              <a:t>. The arrangement of </a:t>
            </a:r>
            <a:r>
              <a:rPr lang="en-US" sz="2200" dirty="0" err="1" smtClean="0"/>
              <a:t>podocytes</a:t>
            </a:r>
            <a:r>
              <a:rPr lang="en-US" sz="2200" dirty="0" smtClean="0"/>
              <a:t> with the fenestrated endothelium of </a:t>
            </a:r>
            <a:r>
              <a:rPr lang="en-US" sz="2200" dirty="0" err="1" smtClean="0"/>
              <a:t>glomerular</a:t>
            </a:r>
            <a:r>
              <a:rPr lang="en-US" sz="2200" dirty="0" smtClean="0"/>
              <a:t> </a:t>
            </a:r>
            <a:r>
              <a:rPr lang="en-US" sz="2200" dirty="0" smtClean="0">
                <a:hlinkClick r:id="rId3" tooltip="Capillaries"/>
              </a:rPr>
              <a:t>capillaries</a:t>
            </a:r>
            <a:r>
              <a:rPr lang="en-US" sz="2200" dirty="0" smtClean="0"/>
              <a:t>, leave only the basement membranes as the barrier between the blood in the </a:t>
            </a:r>
            <a:r>
              <a:rPr lang="en-US" sz="2200" dirty="0" smtClean="0">
                <a:hlinkClick r:id="rId3" tooltip="Capillaries"/>
              </a:rPr>
              <a:t>capillaries</a:t>
            </a:r>
            <a:r>
              <a:rPr lang="en-US" sz="2200" dirty="0" smtClean="0"/>
              <a:t> and capsular space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610600" cy="4724400"/>
          </a:xfrm>
        </p:spPr>
        <p:txBody>
          <a:bodyPr>
            <a:normAutofit lnSpcReduction="10000"/>
          </a:bodyPr>
          <a:lstStyle/>
          <a:p>
            <a:pPr>
              <a:buFont typeface="Wingdings" pitchFamily="2" charset="2"/>
              <a:buChar char="Ø"/>
            </a:pPr>
            <a:r>
              <a:rPr lang="en-US" sz="2400" dirty="0" smtClean="0"/>
              <a:t>The afferent arterioles of the </a:t>
            </a:r>
            <a:r>
              <a:rPr lang="en-US" sz="2400" dirty="0" err="1" smtClean="0"/>
              <a:t>glomerulus</a:t>
            </a:r>
            <a:r>
              <a:rPr lang="en-US" sz="2400" dirty="0" smtClean="0"/>
              <a:t> show special features.</a:t>
            </a:r>
          </a:p>
          <a:p>
            <a:pPr>
              <a:buFont typeface="Wingdings" pitchFamily="2" charset="2"/>
              <a:buChar char="Ø"/>
            </a:pPr>
            <a:r>
              <a:rPr lang="en-US" sz="2400" dirty="0" smtClean="0"/>
              <a:t> It lacks a distinct tunica adventitia and there is no internal elastic membrane.</a:t>
            </a:r>
          </a:p>
          <a:p>
            <a:pPr>
              <a:buFont typeface="Wingdings" pitchFamily="2" charset="2"/>
              <a:buChar char="Ø"/>
            </a:pPr>
            <a:r>
              <a:rPr lang="en-US" sz="2400" dirty="0" smtClean="0"/>
              <a:t> In the tunica media instead of plain </a:t>
            </a:r>
            <a:r>
              <a:rPr lang="en-US" sz="2400" dirty="0" smtClean="0">
                <a:hlinkClick r:id="rId2" tooltip="Muscle"/>
              </a:rPr>
              <a:t>muscle</a:t>
            </a:r>
            <a:r>
              <a:rPr lang="en-US" sz="2400" dirty="0" smtClean="0"/>
              <a:t> are </a:t>
            </a:r>
            <a:r>
              <a:rPr lang="en-US" sz="2400" i="1" dirty="0" err="1" smtClean="0"/>
              <a:t>myoepithelioid</a:t>
            </a:r>
            <a:r>
              <a:rPr lang="en-US" sz="2400" dirty="0" smtClean="0"/>
              <a:t> cells having pale staining </a:t>
            </a:r>
            <a:r>
              <a:rPr lang="en-US" sz="2400" dirty="0" err="1" smtClean="0"/>
              <a:t>afibrillar</a:t>
            </a:r>
            <a:r>
              <a:rPr lang="en-US" sz="2400" dirty="0" smtClean="0"/>
              <a:t> cytoplasm.</a:t>
            </a:r>
          </a:p>
          <a:p>
            <a:pPr>
              <a:buFont typeface="Wingdings" pitchFamily="2" charset="2"/>
              <a:buChar char="Ø"/>
            </a:pPr>
            <a:r>
              <a:rPr lang="en-US" sz="2400" dirty="0" smtClean="0"/>
              <a:t> These cells exhibit granules demonstrable by special techniques. </a:t>
            </a:r>
          </a:p>
          <a:p>
            <a:pPr>
              <a:buFont typeface="Wingdings" pitchFamily="2" charset="2"/>
              <a:buChar char="Ø"/>
            </a:pPr>
            <a:r>
              <a:rPr lang="en-US" sz="2400" dirty="0" smtClean="0"/>
              <a:t>These are referred to as the </a:t>
            </a:r>
            <a:r>
              <a:rPr lang="en-US" sz="2400" i="1" dirty="0" err="1" smtClean="0"/>
              <a:t>Juxta-Glomerular</a:t>
            </a:r>
            <a:r>
              <a:rPr lang="en-US" sz="2400" i="1" dirty="0" smtClean="0"/>
              <a:t> cells or apparatus (JG cells).</a:t>
            </a:r>
            <a:endParaRPr lang="en-US" sz="2400" dirty="0" smtClean="0"/>
          </a:p>
          <a:p>
            <a:r>
              <a:rPr lang="en-US" sz="2400" dirty="0" smtClean="0"/>
              <a:t>It is now established that these JG cells secrete a substance known as </a:t>
            </a:r>
            <a:r>
              <a:rPr lang="en-US" sz="2400" i="1" dirty="0" err="1" smtClean="0"/>
              <a:t>Renin</a:t>
            </a:r>
            <a:r>
              <a:rPr lang="en-US" sz="2400" i="1" dirty="0" smtClean="0"/>
              <a:t>,</a:t>
            </a:r>
            <a:r>
              <a:rPr lang="en-US" sz="2400" dirty="0" smtClean="0"/>
              <a:t> which acts on </a:t>
            </a:r>
            <a:r>
              <a:rPr lang="en-US" sz="2400" i="1" dirty="0" err="1" smtClean="0"/>
              <a:t>hypertensinogen</a:t>
            </a:r>
            <a:r>
              <a:rPr lang="en-US" sz="2400" dirty="0" smtClean="0"/>
              <a:t> in the blood to form </a:t>
            </a:r>
            <a:r>
              <a:rPr lang="en-US" sz="2400" i="1" dirty="0" err="1" smtClean="0"/>
              <a:t>hypertensin</a:t>
            </a:r>
            <a:r>
              <a:rPr lang="en-US" sz="2400" i="1" dirty="0" smtClean="0"/>
              <a:t> (</a:t>
            </a:r>
            <a:r>
              <a:rPr lang="en-US" sz="2400" i="1" dirty="0" err="1" smtClean="0"/>
              <a:t>angiotensin</a:t>
            </a:r>
            <a:r>
              <a:rPr lang="en-US" sz="2400" i="1" dirty="0" smtClean="0"/>
              <a:t>),</a:t>
            </a:r>
            <a:r>
              <a:rPr lang="en-US" sz="2400" dirty="0" smtClean="0"/>
              <a:t> which produces </a:t>
            </a:r>
            <a:r>
              <a:rPr lang="en-US" sz="2400" dirty="0" err="1" smtClean="0"/>
              <a:t>vaso</a:t>
            </a:r>
            <a:r>
              <a:rPr lang="en-US" sz="2400" dirty="0" smtClean="0"/>
              <a:t>-constriction of </a:t>
            </a:r>
            <a:r>
              <a:rPr lang="en-US" sz="2400" dirty="0" smtClean="0">
                <a:hlinkClick r:id="rId3" tooltip="Blood Vessels"/>
              </a:rPr>
              <a:t>blood vessels</a:t>
            </a:r>
            <a:r>
              <a:rPr lang="en-US" sz="2400" dirty="0" smtClean="0"/>
              <a:t> and increases blood pressure.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Juxta</a:t>
            </a:r>
            <a:r>
              <a:rPr lang="en-US" dirty="0" smtClean="0"/>
              <a:t> </a:t>
            </a:r>
            <a:r>
              <a:rPr lang="en-US" dirty="0" err="1" smtClean="0"/>
              <a:t>glomerular</a:t>
            </a:r>
            <a:r>
              <a:rPr lang="en-US" dirty="0" smtClean="0"/>
              <a:t> cells</a:t>
            </a:r>
            <a:endParaRPr lang="en-US" dirty="0"/>
          </a:p>
        </p:txBody>
      </p:sp>
      <p:pic>
        <p:nvPicPr>
          <p:cNvPr id="4" name="Content Placeholder 3" descr="Juxtaglomerular_Apparatus_and_Glomerulus.jpg"/>
          <p:cNvPicPr>
            <a:picLocks noGrp="1" noChangeAspect="1"/>
          </p:cNvPicPr>
          <p:nvPr>
            <p:ph idx="1"/>
          </p:nvPr>
        </p:nvPicPr>
        <p:blipFill>
          <a:blip r:embed="rId2"/>
          <a:stretch>
            <a:fillRect/>
          </a:stretch>
        </p:blipFill>
        <p:spPr>
          <a:xfrm>
            <a:off x="457200" y="1600200"/>
            <a:ext cx="8458200" cy="5105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Cortex</a:t>
            </a:r>
            <a:endParaRPr lang="en-US" dirty="0"/>
          </a:p>
        </p:txBody>
      </p:sp>
      <p:pic>
        <p:nvPicPr>
          <p:cNvPr id="4" name="Content Placeholder 3" descr="cortex.jpg"/>
          <p:cNvPicPr>
            <a:picLocks noGrp="1" noChangeAspect="1"/>
          </p:cNvPicPr>
          <p:nvPr>
            <p:ph idx="1"/>
          </p:nvPr>
        </p:nvPicPr>
        <p:blipFill>
          <a:blip r:embed="rId2"/>
          <a:stretch>
            <a:fillRect/>
          </a:stretch>
        </p:blipFill>
        <p:spPr>
          <a:xfrm>
            <a:off x="0" y="1752600"/>
            <a:ext cx="9144000" cy="4876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Medulla</a:t>
            </a:r>
            <a:endParaRPr lang="en-US" dirty="0"/>
          </a:p>
        </p:txBody>
      </p:sp>
      <p:pic>
        <p:nvPicPr>
          <p:cNvPr id="4" name="Content Placeholder 3" descr="medulla.jpg"/>
          <p:cNvPicPr>
            <a:picLocks noGrp="1" noChangeAspect="1"/>
          </p:cNvPicPr>
          <p:nvPr>
            <p:ph idx="1"/>
          </p:nvPr>
        </p:nvPicPr>
        <p:blipFill>
          <a:blip r:embed="rId2"/>
          <a:stretch>
            <a:fillRect/>
          </a:stretch>
        </p:blipFill>
        <p:spPr>
          <a:xfrm>
            <a:off x="304800" y="1752600"/>
            <a:ext cx="8610600" cy="4724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collecting tubule</a:t>
            </a:r>
            <a:endParaRPr lang="en-US" dirty="0"/>
          </a:p>
        </p:txBody>
      </p:sp>
      <p:pic>
        <p:nvPicPr>
          <p:cNvPr id="4" name="Content Placeholder 3" descr="proximal.jpg"/>
          <p:cNvPicPr>
            <a:picLocks noGrp="1" noChangeAspect="1"/>
          </p:cNvPicPr>
          <p:nvPr>
            <p:ph idx="1"/>
          </p:nvPr>
        </p:nvPicPr>
        <p:blipFill>
          <a:blip r:embed="rId2"/>
          <a:stretch>
            <a:fillRect/>
          </a:stretch>
        </p:blipFill>
        <p:spPr>
          <a:xfrm>
            <a:off x="152400" y="1524001"/>
            <a:ext cx="8534400" cy="5181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Distal collecting tubule</a:t>
            </a:r>
            <a:endParaRPr lang="en-US" dirty="0"/>
          </a:p>
        </p:txBody>
      </p:sp>
      <p:pic>
        <p:nvPicPr>
          <p:cNvPr id="4" name="Content Placeholder 3" descr="proximal and distal.jpg"/>
          <p:cNvPicPr>
            <a:picLocks noGrp="1" noChangeAspect="1"/>
          </p:cNvPicPr>
          <p:nvPr>
            <p:ph idx="1"/>
          </p:nvPr>
        </p:nvPicPr>
        <p:blipFill>
          <a:blip r:embed="rId2"/>
          <a:stretch>
            <a:fillRect/>
          </a:stretch>
        </p:blipFill>
        <p:spPr>
          <a:xfrm>
            <a:off x="228600" y="1774825"/>
            <a:ext cx="8763000" cy="46259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of </a:t>
            </a:r>
            <a:r>
              <a:rPr lang="en-US" dirty="0" err="1" smtClean="0"/>
              <a:t>henle</a:t>
            </a:r>
            <a:endParaRPr lang="en-US" dirty="0"/>
          </a:p>
        </p:txBody>
      </p:sp>
      <p:pic>
        <p:nvPicPr>
          <p:cNvPr id="4" name="Content Placeholder 3" descr="loop of henle.jpg"/>
          <p:cNvPicPr>
            <a:picLocks noGrp="1" noChangeAspect="1"/>
          </p:cNvPicPr>
          <p:nvPr>
            <p:ph idx="1"/>
          </p:nvPr>
        </p:nvPicPr>
        <p:blipFill>
          <a:blip r:embed="rId2"/>
          <a:stretch>
            <a:fillRect/>
          </a:stretch>
        </p:blipFill>
        <p:spPr>
          <a:xfrm>
            <a:off x="381000" y="1600200"/>
            <a:ext cx="8458200" cy="50291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duct</a:t>
            </a:r>
            <a:endParaRPr lang="en-US" dirty="0"/>
          </a:p>
        </p:txBody>
      </p:sp>
      <p:pic>
        <p:nvPicPr>
          <p:cNvPr id="4" name="Content Placeholder 3" descr="collecting duct.jpg"/>
          <p:cNvPicPr>
            <a:picLocks noGrp="1" noChangeAspect="1"/>
          </p:cNvPicPr>
          <p:nvPr>
            <p:ph idx="1"/>
          </p:nvPr>
        </p:nvPicPr>
        <p:blipFill>
          <a:blip r:embed="rId2"/>
          <a:stretch>
            <a:fillRect/>
          </a:stretch>
        </p:blipFill>
        <p:spPr>
          <a:xfrm>
            <a:off x="304800" y="1676400"/>
            <a:ext cx="8839200" cy="5006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91600" cy="3886200"/>
          </a:xfrm>
        </p:spPr>
        <p:txBody>
          <a:bodyPr>
            <a:normAutofit fontScale="90000"/>
          </a:bodyPr>
          <a:lstStyle/>
          <a:p>
            <a:pPr>
              <a:buFont typeface="Wingdings" pitchFamily="2" charset="2"/>
              <a:buChar char="Ø"/>
            </a:pPr>
            <a:r>
              <a:rPr lang="en-US" sz="2400" b="0" dirty="0" smtClean="0">
                <a:solidFill>
                  <a:srgbClr val="FFFF00"/>
                </a:solidFill>
              </a:rPr>
              <a:t>The </a:t>
            </a:r>
            <a:r>
              <a:rPr lang="en-US" sz="2400" b="0" dirty="0" smtClean="0">
                <a:solidFill>
                  <a:srgbClr val="FFFF00"/>
                </a:solidFill>
                <a:hlinkClick r:id="rId2" tooltip="Urinary system"/>
              </a:rPr>
              <a:t>urinary system</a:t>
            </a:r>
            <a:r>
              <a:rPr lang="en-US" sz="2400" b="0" dirty="0" smtClean="0">
                <a:solidFill>
                  <a:srgbClr val="FFFF00"/>
                </a:solidFill>
              </a:rPr>
              <a:t> consists of the glandular organs, the </a:t>
            </a:r>
            <a:r>
              <a:rPr lang="en-US" sz="2400" b="0" dirty="0" smtClean="0">
                <a:solidFill>
                  <a:srgbClr val="FFFF00"/>
                </a:solidFill>
                <a:hlinkClick r:id="rId3"/>
              </a:rPr>
              <a:t>kidneys</a:t>
            </a:r>
            <a:r>
              <a:rPr lang="en-US" sz="2400" b="0" dirty="0" smtClean="0">
                <a:solidFill>
                  <a:srgbClr val="FFFF00"/>
                </a:solidFill>
              </a:rPr>
              <a:t> and the excretory passages, the</a:t>
            </a:r>
            <a:r>
              <a:rPr lang="en-US" sz="2400" dirty="0" smtClean="0">
                <a:solidFill>
                  <a:srgbClr val="FFFF00"/>
                </a:solidFill>
              </a:rPr>
              <a:t> </a:t>
            </a:r>
            <a:r>
              <a:rPr lang="en-US" sz="2400" b="0" dirty="0" err="1" smtClean="0">
                <a:solidFill>
                  <a:srgbClr val="FFFF00"/>
                </a:solidFill>
                <a:hlinkClick r:id="rId4"/>
              </a:rPr>
              <a:t>ureter</a:t>
            </a:r>
            <a:r>
              <a:rPr lang="en-US" sz="2400" b="0" dirty="0" smtClean="0">
                <a:solidFill>
                  <a:srgbClr val="FFFF00"/>
                </a:solidFill>
              </a:rPr>
              <a:t>, the </a:t>
            </a:r>
            <a:r>
              <a:rPr lang="en-US" sz="2400" b="0" u="sng" dirty="0" smtClean="0">
                <a:solidFill>
                  <a:srgbClr val="FFFF00"/>
                </a:solidFill>
                <a:hlinkClick r:id="rId5"/>
              </a:rPr>
              <a:t>Urinary Bladder</a:t>
            </a:r>
            <a:r>
              <a:rPr lang="en-US" sz="2400" b="0" dirty="0" smtClean="0">
                <a:solidFill>
                  <a:srgbClr val="FFFF00"/>
                </a:solidFill>
              </a:rPr>
              <a:t> and the </a:t>
            </a:r>
            <a:r>
              <a:rPr lang="en-US" sz="2400" b="0" dirty="0" smtClean="0">
                <a:solidFill>
                  <a:srgbClr val="FFFF00"/>
                </a:solidFill>
                <a:hlinkClick r:id="rId6" tooltip="Urethra"/>
              </a:rPr>
              <a:t>Urethra</a:t>
            </a:r>
            <a:r>
              <a:rPr lang="en-US" sz="2400" b="0" dirty="0" smtClean="0">
                <a:solidFill>
                  <a:srgbClr val="FFFF00"/>
                </a:solidFill>
              </a:rPr>
              <a:t>.</a:t>
            </a:r>
            <a:br>
              <a:rPr lang="en-US" sz="2400" b="0" dirty="0" smtClean="0">
                <a:solidFill>
                  <a:srgbClr val="FFFF00"/>
                </a:solidFill>
              </a:rPr>
            </a:br>
            <a:r>
              <a:rPr lang="en-US" sz="2400" b="0" dirty="0" smtClean="0">
                <a:solidFill>
                  <a:srgbClr val="FFFF00"/>
                </a:solidFill>
              </a:rPr>
              <a:t/>
            </a:r>
            <a:br>
              <a:rPr lang="en-US" sz="2400" b="0" dirty="0" smtClean="0">
                <a:solidFill>
                  <a:srgbClr val="FFFF00"/>
                </a:solidFill>
              </a:rPr>
            </a:br>
            <a:r>
              <a:rPr lang="en-US" sz="2400" b="0" dirty="0" smtClean="0">
                <a:solidFill>
                  <a:srgbClr val="FFFF00"/>
                </a:solidFill>
              </a:rPr>
              <a:t> The </a:t>
            </a:r>
            <a:r>
              <a:rPr lang="en-US" sz="2400" b="0" dirty="0" smtClean="0">
                <a:solidFill>
                  <a:srgbClr val="FFFF00"/>
                </a:solidFill>
                <a:hlinkClick r:id="rId7" tooltip="Kidneys"/>
              </a:rPr>
              <a:t>kidneys</a:t>
            </a:r>
            <a:r>
              <a:rPr lang="en-US" sz="2400" b="0" dirty="0" smtClean="0">
                <a:solidFill>
                  <a:srgbClr val="FFFF00"/>
                </a:solidFill>
              </a:rPr>
              <a:t> are embedded in fat and each kidney is covered by a capsule of dense </a:t>
            </a:r>
            <a:r>
              <a:rPr lang="en-US" sz="2400" b="0" dirty="0" err="1" smtClean="0">
                <a:solidFill>
                  <a:srgbClr val="FFFF00"/>
                </a:solidFill>
              </a:rPr>
              <a:t>collagenous</a:t>
            </a:r>
            <a:r>
              <a:rPr lang="en-US" sz="2400" b="0" dirty="0" smtClean="0">
                <a:solidFill>
                  <a:srgbClr val="FFFF00"/>
                </a:solidFill>
              </a:rPr>
              <a:t> fibres and a elastic fibres.</a:t>
            </a:r>
            <a:br>
              <a:rPr lang="en-US" sz="2400" b="0" dirty="0" smtClean="0">
                <a:solidFill>
                  <a:srgbClr val="FFFF00"/>
                </a:solidFill>
              </a:rPr>
            </a:br>
            <a:r>
              <a:rPr lang="en-US" sz="2400" b="0" dirty="0" smtClean="0">
                <a:solidFill>
                  <a:srgbClr val="FFFF00"/>
                </a:solidFill>
              </a:rPr>
              <a:t/>
            </a:r>
            <a:br>
              <a:rPr lang="en-US" sz="2400" b="0" dirty="0" smtClean="0">
                <a:solidFill>
                  <a:srgbClr val="FFFF00"/>
                </a:solidFill>
              </a:rPr>
            </a:br>
            <a:r>
              <a:rPr lang="en-US" sz="2400" b="0" dirty="0" smtClean="0">
                <a:solidFill>
                  <a:srgbClr val="FFFF00"/>
                </a:solidFill>
              </a:rPr>
              <a:t>The glandular part consists of peripheral </a:t>
            </a:r>
            <a:r>
              <a:rPr lang="en-US" sz="2400" b="0" dirty="0" smtClean="0">
                <a:solidFill>
                  <a:srgbClr val="FFC000"/>
                </a:solidFill>
                <a:hlinkClick r:id="rId8" tooltip="Cortex"/>
              </a:rPr>
              <a:t>cortex</a:t>
            </a:r>
            <a:r>
              <a:rPr lang="en-US" sz="2400" b="0" dirty="0" smtClean="0">
                <a:solidFill>
                  <a:srgbClr val="FFFF00"/>
                </a:solidFill>
              </a:rPr>
              <a:t> and an inner </a:t>
            </a:r>
            <a:r>
              <a:rPr lang="en-US" sz="2400" b="0" dirty="0" smtClean="0">
                <a:solidFill>
                  <a:srgbClr val="FFFF00"/>
                </a:solidFill>
                <a:hlinkClick r:id="rId9" tooltip="Medulla"/>
              </a:rPr>
              <a:t>Medulla</a:t>
            </a:r>
            <a:r>
              <a:rPr lang="en-US" sz="2400" b="0" dirty="0" smtClean="0">
                <a:solidFill>
                  <a:srgbClr val="FFFF00"/>
                </a:solidFill>
              </a:rPr>
              <a:t>. </a:t>
            </a:r>
            <a:br>
              <a:rPr lang="en-US" sz="2400" b="0" dirty="0" smtClean="0">
                <a:solidFill>
                  <a:srgbClr val="FFFF00"/>
                </a:solidFill>
              </a:rPr>
            </a:br>
            <a:r>
              <a:rPr lang="en-US" sz="2400" b="0" dirty="0" smtClean="0">
                <a:solidFill>
                  <a:srgbClr val="FFFF00"/>
                </a:solidFill>
              </a:rPr>
              <a:t/>
            </a:r>
            <a:br>
              <a:rPr lang="en-US" sz="2400" b="0" dirty="0" smtClean="0">
                <a:solidFill>
                  <a:srgbClr val="FFFF00"/>
                </a:solidFill>
              </a:rPr>
            </a:br>
            <a:r>
              <a:rPr lang="en-US" sz="2400" b="0" dirty="0" smtClean="0">
                <a:solidFill>
                  <a:srgbClr val="FFFF00"/>
                </a:solidFill>
              </a:rPr>
              <a:t>The </a:t>
            </a:r>
            <a:r>
              <a:rPr lang="en-US" sz="2400" b="0" dirty="0" smtClean="0">
                <a:solidFill>
                  <a:srgbClr val="FFFF00"/>
                </a:solidFill>
                <a:hlinkClick r:id="rId9" tooltip="Medulla"/>
              </a:rPr>
              <a:t>Medulla</a:t>
            </a:r>
            <a:r>
              <a:rPr lang="en-US" sz="2400" b="0" dirty="0" smtClean="0">
                <a:solidFill>
                  <a:srgbClr val="FFFF00"/>
                </a:solidFill>
              </a:rPr>
              <a:t> is in the form of renal pyramids whose bases are in contact with the </a:t>
            </a:r>
            <a:r>
              <a:rPr lang="en-US" sz="2400" b="0" dirty="0" smtClean="0">
                <a:solidFill>
                  <a:srgbClr val="FFFF00"/>
                </a:solidFill>
                <a:hlinkClick r:id="rId8" tooltip="Cortex"/>
              </a:rPr>
              <a:t>cortex</a:t>
            </a:r>
            <a:r>
              <a:rPr lang="en-US" sz="2400" b="0" dirty="0" smtClean="0">
                <a:solidFill>
                  <a:srgbClr val="FFFF00"/>
                </a:solidFill>
              </a:rPr>
              <a:t> and apices form the </a:t>
            </a:r>
            <a:r>
              <a:rPr lang="en-US" sz="2400" b="0" i="1" dirty="0" smtClean="0">
                <a:solidFill>
                  <a:srgbClr val="FFFF00"/>
                </a:solidFill>
              </a:rPr>
              <a:t>renal papillae</a:t>
            </a:r>
            <a:r>
              <a:rPr lang="en-US" sz="2400" b="0" dirty="0" smtClean="0">
                <a:solidFill>
                  <a:srgbClr val="FFFF00"/>
                </a:solidFill>
              </a:rPr>
              <a:t>. The glandular part surrounds a cavity adjacent to the </a:t>
            </a:r>
            <a:r>
              <a:rPr lang="en-US" sz="2400" b="0" dirty="0" err="1" smtClean="0">
                <a:solidFill>
                  <a:srgbClr val="FFFF00"/>
                </a:solidFill>
              </a:rPr>
              <a:t>hilus</a:t>
            </a:r>
            <a:r>
              <a:rPr lang="en-US" sz="2400" b="0" dirty="0" smtClean="0">
                <a:solidFill>
                  <a:srgbClr val="FFFF00"/>
                </a:solidFill>
              </a:rPr>
              <a:t> called the </a:t>
            </a:r>
            <a:r>
              <a:rPr lang="en-US" sz="2400" b="0" i="1" dirty="0" smtClean="0">
                <a:solidFill>
                  <a:srgbClr val="FFFF00"/>
                </a:solidFill>
              </a:rPr>
              <a:t>renal sinus</a:t>
            </a:r>
            <a:r>
              <a:rPr lang="en-US" sz="2400" b="0" dirty="0" smtClean="0">
                <a:solidFill>
                  <a:srgbClr val="FFFF00"/>
                </a:solidFill>
              </a:rPr>
              <a:t> in which lies the </a:t>
            </a:r>
            <a:r>
              <a:rPr lang="en-US" sz="2400" b="0" i="1" dirty="0" smtClean="0">
                <a:solidFill>
                  <a:srgbClr val="FFFF00"/>
                </a:solidFill>
              </a:rPr>
              <a:t>renal pelvis</a:t>
            </a:r>
            <a:r>
              <a:rPr lang="en-US" sz="2400" b="0" dirty="0" smtClean="0">
                <a:solidFill>
                  <a:srgbClr val="FFFF00"/>
                </a:solidFill>
              </a:rPr>
              <a:t>, the dilated origin of </a:t>
            </a:r>
            <a:r>
              <a:rPr lang="en-US" sz="2400" b="0" dirty="0" err="1" smtClean="0">
                <a:solidFill>
                  <a:srgbClr val="FFFF00"/>
                </a:solidFill>
                <a:hlinkClick r:id="rId10" tooltip="Ureter"/>
              </a:rPr>
              <a:t>ureter</a:t>
            </a:r>
            <a:r>
              <a:rPr lang="en-US" sz="2400" b="0" dirty="0" smtClean="0">
                <a:solidFill>
                  <a:srgbClr val="FFFF00"/>
                </a:solidFill>
              </a:rPr>
              <a:t>.</a:t>
            </a:r>
            <a:br>
              <a:rPr lang="en-US" sz="2400" b="0" dirty="0" smtClean="0">
                <a:solidFill>
                  <a:srgbClr val="FFFF00"/>
                </a:solidFill>
              </a:rPr>
            </a:br>
            <a:endParaRPr lang="en-US" sz="2400" dirty="0">
              <a:solidFill>
                <a:srgbClr val="FFFF00"/>
              </a:solidFill>
            </a:endParaRPr>
          </a:p>
        </p:txBody>
      </p:sp>
      <p:sp>
        <p:nvSpPr>
          <p:cNvPr id="3" name="Subtitle 2"/>
          <p:cNvSpPr>
            <a:spLocks noGrp="1"/>
          </p:cNvSpPr>
          <p:nvPr>
            <p:ph type="subTitle" idx="1"/>
          </p:nvPr>
        </p:nvSpPr>
        <p:spPr>
          <a:xfrm>
            <a:off x="685800" y="304800"/>
            <a:ext cx="8077200" cy="762000"/>
          </a:xfrm>
        </p:spPr>
        <p:txBody>
          <a:bodyPr>
            <a:normAutofit/>
          </a:bodyPr>
          <a:lstStyle/>
          <a:p>
            <a:r>
              <a:rPr lang="en-US" sz="2800" dirty="0" smtClean="0">
                <a:solidFill>
                  <a:srgbClr val="C00000"/>
                </a:solidFill>
              </a:rPr>
              <a:t>Microscopy of urinary system</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00200"/>
            <a:ext cx="8458200" cy="3429000"/>
          </a:xfrm>
        </p:spPr>
        <p:txBody>
          <a:bodyPr>
            <a:noAutofit/>
          </a:bodyPr>
          <a:lstStyle/>
          <a:p>
            <a:r>
              <a:rPr lang="en-US" sz="2000" b="0" dirty="0" smtClean="0"/>
              <a:t>The renal pelvis divides into primary divisions or Major calyces, which in turn divide into minor calyces. Each minor calyx receives a renal </a:t>
            </a:r>
            <a:r>
              <a:rPr lang="en-US" sz="2000" b="0" dirty="0" err="1" smtClean="0"/>
              <a:t>papila</a:t>
            </a:r>
            <a:r>
              <a:rPr lang="en-US" sz="2000" b="0" dirty="0" smtClean="0"/>
              <a:t> and the tip of the papilla shows small openings called the </a:t>
            </a:r>
            <a:r>
              <a:rPr lang="en-US" sz="2000" b="0" i="1" dirty="0" smtClean="0"/>
              <a:t>area </a:t>
            </a:r>
            <a:r>
              <a:rPr lang="en-US" sz="2000" b="0" i="1" dirty="0" err="1" smtClean="0"/>
              <a:t>cribrosa</a:t>
            </a:r>
            <a:r>
              <a:rPr lang="en-US" sz="2000" b="0" dirty="0" smtClean="0"/>
              <a:t>.</a:t>
            </a:r>
            <a:br>
              <a:rPr lang="en-US" sz="2000" b="0" dirty="0" smtClean="0"/>
            </a:br>
            <a:r>
              <a:rPr lang="en-US" sz="2000" b="0" dirty="0" smtClean="0"/>
              <a:t>The </a:t>
            </a:r>
            <a:r>
              <a:rPr lang="en-US" sz="2000" b="0" dirty="0" smtClean="0">
                <a:hlinkClick r:id="rId2" tooltip="Cortex"/>
              </a:rPr>
              <a:t>cortex</a:t>
            </a:r>
            <a:r>
              <a:rPr lang="en-US" sz="2000" b="0" dirty="0" smtClean="0"/>
              <a:t> forms the outer zone but cortical tissue also projects down into the </a:t>
            </a:r>
            <a:r>
              <a:rPr lang="en-US" sz="2000" b="0" dirty="0" smtClean="0">
                <a:hlinkClick r:id="rId3" tooltip="Medulla"/>
              </a:rPr>
              <a:t>medulla</a:t>
            </a:r>
            <a:r>
              <a:rPr lang="en-US" sz="2000" b="0" dirty="0" smtClean="0"/>
              <a:t> between the bases of the renal pyramids as the </a:t>
            </a:r>
            <a:r>
              <a:rPr lang="en-US" sz="2000" b="0" i="1" dirty="0" smtClean="0"/>
              <a:t>renal columns of </a:t>
            </a:r>
            <a:r>
              <a:rPr lang="en-US" sz="2000" b="0" i="1" dirty="0" err="1" smtClean="0"/>
              <a:t>Bertini</a:t>
            </a:r>
            <a:r>
              <a:rPr lang="en-US" sz="2000" b="0" dirty="0" smtClean="0"/>
              <a:t>.</a:t>
            </a:r>
            <a:br>
              <a:rPr lang="en-US" sz="2000" b="0" dirty="0" smtClean="0"/>
            </a:br>
            <a:r>
              <a:rPr lang="en-US" sz="2000" b="0" dirty="0" smtClean="0"/>
              <a:t>The cortical region is subdivided into a </a:t>
            </a:r>
            <a:r>
              <a:rPr lang="en-US" sz="2000" b="0" i="1" dirty="0" smtClean="0"/>
              <a:t>pars </a:t>
            </a:r>
            <a:r>
              <a:rPr lang="en-US" sz="2000" b="0" i="1" dirty="0" err="1" smtClean="0"/>
              <a:t>convoluta</a:t>
            </a:r>
            <a:r>
              <a:rPr lang="en-US" sz="2000" b="0" dirty="0" smtClean="0"/>
              <a:t> or cortical labyrinth containing convoluted tubules and </a:t>
            </a:r>
            <a:r>
              <a:rPr lang="en-US" sz="2000" b="0" dirty="0" err="1" smtClean="0"/>
              <a:t>glomeruli</a:t>
            </a:r>
            <a:r>
              <a:rPr lang="en-US" sz="2000" b="0" dirty="0" smtClean="0"/>
              <a:t> and a </a:t>
            </a:r>
            <a:r>
              <a:rPr lang="en-US" sz="2000" b="0" i="1" dirty="0" smtClean="0"/>
              <a:t>pars </a:t>
            </a:r>
            <a:r>
              <a:rPr lang="en-US" sz="2000" b="0" i="1" dirty="0" err="1" smtClean="0"/>
              <a:t>radiata</a:t>
            </a:r>
            <a:r>
              <a:rPr lang="en-US" sz="2000" b="0" dirty="0" smtClean="0"/>
              <a:t> or </a:t>
            </a:r>
            <a:r>
              <a:rPr lang="en-US" sz="2000" b="0" dirty="0" err="1" smtClean="0"/>
              <a:t>medullary</a:t>
            </a:r>
            <a:r>
              <a:rPr lang="en-US" sz="2000" b="0" dirty="0" smtClean="0"/>
              <a:t> rays, which are columns of straight tubules, which radiate out ward from the </a:t>
            </a:r>
            <a:r>
              <a:rPr lang="en-US" sz="2000" b="0" dirty="0" smtClean="0">
                <a:hlinkClick r:id="rId3" tooltip="Medulla"/>
              </a:rPr>
              <a:t>medulla</a:t>
            </a:r>
            <a:r>
              <a:rPr lang="en-US" sz="2000" b="0" dirty="0" smtClean="0"/>
              <a:t>.</a:t>
            </a:r>
            <a:br>
              <a:rPr lang="en-US" sz="2000" b="0" dirty="0" smtClean="0"/>
            </a:br>
            <a:r>
              <a:rPr lang="en-US" sz="2000" b="0" dirty="0" smtClean="0"/>
              <a:t>capsule and the </a:t>
            </a:r>
            <a:r>
              <a:rPr lang="en-US" sz="2000" b="0" dirty="0" err="1" smtClean="0"/>
              <a:t>glomerulus</a:t>
            </a:r>
            <a:r>
              <a:rPr lang="en-US" sz="2000" b="0" dirty="0" smtClean="0"/>
              <a:t> together form the </a:t>
            </a:r>
            <a:r>
              <a:rPr lang="en-US" sz="2000" b="0" i="1" dirty="0" smtClean="0"/>
              <a:t>Renal</a:t>
            </a:r>
            <a:r>
              <a:rPr lang="en-US" sz="2000" b="0" dirty="0" smtClean="0"/>
              <a:t> </a:t>
            </a:r>
            <a:r>
              <a:rPr lang="en-US" sz="2000" b="0" i="1" dirty="0" smtClean="0"/>
              <a:t>or </a:t>
            </a:r>
            <a:r>
              <a:rPr lang="en-US" sz="2000" b="0" i="1" dirty="0" err="1" smtClean="0"/>
              <a:t>Malphigian</a:t>
            </a:r>
            <a:r>
              <a:rPr lang="en-US" sz="2000" b="0" i="1" dirty="0" smtClean="0"/>
              <a:t> co</a:t>
            </a:r>
            <a:r>
              <a:rPr lang="en-US" sz="2000" b="0" dirty="0" smtClean="0"/>
              <a:t>rpuscle. </a:t>
            </a:r>
            <a:endParaRPr lang="en-US" sz="2000" dirty="0"/>
          </a:p>
        </p:txBody>
      </p:sp>
      <p:sp>
        <p:nvSpPr>
          <p:cNvPr id="3" name="Subtitle 2"/>
          <p:cNvSpPr>
            <a:spLocks noGrp="1"/>
          </p:cNvSpPr>
          <p:nvPr>
            <p:ph type="subTitle" idx="1"/>
          </p:nvPr>
        </p:nvSpPr>
        <p:spPr>
          <a:xfrm>
            <a:off x="228600" y="228600"/>
            <a:ext cx="8534400" cy="1371600"/>
          </a:xfrm>
        </p:spPr>
        <p:txBody>
          <a:bodyPr/>
          <a:lstStyle/>
          <a:p>
            <a:pPr algn="just"/>
            <a:r>
              <a:rPr lang="en-US" dirty="0" smtClean="0"/>
              <a:t>The </a:t>
            </a:r>
            <a:r>
              <a:rPr lang="en-US" dirty="0" smtClean="0">
                <a:hlinkClick r:id="rId4" tooltip="Kidneys"/>
              </a:rPr>
              <a:t>kidneys</a:t>
            </a:r>
            <a:r>
              <a:rPr lang="en-US" dirty="0" smtClean="0"/>
              <a:t> are compound tubular concerned with </a:t>
            </a:r>
            <a:r>
              <a:rPr lang="en-US" dirty="0" smtClean="0">
                <a:hlinkClick r:id="rId5" tooltip="Excretion of urine"/>
              </a:rPr>
              <a:t>excretion of urine</a:t>
            </a:r>
            <a:r>
              <a:rPr lang="en-US" dirty="0" smtClean="0"/>
              <a:t>. It consists of excretory or </a:t>
            </a:r>
            <a:r>
              <a:rPr lang="en-US" dirty="0" err="1" smtClean="0"/>
              <a:t>uriniferous</a:t>
            </a:r>
            <a:r>
              <a:rPr lang="en-US" dirty="0" smtClean="0"/>
              <a:t> tubules, which produce urine, conducting tubules, which convey urine form the kidney to the renal pelvis, and </a:t>
            </a:r>
            <a:r>
              <a:rPr lang="en-US" dirty="0" smtClean="0">
                <a:hlinkClick r:id="rId6" tooltip="Blood Vessels"/>
              </a:rPr>
              <a:t>blood vessels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0"/>
            <a:ext cx="8305800" cy="1981200"/>
          </a:xfrm>
        </p:spPr>
        <p:txBody>
          <a:bodyPr>
            <a:normAutofit fontScale="90000"/>
          </a:bodyPr>
          <a:lstStyle/>
          <a:p>
            <a:pPr algn="just"/>
            <a:r>
              <a:rPr lang="en-US" sz="2700" dirty="0" smtClean="0"/>
              <a:t>The cortical region is subdivided into a </a:t>
            </a:r>
            <a:r>
              <a:rPr lang="en-US" sz="2700" i="1" dirty="0" smtClean="0"/>
              <a:t>pars </a:t>
            </a:r>
            <a:r>
              <a:rPr lang="en-US" sz="2700" i="1" dirty="0" err="1" smtClean="0"/>
              <a:t>convoluta</a:t>
            </a:r>
            <a:r>
              <a:rPr lang="en-US" sz="2700" dirty="0" smtClean="0"/>
              <a:t> or cortical labyrinth containing convoluted tubules and </a:t>
            </a:r>
            <a:r>
              <a:rPr lang="en-US" sz="2700" dirty="0" err="1" smtClean="0"/>
              <a:t>glomeruli</a:t>
            </a:r>
            <a:r>
              <a:rPr lang="en-US" sz="2700" dirty="0" smtClean="0"/>
              <a:t> and a </a:t>
            </a:r>
            <a:r>
              <a:rPr lang="en-US" sz="2700" i="1" dirty="0" smtClean="0"/>
              <a:t>pars </a:t>
            </a:r>
            <a:r>
              <a:rPr lang="en-US" sz="2700" i="1" dirty="0" err="1" smtClean="0"/>
              <a:t>radiata</a:t>
            </a:r>
            <a:r>
              <a:rPr lang="en-US" sz="2700" dirty="0" smtClean="0"/>
              <a:t> or </a:t>
            </a:r>
            <a:r>
              <a:rPr lang="en-US" sz="2700" dirty="0" err="1" smtClean="0"/>
              <a:t>medullary</a:t>
            </a:r>
            <a:r>
              <a:rPr lang="en-US" sz="2700" dirty="0" smtClean="0"/>
              <a:t> rays, which are columns of straight tubules, which radiate out ward from the </a:t>
            </a:r>
            <a:r>
              <a:rPr lang="en-US" sz="2700" dirty="0" smtClean="0">
                <a:hlinkClick r:id="rId2" tooltip="Medulla"/>
              </a:rPr>
              <a:t>medulla</a:t>
            </a:r>
            <a:r>
              <a:rPr lang="en-US" sz="2700" dirty="0" smtClean="0"/>
              <a:t>.</a:t>
            </a:r>
            <a:r>
              <a:rPr lang="en-US" sz="2200" dirty="0" smtClean="0"/>
              <a:t/>
            </a:r>
            <a:br>
              <a:rPr lang="en-US" sz="2200" dirty="0" smtClean="0"/>
            </a:br>
            <a:endParaRPr lang="en-US" sz="2200" dirty="0"/>
          </a:p>
        </p:txBody>
      </p:sp>
      <p:sp>
        <p:nvSpPr>
          <p:cNvPr id="3" name="Subtitle 2"/>
          <p:cNvSpPr>
            <a:spLocks noGrp="1"/>
          </p:cNvSpPr>
          <p:nvPr>
            <p:ph type="subTitle" idx="1"/>
          </p:nvPr>
        </p:nvSpPr>
        <p:spPr>
          <a:xfrm>
            <a:off x="381000" y="304800"/>
            <a:ext cx="8610600" cy="2819400"/>
          </a:xfrm>
        </p:spPr>
        <p:txBody>
          <a:bodyPr>
            <a:noAutofit/>
          </a:bodyPr>
          <a:lstStyle/>
          <a:p>
            <a:r>
              <a:rPr lang="en-US" sz="2400" dirty="0" smtClean="0"/>
              <a:t>The renal pelvis divides into primary divisions or Major calyces, which in turn divide into minor calyces. Each minor calyx receives a renal </a:t>
            </a:r>
            <a:r>
              <a:rPr lang="en-US" sz="2400" dirty="0" err="1" smtClean="0"/>
              <a:t>papila</a:t>
            </a:r>
            <a:r>
              <a:rPr lang="en-US" sz="2400" dirty="0" smtClean="0"/>
              <a:t> and the tip of the papilla shows small openings called the </a:t>
            </a:r>
            <a:r>
              <a:rPr lang="en-US" sz="2400" i="1" dirty="0" smtClean="0"/>
              <a:t>area </a:t>
            </a:r>
            <a:r>
              <a:rPr lang="en-US" sz="2400" i="1" dirty="0" err="1" smtClean="0"/>
              <a:t>cribrosa</a:t>
            </a:r>
            <a:r>
              <a:rPr lang="en-US" sz="2400" dirty="0" smtClean="0"/>
              <a:t>.</a:t>
            </a:r>
            <a:br>
              <a:rPr lang="en-US" sz="2400" dirty="0" smtClean="0"/>
            </a:br>
            <a:r>
              <a:rPr lang="en-US" sz="2400" dirty="0" smtClean="0"/>
              <a:t>The </a:t>
            </a:r>
            <a:r>
              <a:rPr lang="en-US" sz="2400" dirty="0" smtClean="0">
                <a:hlinkClick r:id="rId3" tooltip="Cortex"/>
              </a:rPr>
              <a:t>cortex</a:t>
            </a:r>
            <a:r>
              <a:rPr lang="en-US" sz="2400" dirty="0" smtClean="0"/>
              <a:t> forms the outer zone but cortical tissue also projects down into the </a:t>
            </a:r>
            <a:r>
              <a:rPr lang="en-US" sz="2400" dirty="0" smtClean="0">
                <a:hlinkClick r:id="rId2" tooltip="Medulla"/>
              </a:rPr>
              <a:t>medulla</a:t>
            </a:r>
            <a:r>
              <a:rPr lang="en-US" sz="2400" dirty="0" smtClean="0"/>
              <a:t> between the bases of the renal pyramids as the </a:t>
            </a:r>
            <a:r>
              <a:rPr lang="en-US" sz="2400" i="1" dirty="0" smtClean="0"/>
              <a:t>renal columns of </a:t>
            </a:r>
            <a:r>
              <a:rPr lang="en-US" sz="2400" i="1" dirty="0" err="1" smtClean="0"/>
              <a:t>Bertini</a:t>
            </a:r>
            <a:r>
              <a:rPr lang="en-US" sz="2400" dirty="0" smtClean="0"/>
              <a:t>.</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of kidney</a:t>
            </a:r>
            <a:endParaRPr lang="en-US" dirty="0"/>
          </a:p>
        </p:txBody>
      </p:sp>
      <p:pic>
        <p:nvPicPr>
          <p:cNvPr id="4" name="Content Placeholder 3" descr="gross kidney.jpg"/>
          <p:cNvPicPr>
            <a:picLocks noGrp="1" noChangeAspect="1"/>
          </p:cNvPicPr>
          <p:nvPr>
            <p:ph idx="1"/>
          </p:nvPr>
        </p:nvPicPr>
        <p:blipFill>
          <a:blip r:embed="rId2"/>
          <a:stretch>
            <a:fillRect/>
          </a:stretch>
        </p:blipFill>
        <p:spPr>
          <a:xfrm>
            <a:off x="381000" y="1524000"/>
            <a:ext cx="8534400" cy="51815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8077200" cy="1905000"/>
          </a:xfrm>
        </p:spPr>
        <p:txBody>
          <a:bodyPr>
            <a:noAutofit/>
          </a:bodyPr>
          <a:lstStyle/>
          <a:p>
            <a:r>
              <a:rPr lang="en-US" sz="2000" dirty="0" smtClean="0"/>
              <a:t/>
            </a:r>
            <a:br>
              <a:rPr lang="en-US" sz="2000" dirty="0" smtClean="0"/>
            </a:br>
            <a:endParaRPr lang="en-US" sz="2000" dirty="0"/>
          </a:p>
        </p:txBody>
      </p:sp>
      <p:sp>
        <p:nvSpPr>
          <p:cNvPr id="3" name="Subtitle 2"/>
          <p:cNvSpPr>
            <a:spLocks noGrp="1"/>
          </p:cNvSpPr>
          <p:nvPr>
            <p:ph type="subTitle" idx="1"/>
          </p:nvPr>
        </p:nvSpPr>
        <p:spPr>
          <a:xfrm>
            <a:off x="228600" y="304800"/>
            <a:ext cx="8686800" cy="4724400"/>
          </a:xfrm>
        </p:spPr>
        <p:txBody>
          <a:bodyPr>
            <a:noAutofit/>
          </a:bodyPr>
          <a:lstStyle/>
          <a:p>
            <a:r>
              <a:rPr lang="en-US" sz="2400" dirty="0" smtClean="0"/>
              <a:t>The parenchyma of the kidney consists of </a:t>
            </a:r>
            <a:r>
              <a:rPr lang="en-US" sz="2400" dirty="0" err="1" smtClean="0"/>
              <a:t>uriniferous</a:t>
            </a:r>
            <a:r>
              <a:rPr lang="en-US" sz="2400" dirty="0" smtClean="0"/>
              <a:t> tubules and related </a:t>
            </a:r>
            <a:r>
              <a:rPr lang="en-US" sz="2400" dirty="0" smtClean="0">
                <a:hlinkClick r:id="rId2" tooltip="Blood Vessels"/>
              </a:rPr>
              <a:t>blood vessels</a:t>
            </a:r>
            <a:r>
              <a:rPr lang="en-US" sz="2400" dirty="0" smtClean="0"/>
              <a:t> and collecting tubules between which are a scanty amount of interstitial tissue.</a:t>
            </a:r>
            <a:br>
              <a:rPr lang="en-US" sz="2400" dirty="0" smtClean="0"/>
            </a:br>
            <a:endParaRPr lang="en-US" sz="2400" dirty="0" smtClean="0"/>
          </a:p>
          <a:p>
            <a:r>
              <a:rPr lang="en-US" sz="2400" dirty="0" smtClean="0"/>
              <a:t>The structural and functional unit of the </a:t>
            </a:r>
            <a:r>
              <a:rPr lang="en-US" sz="2400" dirty="0" err="1" smtClean="0"/>
              <a:t>uriniferous</a:t>
            </a:r>
            <a:r>
              <a:rPr lang="en-US" sz="2400" dirty="0" smtClean="0"/>
              <a:t> tubule is called a </a:t>
            </a:r>
            <a:r>
              <a:rPr lang="en-US" sz="2400" i="1" dirty="0" err="1" smtClean="0"/>
              <a:t>nephron</a:t>
            </a:r>
            <a:r>
              <a:rPr lang="en-US" sz="2400" dirty="0" smtClean="0"/>
              <a:t>. Each </a:t>
            </a:r>
            <a:r>
              <a:rPr lang="en-US" sz="2400" dirty="0" err="1" smtClean="0"/>
              <a:t>nephron</a:t>
            </a:r>
            <a:r>
              <a:rPr lang="en-US" sz="2400" dirty="0" smtClean="0"/>
              <a:t> begins as a spherical expansion known as </a:t>
            </a:r>
            <a:r>
              <a:rPr lang="en-US" sz="2400" dirty="0" err="1" smtClean="0"/>
              <a:t>as</a:t>
            </a:r>
            <a:r>
              <a:rPr lang="en-US" sz="2400" dirty="0" smtClean="0"/>
              <a:t> Bowman’s capsule, which encloses a tuft of </a:t>
            </a:r>
            <a:r>
              <a:rPr lang="en-US" sz="2400" dirty="0" smtClean="0">
                <a:hlinkClick r:id="rId3" tooltip="Capillaries"/>
              </a:rPr>
              <a:t>capillaries</a:t>
            </a:r>
            <a:r>
              <a:rPr lang="en-US" sz="2400" dirty="0" smtClean="0"/>
              <a:t> – the </a:t>
            </a:r>
            <a:r>
              <a:rPr lang="en-US" sz="2400" i="1" dirty="0" err="1" smtClean="0"/>
              <a:t>glomerulus</a:t>
            </a:r>
            <a:r>
              <a:rPr lang="en-US" sz="2400" dirty="0" smtClean="0"/>
              <a:t>. </a:t>
            </a:r>
          </a:p>
          <a:p>
            <a:endParaRPr lang="en-US" sz="2400" dirty="0" smtClean="0"/>
          </a:p>
          <a:p>
            <a:r>
              <a:rPr lang="en-US" sz="2400" dirty="0" smtClean="0"/>
              <a:t>The Bowman’s capsule and the </a:t>
            </a:r>
            <a:r>
              <a:rPr lang="en-US" sz="2400" dirty="0" err="1" smtClean="0"/>
              <a:t>glomerulus</a:t>
            </a:r>
            <a:r>
              <a:rPr lang="en-US" sz="2400" dirty="0" smtClean="0"/>
              <a:t> together form the </a:t>
            </a:r>
            <a:r>
              <a:rPr lang="en-US" sz="2400" i="1" dirty="0" smtClean="0"/>
              <a:t>Renal</a:t>
            </a:r>
            <a:r>
              <a:rPr lang="en-US" sz="2400" dirty="0" smtClean="0"/>
              <a:t> </a:t>
            </a:r>
            <a:r>
              <a:rPr lang="en-US" sz="2400" i="1" dirty="0" smtClean="0"/>
              <a:t>or </a:t>
            </a:r>
            <a:r>
              <a:rPr lang="en-US" sz="2400" i="1" dirty="0" err="1" smtClean="0"/>
              <a:t>Malphigian</a:t>
            </a:r>
            <a:r>
              <a:rPr lang="en-US" sz="2400" i="1" dirty="0" smtClean="0"/>
              <a:t> co</a:t>
            </a:r>
            <a:r>
              <a:rPr lang="en-US" sz="2400" dirty="0" smtClean="0"/>
              <a:t>rpuscle. These are distributed in the pars </a:t>
            </a:r>
            <a:r>
              <a:rPr lang="en-US" sz="2400" dirty="0" err="1" smtClean="0"/>
              <a:t>convoluta</a:t>
            </a:r>
            <a:r>
              <a:rPr lang="en-US" sz="2400" dirty="0" smtClean="0"/>
              <a:t> of the </a:t>
            </a:r>
            <a:r>
              <a:rPr lang="en-US" sz="2400" dirty="0" smtClean="0">
                <a:hlinkClick r:id="rId4" tooltip="Cortex"/>
              </a:rPr>
              <a:t>cortex</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4724400"/>
          </a:xfrm>
        </p:spPr>
        <p:txBody>
          <a:bodyPr>
            <a:normAutofit fontScale="85000" lnSpcReduction="20000"/>
          </a:bodyPr>
          <a:lstStyle/>
          <a:p>
            <a:r>
              <a:rPr lang="en-US" sz="2400" dirty="0" smtClean="0"/>
              <a:t> </a:t>
            </a:r>
            <a:r>
              <a:rPr lang="en-US" sz="2800" dirty="0" smtClean="0">
                <a:solidFill>
                  <a:srgbClr val="FF0000"/>
                </a:solidFill>
              </a:rPr>
              <a:t>Apart from the </a:t>
            </a:r>
            <a:r>
              <a:rPr lang="en-US" sz="2800" dirty="0" err="1" smtClean="0">
                <a:solidFill>
                  <a:srgbClr val="FF0000"/>
                </a:solidFill>
              </a:rPr>
              <a:t>Bowmans</a:t>
            </a:r>
            <a:r>
              <a:rPr lang="en-US" sz="2800" dirty="0" smtClean="0">
                <a:solidFill>
                  <a:srgbClr val="FF0000"/>
                </a:solidFill>
              </a:rPr>
              <a:t>’ capsule the </a:t>
            </a:r>
            <a:r>
              <a:rPr lang="en-US" sz="2800" dirty="0" err="1" smtClean="0">
                <a:solidFill>
                  <a:srgbClr val="FF0000"/>
                </a:solidFill>
              </a:rPr>
              <a:t>nephron</a:t>
            </a:r>
            <a:r>
              <a:rPr lang="en-US" sz="2800" dirty="0" smtClean="0">
                <a:solidFill>
                  <a:srgbClr val="FF0000"/>
                </a:solidFill>
              </a:rPr>
              <a:t> consists of the following segments</a:t>
            </a:r>
            <a:endParaRPr lang="en-US" sz="2800" dirty="0" smtClean="0"/>
          </a:p>
          <a:p>
            <a:pPr>
              <a:buFont typeface="Wingdings" pitchFamily="2" charset="2"/>
              <a:buChar char="Ø"/>
            </a:pPr>
            <a:r>
              <a:rPr lang="en-US" sz="2800" dirty="0" smtClean="0"/>
              <a:t>Proximal convoluted tubule - a highly tortuous tube in the cortical labyrinth, which passes down into the </a:t>
            </a:r>
            <a:r>
              <a:rPr lang="en-US" sz="2800" dirty="0" smtClean="0">
                <a:hlinkClick r:id="rId2" tooltip="Medulla"/>
              </a:rPr>
              <a:t>medulla</a:t>
            </a:r>
            <a:r>
              <a:rPr lang="en-US" sz="2800" dirty="0" smtClean="0"/>
              <a:t> </a:t>
            </a:r>
          </a:p>
          <a:p>
            <a:pPr>
              <a:buFont typeface="Wingdings" pitchFamily="2" charset="2"/>
              <a:buChar char="Ø"/>
            </a:pPr>
            <a:r>
              <a:rPr lang="en-US" sz="2800" dirty="0" smtClean="0"/>
              <a:t>The Descending limb of </a:t>
            </a:r>
            <a:r>
              <a:rPr lang="en-US" sz="2800" dirty="0" err="1" smtClean="0"/>
              <a:t>Henle</a:t>
            </a:r>
            <a:r>
              <a:rPr lang="en-US" sz="2800" dirty="0" smtClean="0"/>
              <a:t> which extends for varying distances into the </a:t>
            </a:r>
            <a:r>
              <a:rPr lang="en-US" sz="2800" dirty="0" smtClean="0">
                <a:hlinkClick r:id="rId2" tooltip="Medulla"/>
              </a:rPr>
              <a:t>medulla</a:t>
            </a:r>
            <a:r>
              <a:rPr lang="en-US" sz="2800" dirty="0" smtClean="0"/>
              <a:t> </a:t>
            </a:r>
          </a:p>
          <a:p>
            <a:pPr>
              <a:buFont typeface="Wingdings" pitchFamily="2" charset="2"/>
              <a:buChar char="Ø"/>
            </a:pPr>
            <a:r>
              <a:rPr lang="en-US" sz="2800" dirty="0" smtClean="0"/>
              <a:t>The loop of </a:t>
            </a:r>
            <a:r>
              <a:rPr lang="en-US" sz="2800" dirty="0" err="1" smtClean="0"/>
              <a:t>Henle</a:t>
            </a:r>
            <a:r>
              <a:rPr lang="en-US" sz="2800" dirty="0" smtClean="0"/>
              <a:t> after which it passes up into the </a:t>
            </a:r>
            <a:r>
              <a:rPr lang="en-US" sz="2800" dirty="0" smtClean="0">
                <a:hlinkClick r:id="rId3" tooltip="Cortex"/>
              </a:rPr>
              <a:t>cortex</a:t>
            </a:r>
            <a:r>
              <a:rPr lang="en-US" sz="2800" dirty="0" smtClean="0"/>
              <a:t> </a:t>
            </a:r>
          </a:p>
          <a:p>
            <a:pPr>
              <a:buFont typeface="Wingdings" pitchFamily="2" charset="2"/>
              <a:buChar char="Ø"/>
            </a:pPr>
            <a:endParaRPr lang="en-US" sz="2800" dirty="0" smtClean="0"/>
          </a:p>
          <a:p>
            <a:pPr>
              <a:buFont typeface="Wingdings" pitchFamily="2" charset="2"/>
              <a:buChar char="Ø"/>
            </a:pPr>
            <a:endParaRPr lang="en-US" sz="2800" dirty="0" smtClean="0"/>
          </a:p>
          <a:p>
            <a:pPr>
              <a:buFont typeface="Wingdings" pitchFamily="2" charset="2"/>
              <a:buChar char="Ø"/>
            </a:pPr>
            <a:r>
              <a:rPr lang="en-US" sz="2800" dirty="0" smtClean="0"/>
              <a:t>The Ascending limb of </a:t>
            </a:r>
            <a:r>
              <a:rPr lang="en-US" sz="2800" dirty="0" err="1" smtClean="0"/>
              <a:t>Henle</a:t>
            </a:r>
            <a:r>
              <a:rPr lang="en-US" sz="2800" dirty="0" smtClean="0"/>
              <a:t>.</a:t>
            </a:r>
          </a:p>
          <a:p>
            <a:pPr>
              <a:buFont typeface="Wingdings" pitchFamily="2" charset="2"/>
              <a:buChar char="Ø"/>
            </a:pPr>
            <a:r>
              <a:rPr lang="en-US" sz="2800" dirty="0" smtClean="0"/>
              <a:t> This reaches the renal corpuscle of its </a:t>
            </a:r>
            <a:r>
              <a:rPr lang="en-US" sz="2800" dirty="0" err="1" smtClean="0"/>
              <a:t>nephron</a:t>
            </a:r>
            <a:r>
              <a:rPr lang="en-US" sz="2800" dirty="0" smtClean="0"/>
              <a:t>, attaches itself to its vascular pole and is then continued as the distal convoluted tubule in the cortical labyrinth</a:t>
            </a:r>
          </a:p>
          <a:p>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t>
            </a:r>
            <a:r>
              <a:rPr lang="en-US" dirty="0" err="1" smtClean="0"/>
              <a:t>bof</a:t>
            </a:r>
            <a:r>
              <a:rPr lang="en-US" dirty="0" smtClean="0"/>
              <a:t> </a:t>
            </a:r>
            <a:r>
              <a:rPr lang="en-US" dirty="0" err="1" smtClean="0"/>
              <a:t>nephron</a:t>
            </a:r>
            <a:endParaRPr lang="en-US" dirty="0"/>
          </a:p>
        </p:txBody>
      </p:sp>
      <p:pic>
        <p:nvPicPr>
          <p:cNvPr id="4" name="Content Placeholder 3" descr="2611_Blood_Flow_in_the_Nephron_revised.png"/>
          <p:cNvPicPr>
            <a:picLocks noGrp="1" noChangeAspect="1"/>
          </p:cNvPicPr>
          <p:nvPr>
            <p:ph idx="1"/>
          </p:nvPr>
        </p:nvPicPr>
        <p:blipFill>
          <a:blip r:embed="rId2"/>
          <a:stretch>
            <a:fillRect/>
          </a:stretch>
        </p:blipFill>
        <p:spPr>
          <a:xfrm>
            <a:off x="304800" y="1524001"/>
            <a:ext cx="8305800" cy="5334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305800" cy="2667000"/>
          </a:xfrm>
        </p:spPr>
        <p:txBody>
          <a:bodyPr>
            <a:noAutofit/>
          </a:bodyPr>
          <a:lstStyle/>
          <a:p>
            <a:pPr>
              <a:buFont typeface="Wingdings" pitchFamily="2" charset="2"/>
              <a:buChar char="Ø"/>
            </a:pPr>
            <a:r>
              <a:rPr lang="en-US" sz="2000" dirty="0" smtClean="0"/>
              <a:t>The </a:t>
            </a:r>
            <a:r>
              <a:rPr lang="en-US" sz="2000" dirty="0" err="1" smtClean="0"/>
              <a:t>glomerulus</a:t>
            </a:r>
            <a:r>
              <a:rPr lang="en-US" sz="2000" dirty="0" smtClean="0"/>
              <a:t> consists of a number of separate </a:t>
            </a:r>
            <a:r>
              <a:rPr lang="en-US" sz="2000" dirty="0" smtClean="0">
                <a:hlinkClick r:id="rId2" tooltip="Capillaries"/>
              </a:rPr>
              <a:t>capillaries</a:t>
            </a:r>
            <a:r>
              <a:rPr lang="en-US" sz="2000" dirty="0" smtClean="0"/>
              <a:t> connecting an afferent arteriole with an efferent arteriole. These vessels are usually closer together where they enter and leave the </a:t>
            </a:r>
            <a:r>
              <a:rPr lang="en-US" sz="2000" dirty="0" err="1" smtClean="0"/>
              <a:t>glomerulus</a:t>
            </a:r>
            <a:r>
              <a:rPr lang="en-US" sz="2000" dirty="0" smtClean="0"/>
              <a:t> and this end is known as the </a:t>
            </a:r>
            <a:r>
              <a:rPr lang="en-US" sz="2000" i="1" dirty="0" smtClean="0"/>
              <a:t>vascular pole</a:t>
            </a:r>
            <a:r>
              <a:rPr lang="en-US" sz="2000" dirty="0" smtClean="0"/>
              <a:t> of the renal corpuscle.</a:t>
            </a:r>
            <a:br>
              <a:rPr lang="en-US" sz="2000" dirty="0" smtClean="0"/>
            </a:br>
            <a:r>
              <a:rPr lang="en-US" sz="2000" dirty="0" smtClean="0"/>
              <a:t/>
            </a:r>
            <a:br>
              <a:rPr lang="en-US" sz="2000" dirty="0" smtClean="0"/>
            </a:br>
            <a:r>
              <a:rPr lang="en-US" sz="2000" dirty="0" smtClean="0"/>
              <a:t> The endothelial cells of the </a:t>
            </a:r>
            <a:r>
              <a:rPr lang="en-US" sz="2000" dirty="0" err="1" smtClean="0"/>
              <a:t>glomerular</a:t>
            </a:r>
            <a:r>
              <a:rPr lang="en-US" sz="2000" dirty="0" smtClean="0"/>
              <a:t> </a:t>
            </a:r>
            <a:r>
              <a:rPr lang="en-US" sz="2000" dirty="0" smtClean="0">
                <a:hlinkClick r:id="rId2" tooltip="Capillaries"/>
              </a:rPr>
              <a:t>capillaries</a:t>
            </a:r>
            <a:r>
              <a:rPr lang="en-US" sz="2000" dirty="0" smtClean="0"/>
              <a:t> are extremely thin and the cytoplasm is fenestrated. The endothelium rests on a basement membrane, which fuses with the basement membrane of the visceral layer of Bowman’s capsule, which closely invests the </a:t>
            </a:r>
            <a:r>
              <a:rPr lang="en-US" sz="2000" dirty="0" err="1" smtClean="0"/>
              <a:t>glomerulus</a:t>
            </a:r>
            <a:endParaRPr lang="en-US" sz="2000" dirty="0"/>
          </a:p>
        </p:txBody>
      </p:sp>
      <p:sp>
        <p:nvSpPr>
          <p:cNvPr id="3" name="Subtitle 2"/>
          <p:cNvSpPr>
            <a:spLocks noGrp="1"/>
          </p:cNvSpPr>
          <p:nvPr>
            <p:ph type="subTitle" idx="1"/>
          </p:nvPr>
        </p:nvSpPr>
        <p:spPr>
          <a:xfrm>
            <a:off x="304800" y="457200"/>
            <a:ext cx="8686800" cy="1828800"/>
          </a:xfrm>
        </p:spPr>
        <p:txBody>
          <a:bodyPr>
            <a:normAutofit/>
          </a:bodyPr>
          <a:lstStyle/>
          <a:p>
            <a:pPr>
              <a:buFont typeface="Wingdings" pitchFamily="2" charset="2"/>
              <a:buChar char="Ø"/>
            </a:pPr>
            <a:r>
              <a:rPr lang="en-US" dirty="0" smtClean="0"/>
              <a:t> The </a:t>
            </a:r>
            <a:r>
              <a:rPr lang="en-US" dirty="0" err="1" smtClean="0"/>
              <a:t>nephron</a:t>
            </a:r>
            <a:r>
              <a:rPr lang="en-US" dirty="0" smtClean="0"/>
              <a:t> or </a:t>
            </a:r>
            <a:r>
              <a:rPr lang="en-US" dirty="0" err="1" smtClean="0"/>
              <a:t>secretory</a:t>
            </a:r>
            <a:r>
              <a:rPr lang="en-US" dirty="0" smtClean="0"/>
              <a:t> segment of the renal tubule  opens into arched collecting tubule in the cortical labyrinth.</a:t>
            </a:r>
          </a:p>
          <a:p>
            <a:pPr>
              <a:buFont typeface="Wingdings" pitchFamily="2" charset="2"/>
              <a:buChar char="Ø"/>
            </a:pPr>
            <a:r>
              <a:rPr lang="en-US" dirty="0" smtClean="0"/>
              <a:t> These arched collecting tubules open into straight collecting tubules, located in the pars </a:t>
            </a:r>
            <a:r>
              <a:rPr lang="en-US" dirty="0" err="1" smtClean="0"/>
              <a:t>radiata</a:t>
            </a:r>
            <a:r>
              <a:rPr lang="en-US" dirty="0" smtClean="0"/>
              <a:t> of the </a:t>
            </a:r>
            <a:r>
              <a:rPr lang="en-US" dirty="0" smtClean="0">
                <a:hlinkClick r:id="rId3" tooltip="Cortex"/>
              </a:rPr>
              <a:t>cortex</a:t>
            </a:r>
            <a:r>
              <a:rPr lang="en-US" dirty="0" smtClean="0"/>
              <a:t>, which pass down the </a:t>
            </a:r>
            <a:r>
              <a:rPr lang="en-US" dirty="0" smtClean="0">
                <a:hlinkClick r:id="rId4" tooltip="Medulla"/>
              </a:rPr>
              <a:t>medulla</a:t>
            </a:r>
            <a:r>
              <a:rPr lang="en-US" dirty="0" smtClean="0"/>
              <a:t> and reach the apex of the renal pyramid and form the papillary ducts of Bellini, which open through the area </a:t>
            </a:r>
            <a:r>
              <a:rPr lang="en-US" dirty="0" err="1" smtClean="0"/>
              <a:t>cribrosa</a:t>
            </a:r>
            <a:r>
              <a:rPr lang="en-US" dirty="0" smtClean="0"/>
              <a:t> of renal papilla into a minor calyx.</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215</TotalTime>
  <Words>212</Words>
  <Application>Microsoft Office PowerPoint</Application>
  <PresentationFormat>On-screen Show (4:3)</PresentationFormat>
  <Paragraphs>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Slide 1</vt:lpstr>
      <vt:lpstr>The urinary system consists of the glandular organs, the kidneys and the excretory passages, the ureter, the Urinary Bladder and the Urethra.   The kidneys are embedded in fat and each kidney is covered by a capsule of dense collagenous fibres and a elastic fibres.  The glandular part consists of peripheral cortex and an inner Medulla.   The Medulla is in the form of renal pyramids whose bases are in contact with the cortex and apices form the renal papillae. The glandular part surrounds a cavity adjacent to the hilus called the renal sinus in which lies the renal pelvis, the dilated origin of ureter. </vt:lpstr>
      <vt:lpstr>The renal pelvis divides into primary divisions or Major calyces, which in turn divide into minor calyces. Each minor calyx receives a renal papila and the tip of the papilla shows small openings called the area cribrosa. The cortex forms the outer zone but cortical tissue also projects down into the medulla between the bases of the renal pyramids as the renal columns of Bertini. The cortical region is subdivided into a pars convoluta or cortical labyrinth containing convoluted tubules and glomeruli and a pars radiata or medullary rays, which are columns of straight tubules, which radiate out ward from the medulla. capsule and the glomerulus together form the Renal or Malphigian corpuscle. </vt:lpstr>
      <vt:lpstr>The cortical region is subdivided into a pars convoluta or cortical labyrinth containing convoluted tubules and glomeruli and a pars radiata or medullary rays, which are columns of straight tubules, which radiate out ward from the medulla. </vt:lpstr>
      <vt:lpstr>Cross section of kidney</vt:lpstr>
      <vt:lpstr> </vt:lpstr>
      <vt:lpstr>Slide 7</vt:lpstr>
      <vt:lpstr>Structure bof nephron</vt:lpstr>
      <vt:lpstr>The glomerulus consists of a number of separate capillaries connecting an afferent arteriole with an efferent arteriole. These vessels are usually closer together where they enter and leave the glomerulus and this end is known as the vascular pole of the renal corpuscle.   The endothelial cells of the glomerular capillaries are extremely thin and the cytoplasm is fenestrated. The endothelium rests on a basement membrane, which fuses with the basement membrane of the visceral layer of Bowman’s capsule, which closely invests the glomerulus</vt:lpstr>
      <vt:lpstr>Slide 10</vt:lpstr>
      <vt:lpstr>Slide 11</vt:lpstr>
      <vt:lpstr>Juxta glomerular cells</vt:lpstr>
      <vt:lpstr>Cortex</vt:lpstr>
      <vt:lpstr>Medulla</vt:lpstr>
      <vt:lpstr>Proximal collecting tubule</vt:lpstr>
      <vt:lpstr>Distal collecting tubule</vt:lpstr>
      <vt:lpstr>Loop of henle</vt:lpstr>
      <vt:lpstr>Collecting duct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urinary system consists of the glandular organs, the kidneys and the excretory passages, the ureter, the Urinary Bladder and the Urethra.  . The kidneys are embedded in fat and each kidney is covered by a capsule of dense collagenous fibres and a elastic fibres. The glandular part consists of peripheral cortex and an inner Medulla. The Medulla is in the form of renal pyramids whose bases are in contact with the cortex and apices form the renal papillae. The glandular part surrounds a cavity adjacent to the hilus called the renal sinus in which lies the renal pelvis, the dilated origin of ureter. The renal pelvis divides into primary divisions or Major calyces, which in turn divide into minor calyces. Each minor calyx receives a renal paila and the tip of the papilla shows small openings called the area cribrosa. The cortex forms the outer zone but cortical tissue also projects down into the medulla between the bases of the renal pyramids as the renal columns of Bertini. The cortical region is subdivided into a pars convoluta or cortical labyrinth containing convoluted tubules and glomeruli and a pars radiata or medullary rays, which are columns of straight tubules, which radiate out ward from the medulla. The parenchyma of the kidney consists of uriniferous tubules and related blood vessels and collecting tubules between which are a scanty amount of interstitial tissue. The structural and functional unit of the uriniferous tubule is called a nephron. Each nephron begins as a spherical expansion known as Bowman’s capsule, which encloses a tuft of capillaries – the glomerulus. The Bowman’s capsule and the glomerulus together form the Renal or Malphigian corpuscle. These are distributed in the pars convoluta of the cortex. </dc:title>
  <dc:creator>user</dc:creator>
  <cp:lastModifiedBy>user</cp:lastModifiedBy>
  <cp:revision>9</cp:revision>
  <dcterms:created xsi:type="dcterms:W3CDTF">2006-08-16T00:00:00Z</dcterms:created>
  <dcterms:modified xsi:type="dcterms:W3CDTF">2020-05-10T08:51:23Z</dcterms:modified>
</cp:coreProperties>
</file>