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361" r:id="rId2"/>
    <p:sldId id="669" r:id="rId3"/>
    <p:sldId id="678" r:id="rId4"/>
    <p:sldId id="679" r:id="rId5"/>
    <p:sldId id="680" r:id="rId6"/>
    <p:sldId id="681" r:id="rId7"/>
    <p:sldId id="682" r:id="rId8"/>
    <p:sldId id="683" r:id="rId9"/>
    <p:sldId id="684" r:id="rId10"/>
    <p:sldId id="685" r:id="rId11"/>
    <p:sldId id="692" r:id="rId12"/>
    <p:sldId id="686" r:id="rId13"/>
    <p:sldId id="694" r:id="rId14"/>
    <p:sldId id="695" r:id="rId15"/>
    <p:sldId id="696" r:id="rId16"/>
    <p:sldId id="697" r:id="rId17"/>
    <p:sldId id="39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7030A0"/>
                </a:solidFill>
                <a:latin typeface="Arial Black" pitchFamily="34" charset="0"/>
              </a:rPr>
              <a:t>Plasmodium</a:t>
            </a:r>
            <a:endParaRPr lang="en-US" sz="40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Arial Black" pitchFamily="34" charset="0"/>
              </a:rPr>
              <a:t>Plasmodium </a:t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5736" y="990600"/>
            <a:ext cx="5400600" cy="58674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A mosquito once infected remains infected for its life span, transmitting malarial parasites every time if it takes a blood meal.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Release of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merozoite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from RBCs is associated with fever in case of human malaria.</a:t>
            </a: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lnSpc>
                <a:spcPct val="170000"/>
              </a:lnSpc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Arial Black" pitchFamily="34" charset="0"/>
              </a:rPr>
              <a:t>Plasmodium </a:t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7704" y="990600"/>
            <a:ext cx="5472608" cy="58674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Fever does not appear to be a characteristic syndrome in avian hosts.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Black" pitchFamily="34" charset="0"/>
              </a:rPr>
              <a:t>On entering the RBC of vertebrate hosts, the </a:t>
            </a:r>
            <a:r>
              <a:rPr lang="en-US" sz="2800" dirty="0" err="1" smtClean="0">
                <a:latin typeface="Arial Black" pitchFamily="34" charset="0"/>
              </a:rPr>
              <a:t>merozoite</a:t>
            </a:r>
            <a:r>
              <a:rPr lang="en-US" sz="2800" dirty="0" smtClean="0">
                <a:latin typeface="Arial Black" pitchFamily="34" charset="0"/>
              </a:rPr>
              <a:t> rounds up to form a </a:t>
            </a:r>
            <a:r>
              <a:rPr lang="en-US" sz="2800" dirty="0" err="1" smtClean="0">
                <a:latin typeface="Arial Black" pitchFamily="34" charset="0"/>
              </a:rPr>
              <a:t>trophozoite</a:t>
            </a:r>
            <a:r>
              <a:rPr lang="en-US" sz="2800" dirty="0" smtClean="0">
                <a:latin typeface="Arial Black" pitchFamily="34" charset="0"/>
              </a:rPr>
              <a:t> then </a:t>
            </a:r>
            <a:r>
              <a:rPr lang="en-US" sz="2800" u="sng" dirty="0" smtClean="0">
                <a:latin typeface="Arial Black" pitchFamily="34" charset="0"/>
              </a:rPr>
              <a:t>signet ring form </a:t>
            </a:r>
            <a:r>
              <a:rPr lang="en-US" sz="2800" dirty="0" smtClean="0">
                <a:latin typeface="Arial Black" pitchFamily="34" charset="0"/>
              </a:rPr>
              <a:t>developed inside the R.B.C.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latin typeface="Arial Black" pitchFamily="34" charset="0"/>
              </a:rPr>
              <a:t>Plasmodium </a:t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39752" y="1484784"/>
            <a:ext cx="5544616" cy="537321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en-US" sz="9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9600" dirty="0" smtClean="0">
                <a:solidFill>
                  <a:srgbClr val="FF0000"/>
                </a:solidFill>
                <a:latin typeface="Arial Black" pitchFamily="34" charset="0"/>
              </a:rPr>
              <a:t> Pathogenesis and clinical signs:</a:t>
            </a:r>
          </a:p>
          <a:p>
            <a:pPr algn="just">
              <a:buNone/>
            </a:pPr>
            <a:endParaRPr lang="en-US" sz="96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  <a:latin typeface="Arial Black" pitchFamily="34" charset="0"/>
              </a:rPr>
              <a:t>Chickens are more susceptible than adult birds.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96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  <a:latin typeface="Arial Black" pitchFamily="34" charset="0"/>
              </a:rPr>
              <a:t>Symptoms consists of progressive emaciation, anemia, paralysis, cerebral stroke etc.</a:t>
            </a:r>
          </a:p>
          <a:p>
            <a:pPr algn="just"/>
            <a:endParaRPr lang="en-US" sz="60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60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9600" dirty="0" smtClean="0">
                <a:solidFill>
                  <a:srgbClr val="00B0F0"/>
                </a:solidFill>
                <a:latin typeface="Arial Black" pitchFamily="34" charset="0"/>
              </a:rPr>
              <a:t> 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latin typeface="Arial Black" pitchFamily="34" charset="0"/>
              </a:rPr>
              <a:t>Plasmodium </a:t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1640" y="685800"/>
            <a:ext cx="5297760" cy="61722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en-US" sz="9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96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60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5900" dirty="0" smtClean="0">
                <a:solidFill>
                  <a:srgbClr val="FF0000"/>
                </a:solidFill>
                <a:latin typeface="Arial Black" pitchFamily="34" charset="0"/>
              </a:rPr>
              <a:t>Diagnosis</a:t>
            </a:r>
            <a:r>
              <a:rPr lang="en-US" sz="5900" dirty="0" smtClean="0">
                <a:solidFill>
                  <a:srgbClr val="FF0000"/>
                </a:solidFill>
                <a:latin typeface="Arial Black" pitchFamily="34" charset="0"/>
              </a:rPr>
              <a:t>:-</a:t>
            </a: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96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6000" dirty="0" smtClean="0">
                <a:solidFill>
                  <a:srgbClr val="0070C0"/>
                </a:solidFill>
                <a:latin typeface="Arial Black" pitchFamily="34" charset="0"/>
              </a:rPr>
              <a:t>On the basis of clinical signs.</a:t>
            </a: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5900" dirty="0">
                <a:solidFill>
                  <a:srgbClr val="0070C0"/>
                </a:solidFill>
                <a:latin typeface="Arial Black" pitchFamily="34" charset="0"/>
              </a:rPr>
              <a:t>B</a:t>
            </a:r>
            <a:r>
              <a:rPr lang="en-US" sz="5900" dirty="0" smtClean="0">
                <a:solidFill>
                  <a:srgbClr val="0070C0"/>
                </a:solidFill>
                <a:latin typeface="Arial Black" pitchFamily="34" charset="0"/>
              </a:rPr>
              <a:t>y </a:t>
            </a:r>
            <a:r>
              <a:rPr lang="en-US" sz="5900" dirty="0" smtClean="0">
                <a:solidFill>
                  <a:srgbClr val="0070C0"/>
                </a:solidFill>
                <a:latin typeface="Arial Black" pitchFamily="34" charset="0"/>
              </a:rPr>
              <a:t>demonstration of </a:t>
            </a:r>
            <a:r>
              <a:rPr lang="en-US" sz="5900" dirty="0" err="1" smtClean="0">
                <a:solidFill>
                  <a:srgbClr val="0070C0"/>
                </a:solidFill>
                <a:latin typeface="Arial Black" pitchFamily="34" charset="0"/>
              </a:rPr>
              <a:t>trohozoites</a:t>
            </a:r>
            <a:r>
              <a:rPr lang="en-US" sz="59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5900" dirty="0" smtClean="0">
                <a:solidFill>
                  <a:srgbClr val="0070C0"/>
                </a:solidFill>
                <a:latin typeface="Arial Black" pitchFamily="34" charset="0"/>
              </a:rPr>
              <a:t>inside the RBCs.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59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6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6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69634" name="Picture 2" descr="G:\image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685800"/>
            <a:ext cx="2438400" cy="2590800"/>
          </a:xfrm>
          <a:prstGeom prst="rect">
            <a:avLst/>
          </a:prstGeom>
          <a:noFill/>
        </p:spPr>
      </p:pic>
      <p:pic>
        <p:nvPicPr>
          <p:cNvPr id="8194" name="Picture 2" descr="C:\Users\Dr.Ajit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9407" y="4293096"/>
            <a:ext cx="2486025" cy="1838325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21036055">
            <a:off x="6183560" y="5693059"/>
            <a:ext cx="1447800" cy="95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1564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latin typeface="Arial Black" pitchFamily="34" charset="0"/>
              </a:rPr>
              <a:t>Plasmodium </a:t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7744" y="685800"/>
            <a:ext cx="6912768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60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Treatment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: </a:t>
            </a:r>
            <a:endParaRPr lang="en-US" sz="3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3000" dirty="0" smtClean="0"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err="1" smtClean="0">
                <a:solidFill>
                  <a:srgbClr val="00B0F0"/>
                </a:solidFill>
                <a:latin typeface="Arial Black" pitchFamily="34" charset="0"/>
              </a:rPr>
              <a:t>Primaquine</a:t>
            </a:r>
            <a:endParaRPr lang="en-US" sz="30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Chloroquine</a:t>
            </a: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000" dirty="0" err="1" smtClean="0">
                <a:solidFill>
                  <a:srgbClr val="00B0F0"/>
                </a:solidFill>
                <a:latin typeface="Arial Black" pitchFamily="34" charset="0"/>
              </a:rPr>
              <a:t>Pyrimethamine</a:t>
            </a: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 etc.</a:t>
            </a:r>
          </a:p>
          <a:p>
            <a:pPr algn="just">
              <a:buNone/>
            </a:pP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 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latin typeface="Arial Black" pitchFamily="34" charset="0"/>
              </a:rPr>
              <a:t>Plasmodium </a:t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7744" y="685800"/>
            <a:ext cx="6912768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60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Control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: </a:t>
            </a:r>
          </a:p>
          <a:p>
            <a:pPr>
              <a:buNone/>
            </a:pPr>
            <a:endParaRPr lang="en-US" sz="3000" dirty="0" smtClean="0"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err="1" smtClean="0">
                <a:solidFill>
                  <a:srgbClr val="00B0F0"/>
                </a:solidFill>
                <a:latin typeface="Arial Black" pitchFamily="34" charset="0"/>
              </a:rPr>
              <a:t>Primaquine</a:t>
            </a:r>
            <a:endParaRPr lang="en-US" sz="30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Chloroquine</a:t>
            </a: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000" dirty="0" err="1" smtClean="0">
                <a:solidFill>
                  <a:srgbClr val="00B0F0"/>
                </a:solidFill>
                <a:latin typeface="Arial Black" pitchFamily="34" charset="0"/>
              </a:rPr>
              <a:t>Pyrimethamine</a:t>
            </a: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 etc.</a:t>
            </a:r>
          </a:p>
          <a:p>
            <a:pPr algn="just">
              <a:buNone/>
            </a:pPr>
            <a:r>
              <a:rPr lang="en-US" sz="3000" dirty="0" smtClean="0">
                <a:solidFill>
                  <a:srgbClr val="00B0F0"/>
                </a:solidFill>
                <a:latin typeface="Arial Black" pitchFamily="34" charset="0"/>
              </a:rPr>
              <a:t> 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779"/>
            <a:ext cx="9144000" cy="72657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latin typeface="Arial Black" pitchFamily="34" charset="0"/>
              </a:rPr>
              <a:t>Plasmodium </a:t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7744" y="685800"/>
            <a:ext cx="5544616" cy="6172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9600" dirty="0">
                <a:solidFill>
                  <a:srgbClr val="0070C0"/>
                </a:solidFill>
                <a:latin typeface="Arial Black" pitchFamily="34" charset="0"/>
              </a:rPr>
              <a:t>	</a:t>
            </a:r>
            <a:r>
              <a:rPr lang="en-US" sz="9600" dirty="0" smtClean="0">
                <a:solidFill>
                  <a:srgbClr val="0070C0"/>
                </a:solidFill>
                <a:latin typeface="Arial Black" pitchFamily="34" charset="0"/>
              </a:rPr>
              <a:t>				</a:t>
            </a:r>
            <a:r>
              <a:rPr lang="en-US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Control: </a:t>
            </a:r>
            <a:endParaRPr 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Mosquitoes control by regular spraying suitable insecticide at breeding places of mosquitoes.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water logging around poultry houses as well as human habitats to prevent mosquitoes breeding.</a:t>
            </a:r>
            <a:endParaRPr lang="en-IN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 prophylactic drug like chloroquine to check the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Plasmodium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 Black" pitchFamily="34" charset="0"/>
              </a:rPr>
              <a:t>Family: </a:t>
            </a:r>
            <a:r>
              <a:rPr lang="en-US" sz="3600" b="1" dirty="0" err="1" smtClean="0">
                <a:latin typeface="Arial Black" pitchFamily="34" charset="0"/>
              </a:rPr>
              <a:t>Plasmodiidae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5656" y="990600"/>
            <a:ext cx="7668344" cy="58674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Heteroxenous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parasites.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Schizogony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occurs  in  vertebrates  and 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gametogony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and 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sporogony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in invertebrates.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latin typeface="Arial Black" pitchFamily="34" charset="0"/>
              </a:rPr>
              <a:t>Pigment  </a:t>
            </a:r>
            <a:r>
              <a:rPr lang="en-US" sz="2800" b="1" dirty="0" smtClean="0">
                <a:solidFill>
                  <a:srgbClr val="92D050"/>
                </a:solidFill>
                <a:latin typeface="Arial Black" pitchFamily="34" charset="0"/>
              </a:rPr>
              <a:t>(</a:t>
            </a:r>
            <a:r>
              <a:rPr lang="en-US" sz="2800" b="1" dirty="0" err="1" smtClean="0">
                <a:solidFill>
                  <a:srgbClr val="92D050"/>
                </a:solidFill>
                <a:latin typeface="Arial Black" pitchFamily="34" charset="0"/>
              </a:rPr>
              <a:t>haemozoin</a:t>
            </a:r>
            <a:r>
              <a:rPr lang="en-US" sz="2800" b="1" dirty="0" smtClean="0">
                <a:solidFill>
                  <a:srgbClr val="92D050"/>
                </a:solidFill>
                <a:latin typeface="Arial Black" pitchFamily="34" charset="0"/>
              </a:rPr>
              <a:t>)  </a:t>
            </a:r>
            <a:r>
              <a:rPr lang="en-US" sz="2800" dirty="0" smtClean="0">
                <a:solidFill>
                  <a:srgbClr val="92D050"/>
                </a:solidFill>
                <a:latin typeface="Arial Black" pitchFamily="34" charset="0"/>
              </a:rPr>
              <a:t>is  usually  formed  in  the  host  cell  except </a:t>
            </a:r>
            <a:r>
              <a:rPr lang="en-US" sz="2800" i="1" dirty="0" err="1" smtClean="0">
                <a:solidFill>
                  <a:srgbClr val="92D050"/>
                </a:solidFill>
                <a:latin typeface="Arial Black" pitchFamily="34" charset="0"/>
              </a:rPr>
              <a:t>Leucocytozoon</a:t>
            </a:r>
            <a:r>
              <a:rPr lang="en-US" sz="2800" dirty="0" smtClean="0">
                <a:solidFill>
                  <a:srgbClr val="92D050"/>
                </a:solidFill>
                <a:latin typeface="Arial Black" pitchFamily="34" charset="0"/>
              </a:rPr>
              <a:t> spp.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Genus :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Haemoproteus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Leucocytozoon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and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Plasmodium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Plasmodium 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5616" y="990600"/>
            <a:ext cx="6192688" cy="5867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Members are commonly called malarial organism of birds, mammals and man.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u="sng" dirty="0" err="1" smtClean="0">
                <a:solidFill>
                  <a:srgbClr val="FF0000"/>
                </a:solidFill>
                <a:latin typeface="Arial Black" pitchFamily="34" charset="0"/>
              </a:rPr>
              <a:t>Culicine</a:t>
            </a:r>
            <a:r>
              <a:rPr lang="en-US" sz="2800" u="sng" dirty="0" smtClean="0">
                <a:solidFill>
                  <a:srgbClr val="FF0000"/>
                </a:solidFill>
                <a:latin typeface="Arial Black" pitchFamily="34" charset="0"/>
              </a:rPr>
              <a:t> mosquitoes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act as vector of </a:t>
            </a:r>
            <a:r>
              <a:rPr lang="en-US" sz="2800" u="sng" dirty="0" smtClean="0">
                <a:solidFill>
                  <a:srgbClr val="FF0000"/>
                </a:solidFill>
                <a:latin typeface="Arial Black" pitchFamily="34" charset="0"/>
              </a:rPr>
              <a:t>bird malaria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whereas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Anopheline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mosquitoes act as vector of mammalian and human malaria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solidFill>
                  <a:srgbClr val="7030A0"/>
                </a:solidFill>
                <a:latin typeface="Arial Black" pitchFamily="34" charset="0"/>
              </a:rPr>
              <a:t>Plasmodium </a:t>
            </a:r>
            <a:r>
              <a:rPr lang="en-US" sz="3100" b="1" dirty="0" smtClean="0">
                <a:solidFill>
                  <a:srgbClr val="7030A0"/>
                </a:solidFill>
                <a:latin typeface="Arial Black" pitchFamily="34" charset="0"/>
              </a:rPr>
              <a:t>species found in birds &amp; animal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098828"/>
          <a:ext cx="9144000" cy="575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3979">
                <a:tc>
                  <a:txBody>
                    <a:bodyPr/>
                    <a:lstStyle/>
                    <a:p>
                      <a:pPr marL="607060" marR="568960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Definitive</a:t>
                      </a:r>
                      <a:r>
                        <a:rPr lang="en-US" sz="2400" b="1" spc="-85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host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805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90">
                          <a:latin typeface="Arial Black" pitchFamily="34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4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ector</a:t>
                      </a:r>
                      <a:endParaRPr lang="en-US" sz="2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007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Plasmodium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gallinaceum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Chicken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Culex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Aedes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</a:p>
                    <a:p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endParaRPr kumimoji="0" lang="en-US" sz="24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10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Plasmodium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relictum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spc="-35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pigeon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Culex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Aedes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</a:p>
                    <a:p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endParaRPr kumimoji="0" lang="en-US" sz="24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9113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bubalis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Buffalo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Unknown</a:t>
                      </a:r>
                      <a:endParaRPr lang="en-US" sz="2400" i="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2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Arial Black" pitchFamily="34" charset="0"/>
              </a:rPr>
              <a:t>Zoonotic</a:t>
            </a:r>
            <a:r>
              <a:rPr lang="en-US" sz="3600" b="1" dirty="0" smtClean="0">
                <a:latin typeface="Arial Black" pitchFamily="34" charset="0"/>
              </a:rPr>
              <a:t> species of </a:t>
            </a:r>
            <a:r>
              <a:rPr lang="en-US" sz="3600" b="1" i="1" dirty="0" smtClean="0">
                <a:latin typeface="Arial Black" pitchFamily="34" charset="0"/>
              </a:rPr>
              <a:t>Plasmodium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0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9248">
                <a:tc>
                  <a:txBody>
                    <a:bodyPr/>
                    <a:lstStyle/>
                    <a:p>
                      <a:pPr marL="607060" marR="568960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Definitive</a:t>
                      </a:r>
                      <a:r>
                        <a:rPr lang="en-US" sz="2400" b="1" spc="-85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host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805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90">
                          <a:latin typeface="Arial Black" pitchFamily="34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4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ector</a:t>
                      </a:r>
                      <a:endParaRPr lang="en-US" sz="2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918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P.</a:t>
                      </a:r>
                      <a:r>
                        <a:rPr lang="en-US" sz="2400" i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cynomolgi</a:t>
                      </a:r>
                      <a:endParaRPr lang="en-US" sz="2400" i="1" dirty="0">
                        <a:solidFill>
                          <a:srgbClr val="7030A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Monkey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and man</a:t>
                      </a:r>
                      <a:endParaRPr lang="en-US" sz="2400" dirty="0">
                        <a:solidFill>
                          <a:srgbClr val="7030A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i="1" kern="12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Anopheles</a:t>
                      </a:r>
                      <a:r>
                        <a:rPr kumimoji="0" lang="en-US" sz="2400" i="1" kern="1200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400" kern="1200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kumimoji="0" lang="en-US" sz="2400" kern="1200" dirty="0" smtClean="0">
                        <a:solidFill>
                          <a:srgbClr val="7030A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endParaRPr kumimoji="0" lang="en-US" sz="2400" kern="1200" dirty="0">
                        <a:solidFill>
                          <a:srgbClr val="7030A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82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P.</a:t>
                      </a:r>
                      <a:r>
                        <a:rPr lang="en-US" sz="2400" i="1" baseline="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knowlesi</a:t>
                      </a:r>
                      <a:endParaRPr lang="en-US" sz="2400" i="1" dirty="0">
                        <a:solidFill>
                          <a:srgbClr val="00B05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Monkey</a:t>
                      </a:r>
                      <a:r>
                        <a:rPr lang="en-US" sz="2400" baseline="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and man</a:t>
                      </a:r>
                      <a:endParaRPr lang="en-US" sz="2400" dirty="0">
                        <a:solidFill>
                          <a:srgbClr val="00B05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i="1" kern="120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Anopheles </a:t>
                      </a:r>
                      <a:r>
                        <a:rPr kumimoji="0" lang="en-US" sz="2400" kern="1200" baseline="0" dirty="0" smtClean="0">
                          <a:solidFill>
                            <a:srgbClr val="00B05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spp.</a:t>
                      </a:r>
                      <a:endParaRPr kumimoji="0" lang="en-US" sz="2400" kern="1200" dirty="0" smtClean="0">
                        <a:solidFill>
                          <a:srgbClr val="00B05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952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simium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Monkey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and man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Anopheles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spp.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3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Species of 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Plasmodium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 found in man</a:t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1"/>
          <a:ext cx="9144000" cy="595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0520">
                <a:tc>
                  <a:txBody>
                    <a:bodyPr/>
                    <a:lstStyle/>
                    <a:p>
                      <a:pPr marL="607060" marR="568960" algn="l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r>
                        <a:rPr lang="en-US" sz="2400" b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Vector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805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9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Disease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96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P.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falciparum</a:t>
                      </a:r>
                      <a:endParaRPr lang="en-US" sz="2400" i="1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i="1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Anopheles  </a:t>
                      </a:r>
                      <a:r>
                        <a:rPr kumimoji="0" lang="en-US" sz="2400" kern="1200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kumimoji="0" lang="en-US" sz="2400" kern="1200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Malignant tertian malaria or </a:t>
                      </a:r>
                      <a:r>
                        <a:rPr kumimoji="0" lang="en-US" sz="2400" kern="1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falciparum</a:t>
                      </a:r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malaria or </a:t>
                      </a:r>
                      <a:r>
                        <a:rPr kumimoji="0" lang="en-US" sz="2400" kern="1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Subtertian</a:t>
                      </a:r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malaria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kern="1200" dirty="0" smtClean="0">
                        <a:solidFill>
                          <a:srgbClr val="FF000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64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vivax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Anopheles  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Benign tertian malaria or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vivax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malaria</a:t>
                      </a:r>
                    </a:p>
                    <a:p>
                      <a:pPr algn="just"/>
                      <a:endParaRPr kumimoji="0" lang="en-US" sz="2400" kern="1200" dirty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599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P.</a:t>
                      </a:r>
                      <a:r>
                        <a:rPr lang="en-US" sz="2400" i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malariae</a:t>
                      </a:r>
                      <a:endParaRPr lang="en-US" sz="2400" i="1" dirty="0">
                        <a:solidFill>
                          <a:srgbClr val="7030A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i="1" kern="12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Anopheles  </a:t>
                      </a:r>
                      <a:r>
                        <a:rPr kumimoji="0" lang="en-US" sz="2400" kern="1200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kumimoji="0" lang="en-US" sz="2400" kern="1200" dirty="0" smtClean="0">
                        <a:solidFill>
                          <a:srgbClr val="7030A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algn="just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 err="1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Quartan</a:t>
                      </a:r>
                      <a:r>
                        <a:rPr kumimoji="0" lang="en-US" sz="2400" kern="12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malaria </a:t>
                      </a:r>
                      <a:endParaRPr lang="en-US" sz="2400" dirty="0">
                        <a:solidFill>
                          <a:srgbClr val="7030A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264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00B0F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P. </a:t>
                      </a:r>
                      <a:r>
                        <a:rPr lang="en-US" sz="2400" i="1" dirty="0" err="1" smtClean="0">
                          <a:solidFill>
                            <a:srgbClr val="00B0F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ovale</a:t>
                      </a:r>
                      <a:endParaRPr lang="en-US" sz="2400" i="1" dirty="0">
                        <a:solidFill>
                          <a:srgbClr val="00B0F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i="1" kern="1200" dirty="0" smtClean="0">
                          <a:solidFill>
                            <a:srgbClr val="00B0F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Anopheles  </a:t>
                      </a:r>
                      <a:r>
                        <a:rPr kumimoji="0" lang="en-US" sz="2400" kern="1200" baseline="0" dirty="0" smtClean="0">
                          <a:solidFill>
                            <a:srgbClr val="00B0F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</a:t>
                      </a:r>
                      <a:endParaRPr kumimoji="0" lang="en-US" sz="2400" kern="1200" dirty="0" smtClean="0">
                        <a:solidFill>
                          <a:srgbClr val="00B0F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algn="just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B0F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mild tertian malaria </a:t>
                      </a:r>
                      <a:endParaRPr lang="en-US" sz="2400" dirty="0">
                        <a:solidFill>
                          <a:srgbClr val="00B0F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6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Plasmodium 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990600"/>
            <a:ext cx="7956376" cy="58674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 Black" pitchFamily="34" charset="0"/>
              </a:rPr>
              <a:t>Sporozoite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4000" dirty="0" smtClean="0">
                <a:latin typeface="Arial Black" pitchFamily="34" charset="0"/>
              </a:rPr>
              <a:t>is the </a:t>
            </a:r>
            <a:r>
              <a:rPr lang="en-US" sz="4000" b="1" dirty="0" smtClean="0">
                <a:latin typeface="Arial Black" pitchFamily="34" charset="0"/>
              </a:rPr>
              <a:t>infective stage.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4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rial Black" pitchFamily="34" charset="0"/>
              </a:rPr>
              <a:t>Cryptozoite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is called first generation pre-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erythrocytic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Arial Black" pitchFamily="34" charset="0"/>
              </a:rPr>
              <a:t>schizonts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40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Arial Black" pitchFamily="34" charset="0"/>
              </a:rPr>
              <a:t>Second generation pre-</a:t>
            </a:r>
            <a:r>
              <a:rPr lang="en-US" sz="4000" dirty="0" err="1" smtClean="0">
                <a:latin typeface="Arial Black" pitchFamily="34" charset="0"/>
              </a:rPr>
              <a:t>erythrocytic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schizonts</a:t>
            </a:r>
            <a:r>
              <a:rPr lang="en-US" sz="4000" dirty="0" smtClean="0">
                <a:latin typeface="Arial Black" pitchFamily="34" charset="0"/>
              </a:rPr>
              <a:t> are </a:t>
            </a:r>
            <a:r>
              <a:rPr lang="en-US" sz="4000" dirty="0" err="1" smtClean="0">
                <a:solidFill>
                  <a:srgbClr val="0070C0"/>
                </a:solidFill>
                <a:latin typeface="Arial Black" pitchFamily="34" charset="0"/>
              </a:rPr>
              <a:t>metacrytozoites</a:t>
            </a:r>
            <a:r>
              <a:rPr lang="en-US" sz="4000" dirty="0" smtClean="0">
                <a:latin typeface="Arial Black" pitchFamily="34" charset="0"/>
              </a:rPr>
              <a:t> whereas </a:t>
            </a:r>
            <a:r>
              <a:rPr lang="en-US" sz="4000" dirty="0" err="1" smtClean="0">
                <a:solidFill>
                  <a:srgbClr val="FF0000"/>
                </a:solidFill>
                <a:latin typeface="Arial Black" pitchFamily="34" charset="0"/>
              </a:rPr>
              <a:t>phaenerozoites</a:t>
            </a:r>
            <a:r>
              <a:rPr lang="en-US" sz="4000" dirty="0" smtClean="0">
                <a:latin typeface="Arial Black" pitchFamily="34" charset="0"/>
              </a:rPr>
              <a:t> are called </a:t>
            </a:r>
            <a:r>
              <a:rPr lang="en-US" sz="4000" dirty="0" err="1" smtClean="0">
                <a:latin typeface="Arial Black" pitchFamily="34" charset="0"/>
              </a:rPr>
              <a:t>exoerythrocytic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schizonts</a:t>
            </a:r>
            <a:r>
              <a:rPr lang="en-US" sz="4000" dirty="0" smtClean="0"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4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By  </a:t>
            </a:r>
            <a:r>
              <a:rPr lang="en-US" sz="4000" dirty="0" err="1" smtClean="0">
                <a:solidFill>
                  <a:srgbClr val="0070C0"/>
                </a:solidFill>
                <a:latin typeface="Arial Black" pitchFamily="34" charset="0"/>
              </a:rPr>
              <a:t>exflagellation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  process  6-8  flagella  like  microgamete  occur  from </a:t>
            </a:r>
            <a:r>
              <a:rPr lang="en-US" sz="4000" dirty="0" err="1" smtClean="0">
                <a:solidFill>
                  <a:srgbClr val="0070C0"/>
                </a:solidFill>
                <a:latin typeface="Arial Black" pitchFamily="34" charset="0"/>
              </a:rPr>
              <a:t>macrogametocyte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 in the mosquito gut.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40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40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4000" dirty="0" smtClean="0">
                <a:latin typeface="Arial Black" pitchFamily="34" charset="0"/>
              </a:rPr>
              <a:t> </a:t>
            </a:r>
            <a:endParaRPr lang="en-US" sz="4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>
                <a:solidFill>
                  <a:srgbClr val="7030A0"/>
                </a:solidFill>
                <a:latin typeface="Arial Black" pitchFamily="34" charset="0"/>
              </a:rPr>
              <a:t>Life- cycle of </a:t>
            </a:r>
            <a:r>
              <a:rPr lang="en-US" sz="4000" i="1" dirty="0" smtClean="0">
                <a:solidFill>
                  <a:srgbClr val="7030A0"/>
                </a:solidFill>
                <a:latin typeface="Arial Black" pitchFamily="34" charset="0"/>
              </a:rPr>
              <a:t>Plasmodium</a:t>
            </a:r>
            <a:endParaRPr lang="en-US" sz="40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6146" name="Picture 2" descr="C:\Users\Dr.Ajit\Desktop\32-scientistsd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686800" cy="556260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7864" y="65659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4407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latin typeface="Arial Black" pitchFamily="34" charset="0"/>
              </a:rPr>
              <a:t>Life- cycle of Plasmodium</a:t>
            </a:r>
            <a:endParaRPr lang="en-US" sz="4000" i="1" dirty="0"/>
          </a:p>
        </p:txBody>
      </p:sp>
      <p:pic>
        <p:nvPicPr>
          <p:cNvPr id="7170" name="Picture 2" descr="C:\Users\Dr.Ajit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1"/>
            <a:ext cx="5867400" cy="441960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3242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922</TotalTime>
  <Words>449</Words>
  <Application>Microsoft Office PowerPoint</Application>
  <PresentationFormat>On-screen Show (4:3)</PresentationFormat>
  <Paragraphs>161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Century Gothic</vt:lpstr>
      <vt:lpstr>Courier New</vt:lpstr>
      <vt:lpstr>Times New Roman</vt:lpstr>
      <vt:lpstr>Wingdings 3</vt:lpstr>
      <vt:lpstr>Wisp</vt:lpstr>
      <vt:lpstr>PowerPoint Presentation</vt:lpstr>
      <vt:lpstr>Family: Plasmodiidae </vt:lpstr>
      <vt:lpstr>Plasmodium  </vt:lpstr>
      <vt:lpstr>Plasmodium species found in birds &amp; animal </vt:lpstr>
      <vt:lpstr>Zoonotic species of Plasmodium </vt:lpstr>
      <vt:lpstr>Species of Plasmodium found in man </vt:lpstr>
      <vt:lpstr>Plasmodium  </vt:lpstr>
      <vt:lpstr> Life- cycle of Plasmodium</vt:lpstr>
      <vt:lpstr>Life- cycle of Plasmodium</vt:lpstr>
      <vt:lpstr>Plasmodium  </vt:lpstr>
      <vt:lpstr>Plasmodium  </vt:lpstr>
      <vt:lpstr>Plasmodium  </vt:lpstr>
      <vt:lpstr>Plasmodium  </vt:lpstr>
      <vt:lpstr>Plasmodium  </vt:lpstr>
      <vt:lpstr>Plasmodium  </vt:lpstr>
      <vt:lpstr>Plasmodium  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HP</cp:lastModifiedBy>
  <cp:revision>95</cp:revision>
  <cp:lastPrinted>2019-11-21T10:56:16Z</cp:lastPrinted>
  <dcterms:created xsi:type="dcterms:W3CDTF">2019-10-15T08:59:27Z</dcterms:created>
  <dcterms:modified xsi:type="dcterms:W3CDTF">2020-05-29T14:50:48Z</dcterms:modified>
</cp:coreProperties>
</file>