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6" r:id="rId9"/>
    <p:sldId id="278" r:id="rId10"/>
    <p:sldId id="283" r:id="rId11"/>
    <p:sldId id="284" r:id="rId12"/>
    <p:sldId id="280" r:id="rId13"/>
    <p:sldId id="277" r:id="rId14"/>
    <p:sldId id="275" r:id="rId15"/>
    <p:sldId id="263" r:id="rId16"/>
    <p:sldId id="271" r:id="rId17"/>
    <p:sldId id="279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95" autoAdjust="0"/>
  </p:normalViewPr>
  <p:slideViewPr>
    <p:cSldViewPr snapToGrid="0" showGuides="1">
      <p:cViewPr>
        <p:scale>
          <a:sx n="75" d="100"/>
          <a:sy n="75" d="100"/>
        </p:scale>
        <p:origin x="228" y="-1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F4C52-97A0-4537-8B85-792A350EBA0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B8B09-DB54-44FA-9437-8AE5633ED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5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8B09-DB54-44FA-9437-8AE5633ED6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8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The resistant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8B09-DB54-44FA-9437-8AE5633ED6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42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8B09-DB54-44FA-9437-8AE5633ED6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6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8D-EC4F-4D7B-B7A4-93605E3FD63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868A-2B96-40E4-9080-1FC6CB76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1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8D-EC4F-4D7B-B7A4-93605E3FD63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868A-2B96-40E4-9080-1FC6CB76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9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8D-EC4F-4D7B-B7A4-93605E3FD63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868A-2B96-40E4-9080-1FC6CB76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0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8D-EC4F-4D7B-B7A4-93605E3FD63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868A-2B96-40E4-9080-1FC6CB76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3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8D-EC4F-4D7B-B7A4-93605E3FD63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868A-2B96-40E4-9080-1FC6CB76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4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8D-EC4F-4D7B-B7A4-93605E3FD63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868A-2B96-40E4-9080-1FC6CB76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8D-EC4F-4D7B-B7A4-93605E3FD63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868A-2B96-40E4-9080-1FC6CB76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6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8D-EC4F-4D7B-B7A4-93605E3FD63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868A-2B96-40E4-9080-1FC6CB76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0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8D-EC4F-4D7B-B7A4-93605E3FD63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868A-2B96-40E4-9080-1FC6CB76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2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8D-EC4F-4D7B-B7A4-93605E3FD63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868A-2B96-40E4-9080-1FC6CB76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4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8D-EC4F-4D7B-B7A4-93605E3FD63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0868A-2B96-40E4-9080-1FC6CB76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3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FAA8D-EC4F-4D7B-B7A4-93605E3FD63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0868A-2B96-40E4-9080-1FC6CB763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5400" b="1" dirty="0" smtClean="0">
                <a:solidFill>
                  <a:srgbClr val="FF0000"/>
                </a:solidFill>
              </a:rPr>
              <a:t>Introduction To chemotherapy</a:t>
            </a:r>
            <a:br>
              <a:rPr lang="en-IN" sz="5400" b="1" dirty="0" smtClean="0">
                <a:solidFill>
                  <a:srgbClr val="FF0000"/>
                </a:solidFill>
              </a:rPr>
            </a:br>
            <a:r>
              <a:rPr lang="en-IN" sz="3200" b="1" dirty="0">
                <a:solidFill>
                  <a:srgbClr val="FF0000"/>
                </a:solidFill>
              </a:rPr>
              <a:t>Problems That Arises With The Use Of Antibiotics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err="1" smtClean="0"/>
              <a:t>Dr.</a:t>
            </a:r>
            <a:r>
              <a:rPr lang="en-IN" dirty="0" smtClean="0"/>
              <a:t> Rashmi </a:t>
            </a:r>
            <a:r>
              <a:rPr lang="en-IN" dirty="0" err="1" smtClean="0"/>
              <a:t>Rekha</a:t>
            </a:r>
            <a:r>
              <a:rPr lang="en-IN" dirty="0" smtClean="0"/>
              <a:t> Kumari</a:t>
            </a:r>
          </a:p>
          <a:p>
            <a:r>
              <a:rPr lang="en-IN" dirty="0" err="1" smtClean="0"/>
              <a:t>Asstt</a:t>
            </a:r>
            <a:r>
              <a:rPr lang="en-IN" dirty="0" smtClean="0"/>
              <a:t>. </a:t>
            </a:r>
            <a:r>
              <a:rPr lang="en-IN" dirty="0" err="1" smtClean="0"/>
              <a:t>Prof.</a:t>
            </a:r>
            <a:r>
              <a:rPr lang="en-IN" dirty="0" smtClean="0"/>
              <a:t> cum Jr. Scientist</a:t>
            </a:r>
          </a:p>
          <a:p>
            <a:r>
              <a:rPr lang="en-IN" dirty="0" err="1" smtClean="0"/>
              <a:t>Deptt</a:t>
            </a:r>
            <a:r>
              <a:rPr lang="en-IN" dirty="0" smtClean="0"/>
              <a:t>. Of </a:t>
            </a:r>
            <a:r>
              <a:rPr lang="en-IN" dirty="0" err="1" smtClean="0"/>
              <a:t>Vety</a:t>
            </a:r>
            <a:r>
              <a:rPr lang="en-IN" dirty="0" smtClean="0"/>
              <a:t>. Pharmacology and Toxicology</a:t>
            </a:r>
          </a:p>
          <a:p>
            <a:r>
              <a:rPr lang="en-IN" dirty="0" smtClean="0"/>
              <a:t>B.V.C, </a:t>
            </a:r>
            <a:r>
              <a:rPr lang="en-IN" dirty="0" err="1" smtClean="0"/>
              <a:t>BASU,Patna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7806" y="3784346"/>
            <a:ext cx="904227" cy="955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883" y="3784346"/>
            <a:ext cx="1291274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Gene transfer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Resistance may also </a:t>
            </a:r>
            <a:r>
              <a:rPr lang="en-IN" dirty="0" err="1" smtClean="0"/>
              <a:t>occure</a:t>
            </a:r>
            <a:r>
              <a:rPr lang="en-IN" dirty="0" smtClean="0"/>
              <a:t> by horizontal transfer of r gene between the bacteria by </a:t>
            </a:r>
            <a:r>
              <a:rPr lang="en-IN" b="1" dirty="0" err="1" smtClean="0">
                <a:solidFill>
                  <a:srgbClr val="00B050"/>
                </a:solidFill>
              </a:rPr>
              <a:t>i</a:t>
            </a:r>
            <a:r>
              <a:rPr lang="en-IN" b="1" dirty="0" smtClean="0">
                <a:solidFill>
                  <a:srgbClr val="00B050"/>
                </a:solidFill>
              </a:rPr>
              <a:t>) conjugation ii) Transduction iii) transformation</a:t>
            </a:r>
          </a:p>
          <a:p>
            <a:r>
              <a:rPr lang="en-IN" dirty="0" smtClean="0">
                <a:solidFill>
                  <a:srgbClr val="00B050"/>
                </a:solidFill>
              </a:rPr>
              <a:t>Conjugation: </a:t>
            </a:r>
            <a:r>
              <a:rPr lang="en-IN" dirty="0" smtClean="0"/>
              <a:t>Sexual contact through the formation of a bridge or sex pilus is </a:t>
            </a:r>
            <a:r>
              <a:rPr lang="en-IN" i="1" dirty="0" smtClean="0">
                <a:solidFill>
                  <a:srgbClr val="7030A0"/>
                </a:solidFill>
              </a:rPr>
              <a:t>common among gram –</a:t>
            </a:r>
            <a:r>
              <a:rPr lang="en-IN" i="1" dirty="0" err="1" smtClean="0">
                <a:solidFill>
                  <a:srgbClr val="7030A0"/>
                </a:solidFill>
              </a:rPr>
              <a:t>ve</a:t>
            </a:r>
            <a:r>
              <a:rPr lang="en-IN" i="1" dirty="0" smtClean="0">
                <a:solidFill>
                  <a:srgbClr val="7030A0"/>
                </a:solidFill>
              </a:rPr>
              <a:t> bacilli </a:t>
            </a:r>
            <a:r>
              <a:rPr lang="en-IN" dirty="0" smtClean="0"/>
              <a:t>of the same or another sp. This may involve chromosomal or extrachromosomal (plasmid) DNA</a:t>
            </a:r>
          </a:p>
          <a:p>
            <a:r>
              <a:rPr lang="en-IN" dirty="0" smtClean="0"/>
              <a:t>The </a:t>
            </a:r>
            <a:r>
              <a:rPr lang="en-IN" dirty="0" smtClean="0">
                <a:solidFill>
                  <a:srgbClr val="7030A0"/>
                </a:solidFill>
              </a:rPr>
              <a:t>gene carrying the resistance  or R factor is transferred only if another resistance transfer factor is also present</a:t>
            </a:r>
            <a:r>
              <a:rPr lang="en-IN" dirty="0" smtClean="0"/>
              <a:t>. Conjugation frequently </a:t>
            </a:r>
            <a:r>
              <a:rPr lang="en-IN" dirty="0" smtClean="0"/>
              <a:t>occur in </a:t>
            </a:r>
            <a:r>
              <a:rPr lang="en-IN" dirty="0" smtClean="0"/>
              <a:t>colon where large variety of gram negative bacteria come in close contact.</a:t>
            </a:r>
          </a:p>
          <a:p>
            <a:r>
              <a:rPr lang="en-IN" dirty="0" smtClean="0">
                <a:solidFill>
                  <a:srgbClr val="7030A0"/>
                </a:solidFill>
              </a:rPr>
              <a:t>Even non-pathogenic organism </a:t>
            </a:r>
            <a:r>
              <a:rPr lang="en-IN" dirty="0" smtClean="0">
                <a:solidFill>
                  <a:srgbClr val="7030A0"/>
                </a:solidFill>
              </a:rPr>
              <a:t>may </a:t>
            </a:r>
            <a:r>
              <a:rPr lang="en-IN" dirty="0" smtClean="0">
                <a:solidFill>
                  <a:srgbClr val="7030A0"/>
                </a:solidFill>
              </a:rPr>
              <a:t>transfer </a:t>
            </a:r>
            <a:r>
              <a:rPr lang="en-IN" dirty="0" smtClean="0">
                <a:solidFill>
                  <a:srgbClr val="7030A0"/>
                </a:solidFill>
              </a:rPr>
              <a:t>R factor to pathogenic  organism</a:t>
            </a:r>
            <a:r>
              <a:rPr lang="en-IN" dirty="0" smtClean="0"/>
              <a:t> which may become widespread by contamination of food or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1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160" y="589280"/>
            <a:ext cx="9997439" cy="600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1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u="sng" dirty="0" smtClean="0"/>
              <a:t>A </a:t>
            </a:r>
            <a:r>
              <a:rPr lang="en-IN" u="sng" dirty="0" smtClean="0">
                <a:solidFill>
                  <a:srgbClr val="00B050"/>
                </a:solidFill>
              </a:rPr>
              <a:t>less common method </a:t>
            </a:r>
            <a:r>
              <a:rPr lang="en-IN" dirty="0" smtClean="0"/>
              <a:t>of transfer of R gene is </a:t>
            </a:r>
            <a:r>
              <a:rPr lang="en-IN" dirty="0" smtClean="0">
                <a:solidFill>
                  <a:srgbClr val="00B050"/>
                </a:solidFill>
              </a:rPr>
              <a:t>by Transduction </a:t>
            </a:r>
            <a:r>
              <a:rPr lang="en-IN" dirty="0" smtClean="0"/>
              <a:t>i.e. the transfer of an r-gene carrying plasmid into a bacterium </a:t>
            </a:r>
            <a:r>
              <a:rPr lang="en-IN" u="sng" dirty="0" smtClean="0">
                <a:solidFill>
                  <a:srgbClr val="00B050"/>
                </a:solidFill>
              </a:rPr>
              <a:t>by a bacteriophage.</a:t>
            </a:r>
          </a:p>
          <a:p>
            <a:r>
              <a:rPr lang="en-IN" dirty="0" smtClean="0"/>
              <a:t>The R factor is taken up by bacteriophage  and delivered to another bacterium which it infect</a:t>
            </a:r>
          </a:p>
          <a:p>
            <a:r>
              <a:rPr lang="en-IN" u="sng" dirty="0" smtClean="0">
                <a:solidFill>
                  <a:srgbClr val="0070C0"/>
                </a:solidFill>
              </a:rPr>
              <a:t>Many </a:t>
            </a:r>
            <a:r>
              <a:rPr lang="en-IN" i="1" u="sng" dirty="0" smtClean="0">
                <a:solidFill>
                  <a:srgbClr val="0070C0"/>
                </a:solidFill>
              </a:rPr>
              <a:t>Staph aureus strain have acquired resistance by transduction</a:t>
            </a:r>
          </a:p>
          <a:p>
            <a:r>
              <a:rPr lang="en-IN" i="1" dirty="0" smtClean="0">
                <a:solidFill>
                  <a:srgbClr val="00B050"/>
                </a:solidFill>
              </a:rPr>
              <a:t>Transformation</a:t>
            </a:r>
            <a:r>
              <a:rPr lang="en-IN" dirty="0" smtClean="0">
                <a:solidFill>
                  <a:srgbClr val="00B050"/>
                </a:solidFill>
              </a:rPr>
              <a:t>:</a:t>
            </a:r>
            <a:r>
              <a:rPr lang="en-IN" dirty="0" smtClean="0"/>
              <a:t> A resistant  bacterium may release the resistance carrying DNA into the medium and this may be imbibed by another sensitive strain becoming unresponsive to drug. </a:t>
            </a:r>
            <a:r>
              <a:rPr lang="en-IN" u="sng" dirty="0" smtClean="0">
                <a:solidFill>
                  <a:srgbClr val="7030A0"/>
                </a:solidFill>
              </a:rPr>
              <a:t>This mechanism have no clinical significance.</a:t>
            </a:r>
            <a:r>
              <a:rPr lang="en-IN" i="1" u="sng" dirty="0" smtClean="0">
                <a:solidFill>
                  <a:srgbClr val="7030A0"/>
                </a:solidFill>
              </a:rPr>
              <a:t> </a:t>
            </a:r>
            <a:endParaRPr lang="en-US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" y="81280"/>
            <a:ext cx="9906000" cy="6664959"/>
          </a:xfrm>
        </p:spPr>
      </p:pic>
    </p:spTree>
    <p:extLst>
      <p:ext uri="{BB962C8B-B14F-4D97-AF65-F5344CB8AC3E}">
        <p14:creationId xmlns:p14="http://schemas.microsoft.com/office/powerpoint/2010/main" val="22999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Resistant organism can be of thee type-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>
                <a:solidFill>
                  <a:srgbClr val="00B050"/>
                </a:solidFill>
              </a:rPr>
              <a:t>Drug tolerant</a:t>
            </a:r>
            <a:r>
              <a:rPr lang="en-IN" dirty="0" smtClean="0"/>
              <a:t>: </a:t>
            </a:r>
            <a:r>
              <a:rPr lang="en-IN" u="sng" dirty="0" smtClean="0">
                <a:solidFill>
                  <a:srgbClr val="0070C0"/>
                </a:solidFill>
              </a:rPr>
              <a:t>Loss of affinity of target biomolecule </a:t>
            </a:r>
            <a:r>
              <a:rPr lang="en-IN" dirty="0" smtClean="0"/>
              <a:t>of the microorganism for a particular AMA. e.g., </a:t>
            </a:r>
            <a:r>
              <a:rPr lang="en-IN" dirty="0" smtClean="0">
                <a:solidFill>
                  <a:srgbClr val="0070C0"/>
                </a:solidFill>
              </a:rPr>
              <a:t>certain penicillin resistant pneumococcal strains have </a:t>
            </a:r>
            <a:r>
              <a:rPr lang="en-IN" u="sng" dirty="0" smtClean="0">
                <a:solidFill>
                  <a:srgbClr val="FF0000"/>
                </a:solidFill>
              </a:rPr>
              <a:t>altered penicillin binding proteins</a:t>
            </a:r>
            <a:r>
              <a:rPr lang="en-IN" dirty="0" smtClean="0"/>
              <a:t>.</a:t>
            </a:r>
          </a:p>
          <a:p>
            <a:r>
              <a:rPr lang="en-IN" dirty="0" smtClean="0">
                <a:solidFill>
                  <a:srgbClr val="00B050"/>
                </a:solidFill>
              </a:rPr>
              <a:t>Drug destroying</a:t>
            </a:r>
            <a:r>
              <a:rPr lang="en-IN" dirty="0" smtClean="0"/>
              <a:t>: Resistant microorganism </a:t>
            </a:r>
            <a:r>
              <a:rPr lang="en-IN" dirty="0" smtClean="0">
                <a:solidFill>
                  <a:srgbClr val="00B0F0"/>
                </a:solidFill>
              </a:rPr>
              <a:t>elaborate an enzyme which inactivate the drug</a:t>
            </a:r>
            <a:r>
              <a:rPr lang="en-IN" dirty="0" smtClean="0"/>
              <a:t>.</a:t>
            </a:r>
            <a:r>
              <a:rPr lang="en-US" dirty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Beta lactamase for </a:t>
            </a:r>
            <a:r>
              <a:rPr lang="el-GR" u="sng" dirty="0" smtClean="0">
                <a:solidFill>
                  <a:srgbClr val="FF0000"/>
                </a:solidFill>
              </a:rPr>
              <a:t>β</a:t>
            </a:r>
            <a:r>
              <a:rPr lang="en-IN" u="sng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lactam </a:t>
            </a:r>
            <a:r>
              <a:rPr lang="en-US" u="sng" dirty="0" smtClean="0">
                <a:solidFill>
                  <a:srgbClr val="FF0000"/>
                </a:solidFill>
              </a:rPr>
              <a:t>antibiotics</a:t>
            </a:r>
            <a:r>
              <a:rPr lang="en-US" u="sng" dirty="0" smtClean="0">
                <a:solidFill>
                  <a:srgbClr val="C00000"/>
                </a:solidFill>
              </a:rPr>
              <a:t>, Acetyl transferase which inactivate chloramphenicol, Kinases inactivates Aminoglycosides.</a:t>
            </a:r>
            <a:endParaRPr lang="en-US" u="sng" dirty="0" smtClean="0">
              <a:solidFill>
                <a:srgbClr val="C00000"/>
              </a:solidFill>
            </a:endParaRPr>
          </a:p>
          <a:p>
            <a:r>
              <a:rPr lang="en-IN" dirty="0" smtClean="0">
                <a:solidFill>
                  <a:srgbClr val="00B050"/>
                </a:solidFill>
              </a:rPr>
              <a:t>Drug impermeable: </a:t>
            </a:r>
            <a:r>
              <a:rPr lang="en-IN" dirty="0" smtClean="0"/>
              <a:t>Many hydrophilic antibiotics gain access into the bacterial cell through specific channel formed by protein </a:t>
            </a:r>
            <a:r>
              <a:rPr lang="en-IN" dirty="0" smtClean="0"/>
              <a:t>called </a:t>
            </a:r>
            <a:r>
              <a:rPr lang="en-IN" dirty="0" err="1" smtClean="0">
                <a:solidFill>
                  <a:srgbClr val="00B0F0"/>
                </a:solidFill>
              </a:rPr>
              <a:t>porins</a:t>
            </a:r>
            <a:r>
              <a:rPr lang="en-IN" dirty="0" smtClean="0">
                <a:solidFill>
                  <a:srgbClr val="00B0F0"/>
                </a:solidFill>
              </a:rPr>
              <a:t> or need specific transport mechanism</a:t>
            </a:r>
            <a:r>
              <a:rPr lang="en-IN" dirty="0" smtClean="0"/>
              <a:t>. </a:t>
            </a:r>
            <a:r>
              <a:rPr lang="en-IN" dirty="0" smtClean="0">
                <a:solidFill>
                  <a:srgbClr val="C00000"/>
                </a:solidFill>
              </a:rPr>
              <a:t>These </a:t>
            </a:r>
            <a:r>
              <a:rPr lang="en-IN" dirty="0" smtClean="0">
                <a:solidFill>
                  <a:srgbClr val="C00000"/>
                </a:solidFill>
              </a:rPr>
              <a:t>may be lost by the resistant strain</a:t>
            </a:r>
            <a:r>
              <a:rPr lang="en-IN" dirty="0" smtClean="0">
                <a:solidFill>
                  <a:srgbClr val="C00000"/>
                </a:solidFill>
              </a:rPr>
              <a:t>. </a:t>
            </a:r>
            <a:r>
              <a:rPr lang="en-IN" dirty="0" smtClean="0"/>
              <a:t>Bacteria </a:t>
            </a:r>
            <a:r>
              <a:rPr lang="en-IN" dirty="0" smtClean="0"/>
              <a:t>may </a:t>
            </a:r>
            <a:r>
              <a:rPr lang="en-IN" dirty="0" err="1" smtClean="0"/>
              <a:t>aquire</a:t>
            </a:r>
            <a:r>
              <a:rPr lang="en-IN" dirty="0" smtClean="0"/>
              <a:t> plasmid </a:t>
            </a:r>
            <a:r>
              <a:rPr lang="en-IN" dirty="0" smtClean="0">
                <a:solidFill>
                  <a:srgbClr val="00B0F0"/>
                </a:solidFill>
              </a:rPr>
              <a:t>directed efflux protein </a:t>
            </a:r>
            <a:r>
              <a:rPr lang="en-IN" dirty="0" smtClean="0"/>
              <a:t>in their cell membrane.</a:t>
            </a:r>
          </a:p>
        </p:txBody>
      </p:sp>
    </p:spTree>
    <p:extLst>
      <p:ext uri="{BB962C8B-B14F-4D97-AF65-F5344CB8AC3E}">
        <p14:creationId xmlns:p14="http://schemas.microsoft.com/office/powerpoint/2010/main" val="16864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609600"/>
            <a:ext cx="10535920" cy="5882640"/>
          </a:xfrm>
        </p:spPr>
      </p:pic>
    </p:spTree>
    <p:extLst>
      <p:ext uri="{BB962C8B-B14F-4D97-AF65-F5344CB8AC3E}">
        <p14:creationId xmlns:p14="http://schemas.microsoft.com/office/powerpoint/2010/main" val="28636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690880"/>
            <a:ext cx="10769600" cy="7721600"/>
          </a:xfrm>
        </p:spPr>
      </p:pic>
    </p:spTree>
    <p:extLst>
      <p:ext uri="{BB962C8B-B14F-4D97-AF65-F5344CB8AC3E}">
        <p14:creationId xmlns:p14="http://schemas.microsoft.com/office/powerpoint/2010/main" val="12662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Prevention of drug resistance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C00000"/>
                </a:solidFill>
              </a:rPr>
              <a:t>No indiscriminate and inadequate or unduly prolonged use of AMAs </a:t>
            </a:r>
            <a:r>
              <a:rPr lang="en-IN" b="1" dirty="0" smtClean="0">
                <a:solidFill>
                  <a:srgbClr val="0070C0"/>
                </a:solidFill>
              </a:rPr>
              <a:t>should be made.</a:t>
            </a:r>
          </a:p>
          <a:p>
            <a:r>
              <a:rPr lang="en-IN" dirty="0" smtClean="0">
                <a:solidFill>
                  <a:srgbClr val="0070C0"/>
                </a:solidFill>
              </a:rPr>
              <a:t>Prefer </a:t>
            </a:r>
            <a:r>
              <a:rPr lang="en-IN" b="1" dirty="0" smtClean="0">
                <a:solidFill>
                  <a:srgbClr val="C00000"/>
                </a:solidFill>
              </a:rPr>
              <a:t>rapid acting and selective(narrow spectrum) AMA </a:t>
            </a:r>
            <a:r>
              <a:rPr lang="en-IN" dirty="0" smtClean="0">
                <a:solidFill>
                  <a:srgbClr val="0070C0"/>
                </a:solidFill>
              </a:rPr>
              <a:t>whenever possible</a:t>
            </a:r>
          </a:p>
          <a:p>
            <a:r>
              <a:rPr lang="en-IN" dirty="0" smtClean="0">
                <a:solidFill>
                  <a:srgbClr val="0070C0"/>
                </a:solidFill>
              </a:rPr>
              <a:t>Use </a:t>
            </a:r>
            <a:r>
              <a:rPr lang="en-IN" b="1" dirty="0" smtClean="0">
                <a:solidFill>
                  <a:srgbClr val="C00000"/>
                </a:solidFill>
              </a:rPr>
              <a:t>combination of AMAs </a:t>
            </a:r>
            <a:r>
              <a:rPr lang="en-IN" dirty="0" smtClean="0">
                <a:solidFill>
                  <a:srgbClr val="0070C0"/>
                </a:solidFill>
              </a:rPr>
              <a:t>whenever prolonged therapy is undertaken, e.g. tuberculosis, SABE.</a:t>
            </a:r>
          </a:p>
          <a:p>
            <a:r>
              <a:rPr lang="en-IN" dirty="0" smtClean="0">
                <a:solidFill>
                  <a:srgbClr val="0070C0"/>
                </a:solidFill>
              </a:rPr>
              <a:t>Infection by organism notorious for developing resistance, e.g. </a:t>
            </a:r>
            <a:r>
              <a:rPr lang="en-IN" i="1" dirty="0" smtClean="0">
                <a:solidFill>
                  <a:srgbClr val="0070C0"/>
                </a:solidFill>
              </a:rPr>
              <a:t>Staph </a:t>
            </a:r>
            <a:r>
              <a:rPr lang="en-IN" i="1" dirty="0" smtClean="0">
                <a:solidFill>
                  <a:srgbClr val="0070C0"/>
                </a:solidFill>
              </a:rPr>
              <a:t>aureus, E. coli, M. </a:t>
            </a:r>
            <a:r>
              <a:rPr lang="en-IN" i="1" dirty="0" smtClean="0">
                <a:solidFill>
                  <a:srgbClr val="0070C0"/>
                </a:solidFill>
              </a:rPr>
              <a:t>tuberculosis, </a:t>
            </a:r>
            <a:r>
              <a:rPr lang="en-IN" i="1" dirty="0" smtClean="0">
                <a:solidFill>
                  <a:srgbClr val="0070C0"/>
                </a:solidFill>
              </a:rPr>
              <a:t>Proteus</a:t>
            </a:r>
            <a:r>
              <a:rPr lang="en-IN" dirty="0" smtClean="0">
                <a:solidFill>
                  <a:srgbClr val="0070C0"/>
                </a:solidFill>
              </a:rPr>
              <a:t> </a:t>
            </a:r>
            <a:r>
              <a:rPr lang="en-IN" dirty="0" err="1" smtClean="0">
                <a:solidFill>
                  <a:srgbClr val="0070C0"/>
                </a:solidFill>
              </a:rPr>
              <a:t>etc</a:t>
            </a:r>
            <a:r>
              <a:rPr lang="en-IN" dirty="0" smtClean="0">
                <a:solidFill>
                  <a:srgbClr val="0070C0"/>
                </a:solidFill>
              </a:rPr>
              <a:t> </a:t>
            </a:r>
            <a:r>
              <a:rPr lang="en-IN" dirty="0" smtClean="0">
                <a:solidFill>
                  <a:srgbClr val="C00000"/>
                </a:solidFill>
              </a:rPr>
              <a:t>must be treated extensively.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perspectiveRight"/>
              <a:lightRig rig="threePt" dir="t"/>
            </a:scene3d>
          </a:bodyPr>
          <a:lstStyle/>
          <a:p>
            <a:pPr marL="0" indent="0">
              <a:buNone/>
            </a:pPr>
            <a:r>
              <a:rPr lang="en-IN" sz="6000" b="1" dirty="0" smtClean="0"/>
              <a:t>                        </a:t>
            </a:r>
          </a:p>
          <a:p>
            <a:pPr marL="0" indent="0">
              <a:buNone/>
            </a:pPr>
            <a:r>
              <a:rPr lang="e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Thank You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Problems That Arises With The Use Of Antibiotics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 </a:t>
            </a:r>
            <a:r>
              <a:rPr lang="en-IN" b="1" dirty="0" smtClean="0">
                <a:solidFill>
                  <a:srgbClr val="0070C0"/>
                </a:solidFill>
              </a:rPr>
              <a:t>Toxicity- Local irritancy &amp; Systemic toxicity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b="1" dirty="0" smtClean="0">
                <a:solidFill>
                  <a:srgbClr val="0070C0"/>
                </a:solidFill>
              </a:rPr>
              <a:t>Hypersensitivity reaction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b="1" dirty="0" smtClean="0">
                <a:solidFill>
                  <a:srgbClr val="0070C0"/>
                </a:solidFill>
              </a:rPr>
              <a:t>Drug resistance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b="1" dirty="0" smtClean="0">
                <a:solidFill>
                  <a:srgbClr val="0070C0"/>
                </a:solidFill>
              </a:rPr>
              <a:t>Superinfection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b="1" dirty="0" smtClean="0">
                <a:solidFill>
                  <a:srgbClr val="0070C0"/>
                </a:solidFill>
              </a:rPr>
              <a:t>Nutritional Deficiencies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b="1" dirty="0" smtClean="0">
                <a:solidFill>
                  <a:srgbClr val="0070C0"/>
                </a:solidFill>
              </a:rPr>
              <a:t>Masking of an infection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7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Toxicity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0B050"/>
                </a:solidFill>
              </a:rPr>
              <a:t>Local irritancy</a:t>
            </a:r>
            <a:r>
              <a:rPr lang="en-IN" dirty="0" smtClean="0"/>
              <a:t>: Practically all antimicrobial agents, especially erythromycin, </a:t>
            </a:r>
            <a:r>
              <a:rPr lang="en-IN" dirty="0" err="1" smtClean="0"/>
              <a:t>tetracyclines</a:t>
            </a:r>
            <a:r>
              <a:rPr lang="en-IN" dirty="0" smtClean="0"/>
              <a:t> and certain </a:t>
            </a:r>
            <a:r>
              <a:rPr lang="en-IN" dirty="0" err="1" smtClean="0"/>
              <a:t>cephalosporins</a:t>
            </a:r>
            <a:r>
              <a:rPr lang="en-IN" dirty="0" smtClean="0"/>
              <a:t> and chloramphenicol are irritants</a:t>
            </a:r>
          </a:p>
          <a:p>
            <a:r>
              <a:rPr lang="en-IN" b="1" dirty="0" smtClean="0">
                <a:solidFill>
                  <a:srgbClr val="00B050"/>
                </a:solidFill>
              </a:rPr>
              <a:t>Systemic toxicity</a:t>
            </a:r>
          </a:p>
          <a:p>
            <a:r>
              <a:rPr lang="en-IN" dirty="0" smtClean="0"/>
              <a:t>Drugs having </a:t>
            </a:r>
            <a:r>
              <a:rPr lang="en-IN" dirty="0" smtClean="0">
                <a:solidFill>
                  <a:srgbClr val="FF0000"/>
                </a:solidFill>
              </a:rPr>
              <a:t>Very Low Therapeutic Index: Used in condition where no suitable alternative is available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086518"/>
              </p:ext>
            </p:extLst>
          </p:nvPr>
        </p:nvGraphicFramePr>
        <p:xfrm>
          <a:off x="975360" y="4531361"/>
          <a:ext cx="9204960" cy="165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2480"/>
                <a:gridCol w="4602480"/>
              </a:tblGrid>
              <a:tr h="761999">
                <a:tc>
                  <a:txBody>
                    <a:bodyPr/>
                    <a:lstStyle/>
                    <a:p>
                      <a:r>
                        <a:rPr lang="en-IN" dirty="0" smtClean="0"/>
                        <a:t>Drug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Toxicity</a:t>
                      </a:r>
                      <a:endParaRPr lang="en-US" dirty="0"/>
                    </a:p>
                  </a:txBody>
                  <a:tcPr/>
                </a:tc>
              </a:tr>
              <a:tr h="506814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PolymyxinB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Neurological and renal Toxicity</a:t>
                      </a:r>
                      <a:endParaRPr lang="en-US" dirty="0"/>
                    </a:p>
                  </a:txBody>
                  <a:tcPr/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en-IN" dirty="0" smtClean="0"/>
                        <a:t>Vancomycin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Hearing loss, Kidney damage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556188"/>
              </p:ext>
            </p:extLst>
          </p:nvPr>
        </p:nvGraphicFramePr>
        <p:xfrm>
          <a:off x="975360" y="5806123"/>
          <a:ext cx="9204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496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Amphotericin B                                                          Kidney, Bone marrow and neurological toxicity  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74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 smtClean="0">
                <a:solidFill>
                  <a:srgbClr val="FF0000"/>
                </a:solidFill>
              </a:rPr>
              <a:t>Drugs having lower therapeutic index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637587"/>
              </p:ext>
            </p:extLst>
          </p:nvPr>
        </p:nvGraphicFramePr>
        <p:xfrm>
          <a:off x="997527" y="2687320"/>
          <a:ext cx="812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Drugs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Toxicity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Aminoglycosides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</a:t>
                      </a:r>
                      <a:r>
                        <a:rPr lang="en-IN" baseline="30000" dirty="0" smtClean="0"/>
                        <a:t>th</a:t>
                      </a:r>
                      <a:r>
                        <a:rPr lang="en-IN" dirty="0" smtClean="0"/>
                        <a:t> cranial nerve and kidney toxicity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Tetracyclins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Liver and kidney </a:t>
                      </a:r>
                      <a:r>
                        <a:rPr lang="en-IN" dirty="0" err="1" smtClean="0"/>
                        <a:t>damage,antianabolic</a:t>
                      </a:r>
                      <a:r>
                        <a:rPr lang="en-IN" dirty="0" smtClean="0"/>
                        <a:t> effect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chloramphenicol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Bone marrow depression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4858327"/>
            <a:ext cx="8211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Drugs having high therapeutic index:</a:t>
            </a:r>
            <a:r>
              <a:rPr lang="en-IN" sz="2800" b="1" dirty="0" smtClean="0"/>
              <a:t> d</a:t>
            </a:r>
            <a:r>
              <a:rPr lang="en-IN" sz="2000" dirty="0" smtClean="0"/>
              <a:t>oses </a:t>
            </a:r>
            <a:r>
              <a:rPr lang="en-IN" sz="2000" dirty="0" err="1" smtClean="0"/>
              <a:t>upto</a:t>
            </a:r>
            <a:r>
              <a:rPr lang="en-IN" sz="2000" dirty="0" smtClean="0"/>
              <a:t> 100 </a:t>
            </a:r>
            <a:r>
              <a:rPr lang="en-IN" sz="2000" dirty="0" err="1" smtClean="0"/>
              <a:t>foldrange</a:t>
            </a:r>
            <a:r>
              <a:rPr lang="en-IN" sz="2000" dirty="0" smtClean="0"/>
              <a:t> may be given without </a:t>
            </a:r>
            <a:r>
              <a:rPr lang="en-IN" sz="2000" dirty="0" err="1" smtClean="0"/>
              <a:t>appartent</a:t>
            </a:r>
            <a:r>
              <a:rPr lang="en-IN" sz="2000" dirty="0" smtClean="0"/>
              <a:t> damage to host cell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5568" y="5923065"/>
            <a:ext cx="598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Example: Penicillin, Erythromycin, cephalosporin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731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457596"/>
            <a:ext cx="10515600" cy="1325563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Hypersensitivity/Allergic reaction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These are </a:t>
            </a:r>
            <a:r>
              <a:rPr lang="en-IN" b="1" dirty="0" smtClean="0">
                <a:solidFill>
                  <a:srgbClr val="00B0F0"/>
                </a:solidFill>
              </a:rPr>
              <a:t>unpredictable and unrelated to dose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IN" dirty="0" smtClean="0"/>
              <a:t>The whole range of reaction from </a:t>
            </a:r>
            <a:r>
              <a:rPr lang="en-IN" dirty="0" smtClean="0">
                <a:solidFill>
                  <a:srgbClr val="00B050"/>
                </a:solidFill>
              </a:rPr>
              <a:t>harmless rashes to severe reaction (anaphylactic shock, </a:t>
            </a:r>
            <a:r>
              <a:rPr lang="en-IN" dirty="0" err="1" smtClean="0">
                <a:solidFill>
                  <a:srgbClr val="00B050"/>
                </a:solidFill>
              </a:rPr>
              <a:t>haemolysis,allergic</a:t>
            </a:r>
            <a:r>
              <a:rPr lang="en-IN" dirty="0" smtClean="0">
                <a:solidFill>
                  <a:srgbClr val="00B050"/>
                </a:solidFill>
              </a:rPr>
              <a:t> liver damage and bone marrow depression) </a:t>
            </a:r>
            <a:r>
              <a:rPr lang="en-IN" dirty="0" smtClean="0"/>
              <a:t>can be produced.</a:t>
            </a:r>
          </a:p>
          <a:p>
            <a:r>
              <a:rPr lang="en-IN" dirty="0" smtClean="0"/>
              <a:t>The most </a:t>
            </a:r>
            <a:r>
              <a:rPr lang="en-IN" dirty="0" smtClean="0">
                <a:solidFill>
                  <a:srgbClr val="7030A0"/>
                </a:solidFill>
              </a:rPr>
              <a:t>commonly involved AMAs are-</a:t>
            </a:r>
            <a:r>
              <a:rPr lang="en-IN" dirty="0" err="1" smtClean="0">
                <a:solidFill>
                  <a:srgbClr val="7030A0"/>
                </a:solidFill>
              </a:rPr>
              <a:t>penicillins</a:t>
            </a:r>
            <a:r>
              <a:rPr lang="en-IN" dirty="0" smtClean="0">
                <a:solidFill>
                  <a:srgbClr val="7030A0"/>
                </a:solidFill>
              </a:rPr>
              <a:t>, </a:t>
            </a:r>
            <a:r>
              <a:rPr lang="en-IN" dirty="0" err="1" smtClean="0">
                <a:solidFill>
                  <a:srgbClr val="7030A0"/>
                </a:solidFill>
              </a:rPr>
              <a:t>cephalosporins</a:t>
            </a:r>
            <a:r>
              <a:rPr lang="en-IN" dirty="0" smtClean="0">
                <a:solidFill>
                  <a:srgbClr val="7030A0"/>
                </a:solidFill>
              </a:rPr>
              <a:t>, sulphonamides and fluoroquinolones</a:t>
            </a:r>
          </a:p>
          <a:p>
            <a:r>
              <a:rPr lang="en-IN" dirty="0" smtClean="0"/>
              <a:t>Penicillin, the commonest cause of drug induced anaphylaxis, produce this response in an estimated 1 in 50,000 patient exposed</a:t>
            </a:r>
          </a:p>
          <a:p>
            <a:r>
              <a:rPr lang="en-IN" b="1" dirty="0" smtClean="0"/>
              <a:t>Some example of haemolytic reaction</a:t>
            </a:r>
            <a:r>
              <a:rPr lang="en-IN" dirty="0" smtClean="0"/>
              <a:t>s are: </a:t>
            </a:r>
            <a:r>
              <a:rPr lang="en-IN" dirty="0" smtClean="0">
                <a:solidFill>
                  <a:srgbClr val="FF0000"/>
                </a:solidFill>
              </a:rPr>
              <a:t>haemolytic anaemia(sulphonamide), agranulocytosis(sulphonamide,</a:t>
            </a:r>
            <a:r>
              <a:rPr lang="en-IN" b="1" dirty="0" smtClean="0">
                <a:solidFill>
                  <a:srgbClr val="FF0000"/>
                </a:solidFill>
              </a:rPr>
              <a:t> chloramphenicol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43895" y="6261894"/>
            <a:ext cx="5867034" cy="5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</a:rPr>
              <a:t>Drug Resistance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It refers to unresponsiveness of a microorganism towards an AMA</a:t>
            </a:r>
            <a:r>
              <a:rPr lang="en-IN" sz="2400" dirty="0" smtClean="0"/>
              <a:t>.</a:t>
            </a:r>
          </a:p>
          <a:p>
            <a:r>
              <a:rPr lang="en-IN" sz="2400" dirty="0" smtClean="0">
                <a:solidFill>
                  <a:srgbClr val="0070C0"/>
                </a:solidFill>
              </a:rPr>
              <a:t>Natural Resistance</a:t>
            </a:r>
            <a:r>
              <a:rPr lang="en-IN" sz="2400" dirty="0" smtClean="0"/>
              <a:t>: Some microorganism have always been resistant to </a:t>
            </a:r>
            <a:r>
              <a:rPr lang="en-IN" sz="2400" dirty="0" smtClean="0"/>
              <a:t>certain </a:t>
            </a:r>
            <a:r>
              <a:rPr lang="en-IN" sz="2400" dirty="0" smtClean="0"/>
              <a:t>AMA. Example</a:t>
            </a:r>
            <a:r>
              <a:rPr lang="en-IN" sz="2400" dirty="0" smtClean="0">
                <a:solidFill>
                  <a:srgbClr val="7030A0"/>
                </a:solidFill>
              </a:rPr>
              <a:t>: Gram –</a:t>
            </a:r>
            <a:r>
              <a:rPr lang="en-IN" sz="2400" dirty="0" err="1" smtClean="0">
                <a:solidFill>
                  <a:srgbClr val="7030A0"/>
                </a:solidFill>
              </a:rPr>
              <a:t>ve</a:t>
            </a:r>
            <a:r>
              <a:rPr lang="en-IN" sz="2400" dirty="0" smtClean="0">
                <a:solidFill>
                  <a:srgbClr val="7030A0"/>
                </a:solidFill>
              </a:rPr>
              <a:t> bacilli are generally unaffected by Penicillin G. Anaerobic bacteria are resistant to gentamycin</a:t>
            </a:r>
            <a:r>
              <a:rPr lang="en-IN" sz="2400" dirty="0" smtClean="0"/>
              <a:t>.</a:t>
            </a:r>
          </a:p>
          <a:p>
            <a:r>
              <a:rPr lang="en-IN" sz="2400" dirty="0" smtClean="0">
                <a:solidFill>
                  <a:srgbClr val="00B0F0"/>
                </a:solidFill>
              </a:rPr>
              <a:t>Acquired Resistance</a:t>
            </a:r>
            <a:r>
              <a:rPr lang="en-IN" sz="2400" dirty="0" smtClean="0">
                <a:solidFill>
                  <a:srgbClr val="0070C0"/>
                </a:solidFill>
              </a:rPr>
              <a:t>: It is development of resistance by microorganism (which was sensitive before</a:t>
            </a:r>
            <a:r>
              <a:rPr lang="en-IN" sz="2400" u="sng" dirty="0" smtClean="0">
                <a:solidFill>
                  <a:srgbClr val="0070C0"/>
                </a:solidFill>
              </a:rPr>
              <a:t>) </a:t>
            </a:r>
            <a:r>
              <a:rPr lang="en-IN" sz="2400" u="sng" dirty="0" smtClean="0">
                <a:solidFill>
                  <a:srgbClr val="C00000"/>
                </a:solidFill>
              </a:rPr>
              <a:t>due to use of an AMA over a period of time</a:t>
            </a:r>
            <a:r>
              <a:rPr lang="en-IN" sz="2400" dirty="0" smtClean="0"/>
              <a:t>.</a:t>
            </a:r>
          </a:p>
          <a:p>
            <a:r>
              <a:rPr lang="en-IN" sz="2400" u="sng" dirty="0" smtClean="0">
                <a:solidFill>
                  <a:srgbClr val="00B050"/>
                </a:solidFill>
              </a:rPr>
              <a:t>This can happens with any microbes and is a major clinical problem</a:t>
            </a:r>
          </a:p>
          <a:p>
            <a:r>
              <a:rPr lang="en-IN" sz="2400" u="sng" dirty="0" smtClean="0">
                <a:solidFill>
                  <a:srgbClr val="00B0F0"/>
                </a:solidFill>
              </a:rPr>
              <a:t>Development of resistance is dependent on the microorganism as well as on drug</a:t>
            </a:r>
          </a:p>
          <a:p>
            <a:r>
              <a:rPr lang="en-IN" sz="2400" dirty="0" smtClean="0">
                <a:solidFill>
                  <a:srgbClr val="002060"/>
                </a:solidFill>
              </a:rPr>
              <a:t>Some bacteria </a:t>
            </a:r>
            <a:r>
              <a:rPr lang="en-IN" sz="2400" u="sng" dirty="0" smtClean="0">
                <a:solidFill>
                  <a:srgbClr val="002060"/>
                </a:solidFill>
              </a:rPr>
              <a:t>are notorious for rapid acquisition </a:t>
            </a:r>
            <a:r>
              <a:rPr lang="en-IN" sz="2400" dirty="0" smtClean="0">
                <a:solidFill>
                  <a:srgbClr val="002060"/>
                </a:solidFill>
              </a:rPr>
              <a:t>of resistance </a:t>
            </a:r>
            <a:r>
              <a:rPr lang="en-IN" sz="2400" dirty="0" err="1" smtClean="0">
                <a:solidFill>
                  <a:srgbClr val="002060"/>
                </a:solidFill>
              </a:rPr>
              <a:t>eg</a:t>
            </a:r>
            <a:r>
              <a:rPr lang="en-IN" sz="2400" dirty="0" smtClean="0">
                <a:solidFill>
                  <a:srgbClr val="002060"/>
                </a:solidFill>
              </a:rPr>
              <a:t>; staphylococci, coliforms, tubercle </a:t>
            </a:r>
            <a:r>
              <a:rPr lang="en-IN" sz="2400" u="sng" dirty="0" smtClean="0">
                <a:solidFill>
                  <a:srgbClr val="002060"/>
                </a:solidFill>
              </a:rPr>
              <a:t>bacilli. While </a:t>
            </a:r>
            <a:r>
              <a:rPr lang="en-IN" sz="2400" u="sng" dirty="0" err="1" smtClean="0">
                <a:solidFill>
                  <a:srgbClr val="002060"/>
                </a:solidFill>
              </a:rPr>
              <a:t>Strept</a:t>
            </a:r>
            <a:r>
              <a:rPr lang="en-IN" sz="2400" u="sng" dirty="0" smtClean="0">
                <a:solidFill>
                  <a:srgbClr val="002060"/>
                </a:solidFill>
              </a:rPr>
              <a:t>. </a:t>
            </a:r>
            <a:r>
              <a:rPr lang="en-IN" sz="2400" u="sng" dirty="0" err="1" smtClean="0">
                <a:solidFill>
                  <a:srgbClr val="002060"/>
                </a:solidFill>
              </a:rPr>
              <a:t>Pyogens</a:t>
            </a:r>
            <a:r>
              <a:rPr lang="en-IN" sz="2400" u="sng" dirty="0" smtClean="0">
                <a:solidFill>
                  <a:srgbClr val="002060"/>
                </a:solidFill>
              </a:rPr>
              <a:t> have not developed significant resistance to penicillin even widespread use for &gt; 50 years</a:t>
            </a:r>
            <a:r>
              <a:rPr lang="en-IN" sz="2400" dirty="0" smtClean="0">
                <a:solidFill>
                  <a:srgbClr val="002060"/>
                </a:solidFill>
              </a:rPr>
              <a:t>.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1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Development of resistance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err="1" smtClean="0">
                <a:solidFill>
                  <a:srgbClr val="FF0000"/>
                </a:solidFill>
              </a:rPr>
              <a:t>Resistence</a:t>
            </a:r>
            <a:r>
              <a:rPr lang="en-IN" b="1" dirty="0" smtClean="0">
                <a:solidFill>
                  <a:srgbClr val="FF0000"/>
                </a:solidFill>
              </a:rPr>
              <a:t> may be developed by mutation or gene transfer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Mutation</a:t>
            </a:r>
            <a:r>
              <a:rPr lang="en-IN" dirty="0" smtClean="0"/>
              <a:t>: Stable and heritable genetic change that occur that occurs spontaneously and randomly among microorganism.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50" y="3220719"/>
            <a:ext cx="11270490" cy="381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9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Mutation and resistance may be </a:t>
            </a:r>
            <a:r>
              <a:rPr lang="en-IN" dirty="0" err="1" smtClean="0">
                <a:solidFill>
                  <a:srgbClr val="FF0000"/>
                </a:solidFill>
              </a:rPr>
              <a:t>i</a:t>
            </a:r>
            <a:r>
              <a:rPr lang="en-IN" dirty="0" smtClean="0">
                <a:solidFill>
                  <a:srgbClr val="FF0000"/>
                </a:solidFill>
              </a:rPr>
              <a:t>) Single step ii) Multistep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Single step</a:t>
            </a:r>
            <a:r>
              <a:rPr lang="en-IN" dirty="0" smtClean="0"/>
              <a:t>: A single gene mutation may confer high degree of resistance</a:t>
            </a:r>
            <a:r>
              <a:rPr lang="en-IN" b="1" dirty="0" smtClean="0">
                <a:solidFill>
                  <a:srgbClr val="00B050"/>
                </a:solidFill>
              </a:rPr>
              <a:t>; emerges rapidly</a:t>
            </a:r>
            <a:r>
              <a:rPr lang="en-IN" dirty="0" smtClean="0"/>
              <a:t>, e.g</a:t>
            </a:r>
            <a:r>
              <a:rPr lang="en-IN" i="1" dirty="0" smtClean="0"/>
              <a:t>. </a:t>
            </a:r>
            <a:r>
              <a:rPr lang="en-IN" i="1" dirty="0" smtClean="0"/>
              <a:t>Enterococci </a:t>
            </a:r>
            <a:r>
              <a:rPr lang="en-IN" dirty="0" smtClean="0"/>
              <a:t>to streptomycin, </a:t>
            </a:r>
            <a:r>
              <a:rPr lang="en-IN" i="1" dirty="0" smtClean="0"/>
              <a:t>E.coli </a:t>
            </a:r>
            <a:r>
              <a:rPr lang="en-IN" dirty="0" smtClean="0"/>
              <a:t>and </a:t>
            </a:r>
            <a:r>
              <a:rPr lang="en-IN" i="1" dirty="0"/>
              <a:t>S</a:t>
            </a:r>
            <a:r>
              <a:rPr lang="en-IN" i="1" dirty="0" smtClean="0"/>
              <a:t>taphylococc</a:t>
            </a:r>
            <a:r>
              <a:rPr lang="en-IN" dirty="0" smtClean="0"/>
              <a:t>i  </a:t>
            </a:r>
            <a:r>
              <a:rPr lang="en-IN" dirty="0" smtClean="0"/>
              <a:t>to </a:t>
            </a:r>
            <a:r>
              <a:rPr lang="en-IN" dirty="0" err="1" smtClean="0"/>
              <a:t>rifampin</a:t>
            </a:r>
            <a:endParaRPr lang="en-IN" dirty="0" smtClean="0"/>
          </a:p>
          <a:p>
            <a:r>
              <a:rPr lang="en-IN" dirty="0" smtClean="0">
                <a:solidFill>
                  <a:srgbClr val="FF0000"/>
                </a:solidFill>
              </a:rPr>
              <a:t>Multistep: </a:t>
            </a:r>
            <a:r>
              <a:rPr lang="en-IN" dirty="0" smtClean="0"/>
              <a:t>A number of gene modification are involved</a:t>
            </a:r>
            <a:r>
              <a:rPr lang="en-IN" dirty="0" smtClean="0"/>
              <a:t>; sensitivity </a:t>
            </a:r>
            <a:r>
              <a:rPr lang="en-IN" dirty="0" smtClean="0"/>
              <a:t>decreases gradually in a stepwise manner. </a:t>
            </a:r>
            <a:r>
              <a:rPr lang="en-IN" dirty="0" smtClean="0">
                <a:solidFill>
                  <a:srgbClr val="00B050"/>
                </a:solidFill>
              </a:rPr>
              <a:t>Resistance to erythromycin, </a:t>
            </a:r>
            <a:r>
              <a:rPr lang="en-IN" dirty="0" err="1" smtClean="0">
                <a:solidFill>
                  <a:srgbClr val="00B050"/>
                </a:solidFill>
              </a:rPr>
              <a:t>tetracyclines</a:t>
            </a:r>
            <a:r>
              <a:rPr lang="en-IN" dirty="0" smtClean="0">
                <a:solidFill>
                  <a:srgbClr val="00B050"/>
                </a:solidFill>
              </a:rPr>
              <a:t> and chloramphenicol is developed by many organism in this manner</a:t>
            </a:r>
          </a:p>
          <a:p>
            <a:r>
              <a:rPr lang="en-IN" dirty="0" smtClean="0">
                <a:solidFill>
                  <a:srgbClr val="0070C0"/>
                </a:solidFill>
              </a:rPr>
              <a:t>Sometimes mutational acquisition of resistance is accompanied by decrease in virulence.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9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Antibiotic resistance in bacteria spreads at three levels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>
                <a:solidFill>
                  <a:srgbClr val="7030A0"/>
                </a:solidFill>
              </a:rPr>
              <a:t>By transfer of bacteria between people</a:t>
            </a:r>
          </a:p>
          <a:p>
            <a:r>
              <a:rPr lang="en-IN" dirty="0" smtClean="0">
                <a:solidFill>
                  <a:srgbClr val="7030A0"/>
                </a:solidFill>
              </a:rPr>
              <a:t>By transfer of resistance gene between bacteria (usually on plasmids)</a:t>
            </a:r>
          </a:p>
          <a:p>
            <a:r>
              <a:rPr lang="en-IN" dirty="0" smtClean="0">
                <a:solidFill>
                  <a:srgbClr val="7030A0"/>
                </a:solidFill>
              </a:rPr>
              <a:t>By transfer of resistance gene between genetic elements within bacteria, on transposons</a:t>
            </a:r>
          </a:p>
          <a:p>
            <a:r>
              <a:rPr lang="en-IN" b="1" dirty="0" smtClean="0">
                <a:solidFill>
                  <a:srgbClr val="FF0000"/>
                </a:solidFill>
              </a:rPr>
              <a:t>Plasmids</a:t>
            </a:r>
            <a:r>
              <a:rPr lang="en-IN" dirty="0" smtClean="0"/>
              <a:t> :are </a:t>
            </a:r>
            <a:r>
              <a:rPr lang="en-IN" dirty="0" smtClean="0">
                <a:solidFill>
                  <a:srgbClr val="00B050"/>
                </a:solidFill>
              </a:rPr>
              <a:t>extrachromosomal genetic element that can replicate independently and can carry gene coding for resistance to antibiotics</a:t>
            </a:r>
            <a:r>
              <a:rPr lang="en-IN" dirty="0" smtClean="0"/>
              <a:t>. Such plasmids </a:t>
            </a:r>
            <a:r>
              <a:rPr lang="en-IN" dirty="0" err="1" smtClean="0"/>
              <a:t>refered</a:t>
            </a:r>
            <a:r>
              <a:rPr lang="en-IN" dirty="0" smtClean="0"/>
              <a:t> as R plasmid.</a:t>
            </a:r>
          </a:p>
          <a:p>
            <a:r>
              <a:rPr lang="en-IN" b="1" u="sng" dirty="0" smtClean="0">
                <a:solidFill>
                  <a:srgbClr val="FF0000"/>
                </a:solidFill>
              </a:rPr>
              <a:t>The main method of transfer of R gene from one bacterium to other is by conjugative plasmid, </a:t>
            </a:r>
            <a:r>
              <a:rPr lang="en-IN" dirty="0" smtClean="0"/>
              <a:t>which can cause the bacterium to make connecting tube between bacteria through which plasmid itself can pass.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32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1000</Words>
  <Application>Microsoft Office PowerPoint</Application>
  <PresentationFormat>Widescreen</PresentationFormat>
  <Paragraphs>84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Introduction To chemotherapy Problems That Arises With The Use Of Antibiotics</vt:lpstr>
      <vt:lpstr>Problems That Arises With The Use Of Antibiotics</vt:lpstr>
      <vt:lpstr>Toxicity</vt:lpstr>
      <vt:lpstr>PowerPoint Presentation</vt:lpstr>
      <vt:lpstr>Hypersensitivity/Allergic reaction</vt:lpstr>
      <vt:lpstr>Drug Resistance</vt:lpstr>
      <vt:lpstr>Development of resistance</vt:lpstr>
      <vt:lpstr>PowerPoint Presentation</vt:lpstr>
      <vt:lpstr>Antibiotic resistance in bacteria spreads at three levels</vt:lpstr>
      <vt:lpstr>Gene transfer</vt:lpstr>
      <vt:lpstr>PowerPoint Presentation</vt:lpstr>
      <vt:lpstr>PowerPoint Presentation</vt:lpstr>
      <vt:lpstr>PowerPoint Presentation</vt:lpstr>
      <vt:lpstr>Resistant organism can be of thee type-</vt:lpstr>
      <vt:lpstr>PowerPoint Presentation</vt:lpstr>
      <vt:lpstr>PowerPoint Presentation</vt:lpstr>
      <vt:lpstr>Prevention of drug resistance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 IND</dc:creator>
  <cp:lastModifiedBy>Rev IND</cp:lastModifiedBy>
  <cp:revision>60</cp:revision>
  <dcterms:created xsi:type="dcterms:W3CDTF">2020-04-20T08:52:30Z</dcterms:created>
  <dcterms:modified xsi:type="dcterms:W3CDTF">2020-05-03T19:22:56Z</dcterms:modified>
</cp:coreProperties>
</file>