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59" r:id="rId6"/>
    <p:sldId id="260" r:id="rId7"/>
    <p:sldId id="261" r:id="rId8"/>
    <p:sldId id="262" r:id="rId9"/>
    <p:sldId id="263" r:id="rId10"/>
    <p:sldId id="266" r:id="rId11"/>
    <p:sldId id="267" r:id="rId12"/>
    <p:sldId id="268"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5/13/2020</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5/13/2020</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0FAD7-570B-43B4-BF45-4745F0B85EF2}"/>
              </a:ext>
            </a:extLst>
          </p:cNvPr>
          <p:cNvSpPr>
            <a:spLocks noGrp="1"/>
          </p:cNvSpPr>
          <p:nvPr>
            <p:ph type="ctrTitle"/>
          </p:nvPr>
        </p:nvSpPr>
        <p:spPr>
          <a:xfrm>
            <a:off x="1154955" y="861237"/>
            <a:ext cx="9583929" cy="627321"/>
          </a:xfrm>
        </p:spPr>
        <p:txBody>
          <a:bodyPr/>
          <a:lstStyle/>
          <a:p>
            <a:r>
              <a:rPr lang="en-US" sz="2400" dirty="0"/>
              <a:t>   SENSORY ATTRIBUTES OF ICE CREAM AND FROZEN DESSERTS</a:t>
            </a:r>
            <a:endParaRPr lang="en-IN" sz="2400" dirty="0"/>
          </a:p>
        </p:txBody>
      </p:sp>
      <p:sp>
        <p:nvSpPr>
          <p:cNvPr id="3" name="Subtitle 2">
            <a:extLst>
              <a:ext uri="{FF2B5EF4-FFF2-40B4-BE49-F238E27FC236}">
                <a16:creationId xmlns:a16="http://schemas.microsoft.com/office/drawing/2014/main" id="{500B5B27-D41B-4306-8EFD-2DEC642DF309}"/>
              </a:ext>
            </a:extLst>
          </p:cNvPr>
          <p:cNvSpPr>
            <a:spLocks noGrp="1"/>
          </p:cNvSpPr>
          <p:nvPr>
            <p:ph type="subTitle" idx="1"/>
          </p:nvPr>
        </p:nvSpPr>
        <p:spPr>
          <a:xfrm>
            <a:off x="1154955" y="4380614"/>
            <a:ext cx="3236292" cy="1258186"/>
          </a:xfrm>
        </p:spPr>
        <p:txBody>
          <a:bodyPr>
            <a:normAutofit fontScale="70000" lnSpcReduction="20000"/>
          </a:bodyPr>
          <a:lstStyle/>
          <a:p>
            <a:r>
              <a:rPr lang="en-US" dirty="0"/>
              <a:t>Department : Dairy Technology</a:t>
            </a:r>
            <a:br>
              <a:rPr lang="en-US" dirty="0"/>
            </a:br>
            <a:r>
              <a:rPr lang="en-US" dirty="0"/>
              <a:t>Course Title : Ice Cream &amp; Frozen Desserts</a:t>
            </a:r>
            <a:br>
              <a:rPr lang="en-US" dirty="0"/>
            </a:br>
            <a:r>
              <a:rPr lang="en-US" dirty="0"/>
              <a:t>Course No. : DTT -222</a:t>
            </a:r>
            <a:br>
              <a:rPr lang="en-US" dirty="0"/>
            </a:br>
            <a:r>
              <a:rPr lang="en-US" dirty="0"/>
              <a:t>Course Teacher:  Bipin Kumar Singh</a:t>
            </a:r>
            <a:br>
              <a:rPr lang="en-US" dirty="0"/>
            </a:br>
            <a:endParaRPr lang="en-IN" dirty="0"/>
          </a:p>
        </p:txBody>
      </p:sp>
      <p:pic>
        <p:nvPicPr>
          <p:cNvPr id="4" name="Picture 3">
            <a:extLst>
              <a:ext uri="{FF2B5EF4-FFF2-40B4-BE49-F238E27FC236}">
                <a16:creationId xmlns:a16="http://schemas.microsoft.com/office/drawing/2014/main" id="{2429A73B-1B4C-4BEA-A598-AF02A0DD0A24}"/>
              </a:ext>
            </a:extLst>
          </p:cNvPr>
          <p:cNvPicPr>
            <a:picLocks/>
          </p:cNvPicPr>
          <p:nvPr/>
        </p:nvPicPr>
        <p:blipFill>
          <a:blip r:embed="rId2"/>
          <a:stretch>
            <a:fillRect/>
          </a:stretch>
        </p:blipFill>
        <p:spPr>
          <a:xfrm>
            <a:off x="5238044" y="2626242"/>
            <a:ext cx="6107289" cy="3221402"/>
          </a:xfrm>
          <a:prstGeom prst="rect">
            <a:avLst/>
          </a:prstGeom>
        </p:spPr>
      </p:pic>
      <p:pic>
        <p:nvPicPr>
          <p:cNvPr id="2050" name="Picture 2" descr="Image result for sensory evaluation of ice cream">
            <a:extLst>
              <a:ext uri="{FF2B5EF4-FFF2-40B4-BE49-F238E27FC236}">
                <a16:creationId xmlns:a16="http://schemas.microsoft.com/office/drawing/2014/main" id="{769DC62C-EB90-49F5-AA3E-F54D2AD5D3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955" y="2628900"/>
            <a:ext cx="4083089"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652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D0A7E03-014A-4DA0-A849-EAE3DB8FB488}"/>
              </a:ext>
            </a:extLst>
          </p:cNvPr>
          <p:cNvSpPr>
            <a:spLocks noGrp="1" noChangeArrowheads="1"/>
          </p:cNvSpPr>
          <p:nvPr>
            <p:ph type="title"/>
          </p:nvPr>
        </p:nvSpPr>
        <p:spPr bwMode="auto">
          <a:xfrm>
            <a:off x="1154954" y="796635"/>
            <a:ext cx="9041669" cy="10310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231F20"/>
                </a:solidFill>
                <a:effectLst/>
                <a:latin typeface="Times New Roman" panose="02020603050405020304" pitchFamily="18" charset="0"/>
                <a:cs typeface="Times New Roman" panose="02020603050405020304" pitchFamily="18" charset="0"/>
              </a:rPr>
              <a:t>                      Scoring Technique of Ice Cream</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C461EA4E-475C-41E7-B9F6-0EF5695DD5BC}"/>
              </a:ext>
            </a:extLst>
          </p:cNvPr>
          <p:cNvSpPr>
            <a:spLocks noGrp="1"/>
          </p:cNvSpPr>
          <p:nvPr>
            <p:ph idx="1"/>
          </p:nvPr>
        </p:nvSpPr>
        <p:spPr/>
        <p:txBody>
          <a:bodyPr/>
          <a:lstStyle/>
          <a:p>
            <a:endParaRPr lang="en-US" dirty="0"/>
          </a:p>
          <a:p>
            <a:pPr algn="just"/>
            <a:r>
              <a:rPr lang="en-IN" b="1" dirty="0"/>
              <a:t>Tempering of ice cream:</a:t>
            </a:r>
            <a:r>
              <a:rPr lang="en-US" dirty="0"/>
              <a:t>temperature in range of –15oC to –12.2oC is satisfactory for tempering the ice cream for sensory evaluation. To achieve, this ice cream should be taken out from the hardening room and placed in dispensing cabinet several hours prior to judging. In this way, ice cream tempers uniformly.</a:t>
            </a:r>
            <a:endParaRPr lang="en-IN" b="1" dirty="0"/>
          </a:p>
          <a:p>
            <a:pPr algn="just"/>
            <a:r>
              <a:rPr lang="en-IN" b="1" dirty="0"/>
              <a:t>Sampling:</a:t>
            </a:r>
            <a:r>
              <a:rPr lang="en-US" dirty="0"/>
              <a:t>The retail package of ice cream should be served as such for </a:t>
            </a:r>
            <a:r>
              <a:rPr lang="en-US" dirty="0" err="1"/>
              <a:t>judging.In</a:t>
            </a:r>
            <a:r>
              <a:rPr lang="en-US" dirty="0"/>
              <a:t> case of a large lot or bulk, a regular ice cream dipper or scoop is used for drawing the sample.</a:t>
            </a:r>
          </a:p>
          <a:p>
            <a:pPr marL="0" indent="0">
              <a:buNone/>
            </a:pPr>
            <a:endParaRPr lang="en-IN" dirty="0"/>
          </a:p>
        </p:txBody>
      </p:sp>
    </p:spTree>
    <p:extLst>
      <p:ext uri="{BB962C8B-B14F-4D97-AF65-F5344CB8AC3E}">
        <p14:creationId xmlns:p14="http://schemas.microsoft.com/office/powerpoint/2010/main" val="3036860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FF6E-94F8-4A8E-8544-A53CBD1C940D}"/>
              </a:ext>
            </a:extLst>
          </p:cNvPr>
          <p:cNvSpPr>
            <a:spLocks noGrp="1"/>
          </p:cNvSpPr>
          <p:nvPr>
            <p:ph type="title"/>
          </p:nvPr>
        </p:nvSpPr>
        <p:spPr>
          <a:xfrm>
            <a:off x="1154954" y="838201"/>
            <a:ext cx="8761413" cy="501502"/>
          </a:xfrm>
        </p:spPr>
        <p:txBody>
          <a:bodyPr/>
          <a:lstStyle/>
          <a:p>
            <a:pPr lvl="0" defTabSz="914400" eaLnBrk="0" fontAlgn="base" hangingPunct="0">
              <a:spcAft>
                <a:spcPct val="0"/>
              </a:spcAft>
            </a:pPr>
            <a:r>
              <a:rPr lang="en-US" altLang="en-US" sz="2800" b="1" dirty="0">
                <a:solidFill>
                  <a:srgbClr val="231F20"/>
                </a:solidFill>
                <a:latin typeface="Times New Roman" panose="02020603050405020304" pitchFamily="18" charset="0"/>
                <a:cs typeface="Times New Roman" panose="02020603050405020304" pitchFamily="18" charset="0"/>
              </a:rPr>
              <a:t>       </a:t>
            </a:r>
            <a:br>
              <a:rPr lang="en-US" altLang="en-US" sz="2800" b="1" dirty="0">
                <a:solidFill>
                  <a:srgbClr val="231F20"/>
                </a:solidFill>
                <a:latin typeface="Times New Roman" panose="02020603050405020304" pitchFamily="18" charset="0"/>
                <a:cs typeface="Times New Roman" panose="02020603050405020304" pitchFamily="18" charset="0"/>
              </a:rPr>
            </a:br>
            <a:br>
              <a:rPr lang="en-US" altLang="en-US" sz="2800" b="1" dirty="0">
                <a:solidFill>
                  <a:srgbClr val="231F20"/>
                </a:solidFill>
                <a:latin typeface="Times New Roman" panose="02020603050405020304" pitchFamily="18" charset="0"/>
                <a:cs typeface="Times New Roman" panose="02020603050405020304" pitchFamily="18" charset="0"/>
              </a:rPr>
            </a:br>
            <a:r>
              <a:rPr lang="en-US" altLang="en-US" sz="2800" b="1" dirty="0">
                <a:solidFill>
                  <a:srgbClr val="231F20"/>
                </a:solidFill>
                <a:latin typeface="Times New Roman" panose="02020603050405020304" pitchFamily="18" charset="0"/>
                <a:cs typeface="Times New Roman" panose="02020603050405020304" pitchFamily="18" charset="0"/>
              </a:rPr>
              <a:t>                   Scoring Technique of Ice Cream</a:t>
            </a:r>
            <a:br>
              <a:rPr lang="en-US" altLang="en-US" dirty="0">
                <a:solidFill>
                  <a:schemeClr val="tx1"/>
                </a:solidFill>
              </a:rPr>
            </a:br>
            <a:br>
              <a:rPr lang="en-US" altLang="en-US" sz="2400" dirty="0">
                <a:solidFill>
                  <a:schemeClr val="tx1"/>
                </a:solidFill>
                <a:latin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840D2CA0-AEF8-4105-B224-EA3C732912DF}"/>
              </a:ext>
            </a:extLst>
          </p:cNvPr>
          <p:cNvSpPr>
            <a:spLocks noGrp="1"/>
          </p:cNvSpPr>
          <p:nvPr>
            <p:ph idx="1"/>
          </p:nvPr>
        </p:nvSpPr>
        <p:spPr/>
        <p:txBody>
          <a:bodyPr>
            <a:normAutofit fontScale="85000" lnSpcReduction="10000"/>
          </a:bodyPr>
          <a:lstStyle/>
          <a:p>
            <a:pPr algn="just"/>
            <a:r>
              <a:rPr lang="en-US" dirty="0"/>
              <a:t>The condition of ice cream starts changing immediately after taking it out of the cold store. Therefore, the judging and scoring of ice cream should be very fast. The judges should record their observations as quickly as possible, particularly about the body and texture characteristics. The observations should be made in the following sequence:</a:t>
            </a:r>
          </a:p>
          <a:p>
            <a:pPr algn="just">
              <a:buAutoNum type="alphaLcPeriod"/>
            </a:pPr>
            <a:r>
              <a:rPr lang="en-US" dirty="0"/>
              <a:t>Examine the container cleanliness, fullness, printing defects, etc.</a:t>
            </a:r>
          </a:p>
          <a:p>
            <a:pPr algn="just">
              <a:buAutoNum type="alphaLcPeriod"/>
            </a:pPr>
            <a:r>
              <a:rPr lang="en-US" dirty="0"/>
              <a:t>Note the color of ice cream for its intensity and uniformity.</a:t>
            </a:r>
          </a:p>
          <a:p>
            <a:pPr algn="just">
              <a:buAutoNum type="alphaLcPeriod"/>
            </a:pPr>
            <a:r>
              <a:rPr lang="en-US" dirty="0"/>
              <a:t>Note the product cuts and feel of the dipper as its cutting edges pass through the frozen mass.</a:t>
            </a:r>
          </a:p>
          <a:p>
            <a:pPr algn="just">
              <a:buAutoNum type="alphaLcPeriod"/>
            </a:pPr>
            <a:r>
              <a:rPr lang="en-US" dirty="0"/>
              <a:t>Before melting of ice cream, texture characteristics, such as gumminess, grittiness, coarseness, sandiness, etc. should also be felt simultaneously.</a:t>
            </a:r>
          </a:p>
          <a:p>
            <a:pPr algn="just">
              <a:buAutoNum type="alphaLcPeriod"/>
            </a:pPr>
            <a:r>
              <a:rPr lang="en-US" dirty="0"/>
              <a:t>Note the melting quality of ice cream. whether the melted liquid is creamy curdled, foamy, watery, and whether the tiny channels are formed as the melt drain flow down the sides of mass.</a:t>
            </a:r>
          </a:p>
          <a:p>
            <a:pPr>
              <a:buAutoNum type="alphaLcPeriod"/>
            </a:pPr>
            <a:endParaRPr lang="en-US" dirty="0"/>
          </a:p>
          <a:p>
            <a:pPr>
              <a:buAutoNum type="alphaLcPeriod"/>
            </a:pPr>
            <a:endParaRPr lang="en-US" dirty="0"/>
          </a:p>
          <a:p>
            <a:pPr>
              <a:buAutoNum type="alphaLcPeriod"/>
            </a:pPr>
            <a:endParaRPr lang="en-US" dirty="0"/>
          </a:p>
          <a:p>
            <a:pPr>
              <a:buAutoNum type="alphaLcPeriod"/>
            </a:pPr>
            <a:endParaRPr lang="en-US" dirty="0"/>
          </a:p>
          <a:p>
            <a:endParaRPr lang="en-US" dirty="0"/>
          </a:p>
          <a:p>
            <a:endParaRPr lang="en-IN" dirty="0"/>
          </a:p>
        </p:txBody>
      </p:sp>
    </p:spTree>
    <p:extLst>
      <p:ext uri="{BB962C8B-B14F-4D97-AF65-F5344CB8AC3E}">
        <p14:creationId xmlns:p14="http://schemas.microsoft.com/office/powerpoint/2010/main" val="856488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7B7F3-BD9C-4C9D-ADFB-A597A2B6AA24}"/>
              </a:ext>
            </a:extLst>
          </p:cNvPr>
          <p:cNvSpPr>
            <a:spLocks noGrp="1"/>
          </p:cNvSpPr>
          <p:nvPr>
            <p:ph type="title"/>
          </p:nvPr>
        </p:nvSpPr>
        <p:spPr/>
        <p:txBody>
          <a:bodyPr/>
          <a:lstStyle/>
          <a:p>
            <a:r>
              <a:rPr lang="en-US" sz="2800" b="1" dirty="0"/>
              <a:t>               Undesirable Attributes of Ice Cream</a:t>
            </a:r>
            <a:endParaRPr lang="en-IN" sz="2800" dirty="0"/>
          </a:p>
        </p:txBody>
      </p:sp>
      <p:sp>
        <p:nvSpPr>
          <p:cNvPr id="3" name="Content Placeholder 2">
            <a:extLst>
              <a:ext uri="{FF2B5EF4-FFF2-40B4-BE49-F238E27FC236}">
                <a16:creationId xmlns:a16="http://schemas.microsoft.com/office/drawing/2014/main" id="{DA973DF7-63F2-4ED1-BAC2-044876744BDC}"/>
              </a:ext>
            </a:extLst>
          </p:cNvPr>
          <p:cNvSpPr>
            <a:spLocks noGrp="1"/>
          </p:cNvSpPr>
          <p:nvPr>
            <p:ph idx="1"/>
          </p:nvPr>
        </p:nvSpPr>
        <p:spPr/>
        <p:txBody>
          <a:bodyPr/>
          <a:lstStyle/>
          <a:p>
            <a:r>
              <a:rPr lang="en-US" i="1" dirty="0"/>
              <a:t>Melting quality</a:t>
            </a:r>
            <a:r>
              <a:rPr lang="en-US" dirty="0"/>
              <a:t>: Does not melt or delayed melting, flaky or scummy, foamy or frothy, </a:t>
            </a:r>
            <a:r>
              <a:rPr lang="en-US" dirty="0" err="1"/>
              <a:t>wheying</a:t>
            </a:r>
            <a:r>
              <a:rPr lang="en-US" dirty="0"/>
              <a:t> off or curdled and watery.</a:t>
            </a:r>
          </a:p>
          <a:p>
            <a:r>
              <a:rPr lang="en-IN" i="1" dirty="0"/>
              <a:t>Body and texture</a:t>
            </a:r>
            <a:r>
              <a:rPr lang="en-IN" dirty="0"/>
              <a:t>: Crumbly (brittle/flaky/snowy), gummy (pasty/sticky), shrunken, soggy (heavy/doughy), weak, buttery/greasy, coarse (grainy/ icy/spiny), fluffy and sandy.</a:t>
            </a:r>
          </a:p>
          <a:p>
            <a:r>
              <a:rPr lang="en-US" i="1" dirty="0"/>
              <a:t>Off </a:t>
            </a:r>
            <a:r>
              <a:rPr lang="en-US" i="1" dirty="0" err="1"/>
              <a:t>flavours</a:t>
            </a:r>
            <a:r>
              <a:rPr lang="en-US" dirty="0"/>
              <a:t>: Cooked, sour, old ingredients, rancid, salty, inadequate or excessive </a:t>
            </a:r>
            <a:r>
              <a:rPr lang="en-US" dirty="0" err="1"/>
              <a:t>flavour</a:t>
            </a:r>
            <a:r>
              <a:rPr lang="en-US" dirty="0"/>
              <a:t>, oxidized/tallowy, neutralizer, etc.</a:t>
            </a:r>
            <a:endParaRPr lang="en-IN" dirty="0"/>
          </a:p>
        </p:txBody>
      </p:sp>
    </p:spTree>
    <p:extLst>
      <p:ext uri="{BB962C8B-B14F-4D97-AF65-F5344CB8AC3E}">
        <p14:creationId xmlns:p14="http://schemas.microsoft.com/office/powerpoint/2010/main" val="3406507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thanks">
            <a:extLst>
              <a:ext uri="{FF2B5EF4-FFF2-40B4-BE49-F238E27FC236}">
                <a16:creationId xmlns:a16="http://schemas.microsoft.com/office/drawing/2014/main" id="{37787490-8A87-4726-9320-6107F4B11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357" y="1137684"/>
            <a:ext cx="5613991" cy="4646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58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24C3-D7C7-42C9-B2E8-CA07E47EAFA3}"/>
              </a:ext>
            </a:extLst>
          </p:cNvPr>
          <p:cNvSpPr>
            <a:spLocks noGrp="1"/>
          </p:cNvSpPr>
          <p:nvPr>
            <p:ph type="title"/>
          </p:nvPr>
        </p:nvSpPr>
        <p:spPr/>
        <p:txBody>
          <a:bodyPr/>
          <a:lstStyle/>
          <a:p>
            <a:r>
              <a:rPr lang="en-IN" dirty="0"/>
              <a:t>                       </a:t>
            </a:r>
            <a:r>
              <a:rPr lang="en-IN" sz="2800" dirty="0"/>
              <a:t>Introduction</a:t>
            </a:r>
          </a:p>
        </p:txBody>
      </p:sp>
      <p:sp>
        <p:nvSpPr>
          <p:cNvPr id="3" name="Content Placeholder 2">
            <a:extLst>
              <a:ext uri="{FF2B5EF4-FFF2-40B4-BE49-F238E27FC236}">
                <a16:creationId xmlns:a16="http://schemas.microsoft.com/office/drawing/2014/main" id="{60E3240F-FAF1-4648-80D3-D91258393572}"/>
              </a:ext>
            </a:extLst>
          </p:cNvPr>
          <p:cNvSpPr>
            <a:spLocks noGrp="1"/>
          </p:cNvSpPr>
          <p:nvPr>
            <p:ph idx="1"/>
          </p:nvPr>
        </p:nvSpPr>
        <p:spPr/>
        <p:txBody>
          <a:bodyPr/>
          <a:lstStyle/>
          <a:p>
            <a:pPr algn="just"/>
            <a:r>
              <a:rPr lang="en-US" dirty="0"/>
              <a:t>Ice cream is a frozen food made of a mixture of dairy products, such as milk, cream, and nonfat milk, combined with sugars, flavoring, fruits and nuts, stabilizers and emulsifiers etc. Different types of ice cream are available in the market including economy, premium, super-premium reduced fat, light, low fat ice cream, </a:t>
            </a:r>
            <a:r>
              <a:rPr lang="en-US" dirty="0" err="1"/>
              <a:t>mellorine</a:t>
            </a:r>
            <a:r>
              <a:rPr lang="en-US" dirty="0"/>
              <a:t>, depending on their composition, soft serve ice cream, sherbets, ice candy and kulfi. All the above products may differ in the type of flavoring, the composition in terms of dairy ingredients and other food solids, and the extent of product overrun. Ice cream is normally judged on the basis of its </a:t>
            </a:r>
            <a:r>
              <a:rPr lang="en-US" dirty="0" err="1"/>
              <a:t>flavour</a:t>
            </a:r>
            <a:r>
              <a:rPr lang="en-US" dirty="0"/>
              <a:t>, body and texture, </a:t>
            </a:r>
            <a:r>
              <a:rPr lang="en-US" dirty="0" err="1"/>
              <a:t>colour</a:t>
            </a:r>
            <a:r>
              <a:rPr lang="en-US" dirty="0"/>
              <a:t> and package and melting. The ideal characteristics of ice cream and requirements for high quality ice cream and frozen desserts are described in this lecture. </a:t>
            </a:r>
            <a:endParaRPr lang="en-IN" dirty="0"/>
          </a:p>
        </p:txBody>
      </p:sp>
    </p:spTree>
    <p:extLst>
      <p:ext uri="{BB962C8B-B14F-4D97-AF65-F5344CB8AC3E}">
        <p14:creationId xmlns:p14="http://schemas.microsoft.com/office/powerpoint/2010/main" val="1795834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ensory evaluation of ice cream">
            <a:extLst>
              <a:ext uri="{FF2B5EF4-FFF2-40B4-BE49-F238E27FC236}">
                <a16:creationId xmlns:a16="http://schemas.microsoft.com/office/drawing/2014/main" id="{C4C7F124-1DFF-4F0E-A7A7-1C08099071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8437" y="1594884"/>
            <a:ext cx="4221126" cy="34874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a:extLst>
              <a:ext uri="{FF2B5EF4-FFF2-40B4-BE49-F238E27FC236}">
                <a16:creationId xmlns:a16="http://schemas.microsoft.com/office/drawing/2014/main" id="{D2CC8220-0EF2-4B24-98C7-81AEBB4CE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9563" y="1594882"/>
            <a:ext cx="4348716" cy="3487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39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4E4B-81C6-459E-988C-FA89A26CA126}"/>
              </a:ext>
            </a:extLst>
          </p:cNvPr>
          <p:cNvSpPr>
            <a:spLocks noGrp="1"/>
          </p:cNvSpPr>
          <p:nvPr>
            <p:ph type="title"/>
          </p:nvPr>
        </p:nvSpPr>
        <p:spPr/>
        <p:txBody>
          <a:bodyPr/>
          <a:lstStyle/>
          <a:p>
            <a:r>
              <a:rPr lang="en-IN" dirty="0"/>
              <a:t>                            </a:t>
            </a:r>
            <a:r>
              <a:rPr lang="en-IN" sz="2800" dirty="0" err="1"/>
              <a:t>Flavor</a:t>
            </a:r>
            <a:endParaRPr lang="en-IN" sz="2800" dirty="0"/>
          </a:p>
        </p:txBody>
      </p:sp>
      <p:sp>
        <p:nvSpPr>
          <p:cNvPr id="3" name="Content Placeholder 2">
            <a:extLst>
              <a:ext uri="{FF2B5EF4-FFF2-40B4-BE49-F238E27FC236}">
                <a16:creationId xmlns:a16="http://schemas.microsoft.com/office/drawing/2014/main" id="{7E2E503F-B4C6-4F23-8428-789FF4554AD6}"/>
              </a:ext>
            </a:extLst>
          </p:cNvPr>
          <p:cNvSpPr>
            <a:spLocks noGrp="1"/>
          </p:cNvSpPr>
          <p:nvPr>
            <p:ph idx="1"/>
          </p:nvPr>
        </p:nvSpPr>
        <p:spPr/>
        <p:txBody>
          <a:bodyPr/>
          <a:lstStyle/>
          <a:p>
            <a:pPr algn="just"/>
            <a:r>
              <a:rPr lang="en-US" dirty="0"/>
              <a:t>High-quality vanilla ice cream should be pleasantly sweet, suggest a creamy background sensation, exhibit a delicate ‘‘bouquet’’ of vanilla flavor, and leave a most pleasant, but brief, rich aftertaste. The flavor intensity of the vanilla, the sweetener, and the various dairy ingredients should not be so pronounced that, when first tasted, one component of the overall flavor seems to predominate over the others. All of the ingredients should blend to yield a pleasant, balanced flavor.</a:t>
            </a:r>
            <a:endParaRPr lang="en-IN" dirty="0"/>
          </a:p>
        </p:txBody>
      </p:sp>
    </p:spTree>
    <p:extLst>
      <p:ext uri="{BB962C8B-B14F-4D97-AF65-F5344CB8AC3E}">
        <p14:creationId xmlns:p14="http://schemas.microsoft.com/office/powerpoint/2010/main" val="339847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2CF55-54B9-42A0-9320-EDAB80FE487F}"/>
              </a:ext>
            </a:extLst>
          </p:cNvPr>
          <p:cNvSpPr>
            <a:spLocks noGrp="1"/>
          </p:cNvSpPr>
          <p:nvPr>
            <p:ph type="title"/>
          </p:nvPr>
        </p:nvSpPr>
        <p:spPr/>
        <p:txBody>
          <a:bodyPr/>
          <a:lstStyle/>
          <a:p>
            <a:r>
              <a:rPr lang="en-IN" dirty="0"/>
              <a:t>                    </a:t>
            </a:r>
            <a:r>
              <a:rPr lang="en-IN" sz="2800" dirty="0"/>
              <a:t>Body and Texture</a:t>
            </a:r>
          </a:p>
        </p:txBody>
      </p:sp>
      <p:sp>
        <p:nvSpPr>
          <p:cNvPr id="3" name="Content Placeholder 2">
            <a:extLst>
              <a:ext uri="{FF2B5EF4-FFF2-40B4-BE49-F238E27FC236}">
                <a16:creationId xmlns:a16="http://schemas.microsoft.com/office/drawing/2014/main" id="{4984B7AE-374B-405F-AF5B-5BC86EC55D9C}"/>
              </a:ext>
            </a:extLst>
          </p:cNvPr>
          <p:cNvSpPr>
            <a:spLocks noGrp="1"/>
          </p:cNvSpPr>
          <p:nvPr>
            <p:ph idx="1"/>
          </p:nvPr>
        </p:nvSpPr>
        <p:spPr/>
        <p:txBody>
          <a:bodyPr/>
          <a:lstStyle/>
          <a:p>
            <a:pPr algn="just"/>
            <a:r>
              <a:rPr lang="en-US" dirty="0"/>
              <a:t>Body and texture are important properties of ice cream and good quality indicators. The associated body and texture defects are evaluated by biting and chewing the product. As it relates to ice cream, body is best defined as the property or quality of the ice cream as a whole. Texture refers to the parts or structure of ice cream that make up the whole. Both the body and texture of ice cream may be partially determined by applying the senses of touch and sight when the evaluator observes the product’s appearance on dipping. The desired body in ice cream is that which is firm, has substance (has some resistance), responds rapidly to dipping, and is not unduly cold when placed into the mouth. The melted ice cream should resemble the consistency of 40% fat cream.</a:t>
            </a:r>
            <a:endParaRPr lang="en-IN" dirty="0"/>
          </a:p>
        </p:txBody>
      </p:sp>
    </p:spTree>
    <p:extLst>
      <p:ext uri="{BB962C8B-B14F-4D97-AF65-F5344CB8AC3E}">
        <p14:creationId xmlns:p14="http://schemas.microsoft.com/office/powerpoint/2010/main" val="237174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A59B5-D7EC-4B56-8F28-57AFA0D65D92}"/>
              </a:ext>
            </a:extLst>
          </p:cNvPr>
          <p:cNvSpPr>
            <a:spLocks noGrp="1"/>
          </p:cNvSpPr>
          <p:nvPr>
            <p:ph type="title"/>
          </p:nvPr>
        </p:nvSpPr>
        <p:spPr/>
        <p:txBody>
          <a:bodyPr/>
          <a:lstStyle/>
          <a:p>
            <a:r>
              <a:rPr lang="en-IN" dirty="0"/>
              <a:t>                   </a:t>
            </a:r>
            <a:r>
              <a:rPr lang="en-IN" sz="2800" dirty="0"/>
              <a:t>Melting Quality</a:t>
            </a:r>
          </a:p>
        </p:txBody>
      </p:sp>
      <p:sp>
        <p:nvSpPr>
          <p:cNvPr id="3" name="Content Placeholder 2">
            <a:extLst>
              <a:ext uri="{FF2B5EF4-FFF2-40B4-BE49-F238E27FC236}">
                <a16:creationId xmlns:a16="http://schemas.microsoft.com/office/drawing/2014/main" id="{79181FCC-FB1D-4551-B666-E981CD24F3A6}"/>
              </a:ext>
            </a:extLst>
          </p:cNvPr>
          <p:cNvSpPr>
            <a:spLocks noGrp="1"/>
          </p:cNvSpPr>
          <p:nvPr>
            <p:ph idx="1"/>
          </p:nvPr>
        </p:nvSpPr>
        <p:spPr/>
        <p:txBody>
          <a:bodyPr>
            <a:normAutofit lnSpcReduction="10000"/>
          </a:bodyPr>
          <a:lstStyle/>
          <a:p>
            <a:pPr algn="just"/>
            <a:r>
              <a:rPr lang="en-US" dirty="0"/>
              <a:t>Good quality ice cream should show little resistance towards melting when a dish is exposed to room temperature. During melting, the mix should drain away as rapidly as it melts and form a smooth, uniform and homogenous liquid in the dish. Any variation from this </a:t>
            </a:r>
            <a:r>
              <a:rPr lang="en-US" dirty="0" err="1"/>
              <a:t>behaviour</a:t>
            </a:r>
            <a:r>
              <a:rPr lang="en-US" dirty="0"/>
              <a:t> is due to some defect and leads the consumers to be suspicious of its quality. Though the weightage to the melting quality is low (5 points), it is an important attribute on account of its correlation with the body and </a:t>
            </a:r>
            <a:r>
              <a:rPr lang="en-US" dirty="0" err="1"/>
              <a:t>texture.High</a:t>
            </a:r>
            <a:r>
              <a:rPr lang="en-US" dirty="0"/>
              <a:t>-quality ice cream should show little resistance toward melting when a dish is exposed to room temperature for at least 10–15 min. During the melting phase, the mix should flow from the center (high) portion of the scooped ice cream. The melted product should be expected to form a smooth, uniform, and homogeneous liquid in the dish. Generally, ice creams with low overrun melt more rapidly than those with high overrun.</a:t>
            </a:r>
            <a:endParaRPr lang="en-IN" dirty="0"/>
          </a:p>
        </p:txBody>
      </p:sp>
    </p:spTree>
    <p:extLst>
      <p:ext uri="{BB962C8B-B14F-4D97-AF65-F5344CB8AC3E}">
        <p14:creationId xmlns:p14="http://schemas.microsoft.com/office/powerpoint/2010/main" val="47548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46FA7-2A1E-436D-99A5-0941238D6681}"/>
              </a:ext>
            </a:extLst>
          </p:cNvPr>
          <p:cNvSpPr>
            <a:spLocks noGrp="1"/>
          </p:cNvSpPr>
          <p:nvPr>
            <p:ph type="title"/>
          </p:nvPr>
        </p:nvSpPr>
        <p:spPr/>
        <p:txBody>
          <a:bodyPr/>
          <a:lstStyle/>
          <a:p>
            <a:r>
              <a:rPr lang="en-IN" dirty="0"/>
              <a:t>                  </a:t>
            </a:r>
            <a:r>
              <a:rPr lang="en-IN" sz="2800" dirty="0" err="1"/>
              <a:t>Color</a:t>
            </a:r>
            <a:r>
              <a:rPr lang="en-IN" sz="2800" dirty="0"/>
              <a:t> and Package</a:t>
            </a:r>
          </a:p>
        </p:txBody>
      </p:sp>
      <p:sp>
        <p:nvSpPr>
          <p:cNvPr id="3" name="Content Placeholder 2">
            <a:extLst>
              <a:ext uri="{FF2B5EF4-FFF2-40B4-BE49-F238E27FC236}">
                <a16:creationId xmlns:a16="http://schemas.microsoft.com/office/drawing/2014/main" id="{ECD91CFB-D064-4125-897A-19700D518A82}"/>
              </a:ext>
            </a:extLst>
          </p:cNvPr>
          <p:cNvSpPr>
            <a:spLocks noGrp="1"/>
          </p:cNvSpPr>
          <p:nvPr>
            <p:ph idx="1"/>
          </p:nvPr>
        </p:nvSpPr>
        <p:spPr/>
        <p:txBody>
          <a:bodyPr>
            <a:normAutofit fontScale="92500" lnSpcReduction="20000"/>
          </a:bodyPr>
          <a:lstStyle/>
          <a:p>
            <a:pPr algn="just"/>
            <a:r>
              <a:rPr lang="en-IN" dirty="0" err="1"/>
              <a:t>Color</a:t>
            </a:r>
            <a:r>
              <a:rPr lang="en-IN" dirty="0"/>
              <a:t>:</a:t>
            </a:r>
            <a:r>
              <a:rPr lang="en-US" dirty="0"/>
              <a:t>The </a:t>
            </a:r>
            <a:r>
              <a:rPr lang="en-US" dirty="0" err="1"/>
              <a:t>colour</a:t>
            </a:r>
            <a:r>
              <a:rPr lang="en-US" dirty="0"/>
              <a:t> should be attractive, uniform, pleasing and typical of the </a:t>
            </a:r>
            <a:r>
              <a:rPr lang="en-US" dirty="0" err="1"/>
              <a:t>flavour</a:t>
            </a:r>
            <a:r>
              <a:rPr lang="en-US" dirty="0"/>
              <a:t> present in ice cream. Vanilla ice cream is invariably plain (no </a:t>
            </a:r>
            <a:r>
              <a:rPr lang="en-US" dirty="0" err="1"/>
              <a:t>colour</a:t>
            </a:r>
            <a:r>
              <a:rPr lang="en-US" dirty="0"/>
              <a:t>).The </a:t>
            </a:r>
            <a:r>
              <a:rPr lang="en-US" dirty="0" err="1"/>
              <a:t>colour</a:t>
            </a:r>
            <a:r>
              <a:rPr lang="en-US" dirty="0"/>
              <a:t> defects of ice cream are grey/dull; non-uniform, vivid and </a:t>
            </a:r>
            <a:r>
              <a:rPr lang="en-US" dirty="0" err="1"/>
              <a:t>unnatural.Colorants</a:t>
            </a:r>
            <a:r>
              <a:rPr lang="en-US" dirty="0"/>
              <a:t> may or may not be added to dairy frozen desserts. As long as the shade of color reasonably resembles the natural color (β-carotene pigment) of cream and is neither too pale nor too vivid, color criticisms are generally resisted for vanilla-flavored products</a:t>
            </a:r>
            <a:endParaRPr lang="en-IN" dirty="0"/>
          </a:p>
          <a:p>
            <a:pPr algn="just"/>
            <a:r>
              <a:rPr lang="en-IN" dirty="0"/>
              <a:t>Package:</a:t>
            </a:r>
            <a:r>
              <a:rPr lang="en-US" dirty="0"/>
              <a:t>The package or container should be neat, clean, attractive, full and protective. The common package defects are: soiled, rusty, damaged, shrunken ice cream, ill shaped, etc. Multiuse containers (if used) should be free of dents, rust, paint, battered edges, or rough, irregular surfaces. In general, ice cream packages should reflect neatness and cleanliness throughout, giving the consumer the impression that by use of a clean, well-formed container, the manufacturer is definitely interested in supplying a high-quality product. </a:t>
            </a:r>
            <a:endParaRPr lang="en-IN" dirty="0"/>
          </a:p>
        </p:txBody>
      </p:sp>
    </p:spTree>
    <p:extLst>
      <p:ext uri="{BB962C8B-B14F-4D97-AF65-F5344CB8AC3E}">
        <p14:creationId xmlns:p14="http://schemas.microsoft.com/office/powerpoint/2010/main" val="130139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1762-5A7A-4288-AC59-2FE8D8533A88}"/>
              </a:ext>
            </a:extLst>
          </p:cNvPr>
          <p:cNvSpPr>
            <a:spLocks noGrp="1"/>
          </p:cNvSpPr>
          <p:nvPr>
            <p:ph type="title"/>
          </p:nvPr>
        </p:nvSpPr>
        <p:spPr/>
        <p:txBody>
          <a:bodyPr/>
          <a:lstStyle/>
          <a:p>
            <a:r>
              <a:rPr lang="en-IN" dirty="0"/>
              <a:t>              </a:t>
            </a:r>
            <a:r>
              <a:rPr lang="en-IN" sz="2800" dirty="0"/>
              <a:t>Other Frozen Dairy Desserts</a:t>
            </a:r>
          </a:p>
        </p:txBody>
      </p:sp>
      <p:sp>
        <p:nvSpPr>
          <p:cNvPr id="3" name="Content Placeholder 2">
            <a:extLst>
              <a:ext uri="{FF2B5EF4-FFF2-40B4-BE49-F238E27FC236}">
                <a16:creationId xmlns:a16="http://schemas.microsoft.com/office/drawing/2014/main" id="{3DEA78A4-B614-4FFB-BCBA-12295E74EC53}"/>
              </a:ext>
            </a:extLst>
          </p:cNvPr>
          <p:cNvSpPr>
            <a:spLocks noGrp="1"/>
          </p:cNvSpPr>
          <p:nvPr>
            <p:ph idx="1"/>
          </p:nvPr>
        </p:nvSpPr>
        <p:spPr/>
        <p:txBody>
          <a:bodyPr/>
          <a:lstStyle/>
          <a:p>
            <a:r>
              <a:rPr lang="en-IN" dirty="0"/>
              <a:t>Low fat ice cream</a:t>
            </a:r>
          </a:p>
          <a:p>
            <a:r>
              <a:rPr lang="en-IN" dirty="0" err="1"/>
              <a:t>Mellorine</a:t>
            </a:r>
            <a:endParaRPr lang="en-IN" dirty="0"/>
          </a:p>
          <a:p>
            <a:r>
              <a:rPr lang="en-IN" dirty="0"/>
              <a:t>Fruit Frozen Desserts</a:t>
            </a:r>
          </a:p>
          <a:p>
            <a:r>
              <a:rPr lang="en-IN" dirty="0"/>
              <a:t>Nut Frozen Desserts</a:t>
            </a:r>
          </a:p>
          <a:p>
            <a:r>
              <a:rPr lang="en-IN" dirty="0"/>
              <a:t>Variegated Frozen Desserts </a:t>
            </a:r>
          </a:p>
          <a:p>
            <a:r>
              <a:rPr lang="en-IN" dirty="0"/>
              <a:t>Soft-Serve Frozen Desserts</a:t>
            </a:r>
          </a:p>
          <a:p>
            <a:r>
              <a:rPr lang="en-IN" dirty="0"/>
              <a:t>Frozen Novelties</a:t>
            </a:r>
          </a:p>
        </p:txBody>
      </p:sp>
    </p:spTree>
    <p:extLst>
      <p:ext uri="{BB962C8B-B14F-4D97-AF65-F5344CB8AC3E}">
        <p14:creationId xmlns:p14="http://schemas.microsoft.com/office/powerpoint/2010/main" val="2676966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81D5D-370B-4F96-90BB-17857354DC05}"/>
              </a:ext>
            </a:extLst>
          </p:cNvPr>
          <p:cNvSpPr>
            <a:spLocks noGrp="1"/>
          </p:cNvSpPr>
          <p:nvPr>
            <p:ph type="title"/>
          </p:nvPr>
        </p:nvSpPr>
        <p:spPr/>
        <p:txBody>
          <a:bodyPr/>
          <a:lstStyle/>
          <a:p>
            <a:r>
              <a:rPr lang="en-IN" dirty="0"/>
              <a:t>                 </a:t>
            </a:r>
            <a:r>
              <a:rPr lang="en-IN" sz="2800" dirty="0"/>
              <a:t>Ice Cream Scorecard</a:t>
            </a:r>
          </a:p>
        </p:txBody>
      </p:sp>
      <p:graphicFrame>
        <p:nvGraphicFramePr>
          <p:cNvPr id="6" name="Content Placeholder 5">
            <a:extLst>
              <a:ext uri="{FF2B5EF4-FFF2-40B4-BE49-F238E27FC236}">
                <a16:creationId xmlns:a16="http://schemas.microsoft.com/office/drawing/2014/main" id="{B8C72EB5-4A1A-4C89-ADE8-F25F18D59DF4}"/>
              </a:ext>
            </a:extLst>
          </p:cNvPr>
          <p:cNvGraphicFramePr>
            <a:graphicFrameLocks noGrp="1"/>
          </p:cNvGraphicFramePr>
          <p:nvPr>
            <p:ph idx="1"/>
            <p:extLst>
              <p:ext uri="{D42A27DB-BD31-4B8C-83A1-F6EECF244321}">
                <p14:modId xmlns:p14="http://schemas.microsoft.com/office/powerpoint/2010/main" val="634578987"/>
              </p:ext>
            </p:extLst>
          </p:nvPr>
        </p:nvGraphicFramePr>
        <p:xfrm>
          <a:off x="1155700" y="2603500"/>
          <a:ext cx="8761412" cy="2768600"/>
        </p:xfrm>
        <a:graphic>
          <a:graphicData uri="http://schemas.openxmlformats.org/drawingml/2006/table">
            <a:tbl>
              <a:tblPr firstRow="1" bandRow="1">
                <a:tableStyleId>{5C22544A-7EE6-4342-B048-85BDC9FD1C3A}</a:tableStyleId>
              </a:tblPr>
              <a:tblGrid>
                <a:gridCol w="2190353">
                  <a:extLst>
                    <a:ext uri="{9D8B030D-6E8A-4147-A177-3AD203B41FA5}">
                      <a16:colId xmlns:a16="http://schemas.microsoft.com/office/drawing/2014/main" val="2786309384"/>
                    </a:ext>
                  </a:extLst>
                </a:gridCol>
                <a:gridCol w="2190353">
                  <a:extLst>
                    <a:ext uri="{9D8B030D-6E8A-4147-A177-3AD203B41FA5}">
                      <a16:colId xmlns:a16="http://schemas.microsoft.com/office/drawing/2014/main" val="1193020225"/>
                    </a:ext>
                  </a:extLst>
                </a:gridCol>
                <a:gridCol w="2190353">
                  <a:extLst>
                    <a:ext uri="{9D8B030D-6E8A-4147-A177-3AD203B41FA5}">
                      <a16:colId xmlns:a16="http://schemas.microsoft.com/office/drawing/2014/main" val="3849146393"/>
                    </a:ext>
                  </a:extLst>
                </a:gridCol>
                <a:gridCol w="2190353">
                  <a:extLst>
                    <a:ext uri="{9D8B030D-6E8A-4147-A177-3AD203B41FA5}">
                      <a16:colId xmlns:a16="http://schemas.microsoft.com/office/drawing/2014/main" val="2208553289"/>
                    </a:ext>
                  </a:extLst>
                </a:gridCol>
              </a:tblGrid>
              <a:tr h="370840">
                <a:tc>
                  <a:txBody>
                    <a:bodyPr/>
                    <a:lstStyle/>
                    <a:p>
                      <a:r>
                        <a:rPr lang="en-IN" dirty="0" err="1"/>
                        <a:t>S.No</a:t>
                      </a:r>
                      <a:endParaRPr lang="en-IN" dirty="0"/>
                    </a:p>
                  </a:txBody>
                  <a:tcPr/>
                </a:tc>
                <a:tc>
                  <a:txBody>
                    <a:bodyPr/>
                    <a:lstStyle/>
                    <a:p>
                      <a:r>
                        <a:rPr lang="en-IN" dirty="0"/>
                        <a:t>Characteristics</a:t>
                      </a:r>
                    </a:p>
                  </a:txBody>
                  <a:tcPr/>
                </a:tc>
                <a:tc>
                  <a:txBody>
                    <a:bodyPr/>
                    <a:lstStyle/>
                    <a:p>
                      <a:r>
                        <a:rPr lang="en-IN" dirty="0"/>
                        <a:t>Max. Score</a:t>
                      </a:r>
                    </a:p>
                  </a:txBody>
                  <a:tcPr/>
                </a:tc>
                <a:tc>
                  <a:txBody>
                    <a:bodyPr/>
                    <a:lstStyle/>
                    <a:p>
                      <a:r>
                        <a:rPr lang="en-IN" dirty="0"/>
                        <a:t>Sample Score</a:t>
                      </a:r>
                    </a:p>
                  </a:txBody>
                  <a:tcPr/>
                </a:tc>
                <a:extLst>
                  <a:ext uri="{0D108BD9-81ED-4DB2-BD59-A6C34878D82A}">
                    <a16:rowId xmlns:a16="http://schemas.microsoft.com/office/drawing/2014/main" val="3352319681"/>
                  </a:ext>
                </a:extLst>
              </a:tr>
              <a:tr h="370840">
                <a:tc>
                  <a:txBody>
                    <a:bodyPr/>
                    <a:lstStyle/>
                    <a:p>
                      <a:r>
                        <a:rPr lang="en-IN" dirty="0"/>
                        <a:t>1</a:t>
                      </a:r>
                    </a:p>
                  </a:txBody>
                  <a:tcPr/>
                </a:tc>
                <a:tc>
                  <a:txBody>
                    <a:bodyPr/>
                    <a:lstStyle/>
                    <a:p>
                      <a:r>
                        <a:rPr lang="en-IN" dirty="0"/>
                        <a:t>Flavour</a:t>
                      </a:r>
                    </a:p>
                  </a:txBody>
                  <a:tcPr/>
                </a:tc>
                <a:tc>
                  <a:txBody>
                    <a:bodyPr/>
                    <a:lstStyle/>
                    <a:p>
                      <a:r>
                        <a:rPr lang="en-IN" dirty="0"/>
                        <a:t>45</a:t>
                      </a:r>
                    </a:p>
                  </a:txBody>
                  <a:tcPr/>
                </a:tc>
                <a:tc>
                  <a:txBody>
                    <a:bodyPr/>
                    <a:lstStyle/>
                    <a:p>
                      <a:endParaRPr lang="en-IN"/>
                    </a:p>
                  </a:txBody>
                  <a:tcPr/>
                </a:tc>
                <a:extLst>
                  <a:ext uri="{0D108BD9-81ED-4DB2-BD59-A6C34878D82A}">
                    <a16:rowId xmlns:a16="http://schemas.microsoft.com/office/drawing/2014/main" val="2714209496"/>
                  </a:ext>
                </a:extLst>
              </a:tr>
              <a:tr h="370840">
                <a:tc>
                  <a:txBody>
                    <a:bodyPr/>
                    <a:lstStyle/>
                    <a:p>
                      <a:r>
                        <a:rPr lang="en-IN" dirty="0"/>
                        <a:t>2</a:t>
                      </a:r>
                    </a:p>
                  </a:txBody>
                  <a:tcPr/>
                </a:tc>
                <a:tc>
                  <a:txBody>
                    <a:bodyPr/>
                    <a:lstStyle/>
                    <a:p>
                      <a:r>
                        <a:rPr lang="en-IN" dirty="0"/>
                        <a:t>Body &amp; Texture</a:t>
                      </a:r>
                    </a:p>
                  </a:txBody>
                  <a:tcPr/>
                </a:tc>
                <a:tc>
                  <a:txBody>
                    <a:bodyPr/>
                    <a:lstStyle/>
                    <a:p>
                      <a:r>
                        <a:rPr lang="en-IN" dirty="0"/>
                        <a:t>30</a:t>
                      </a:r>
                    </a:p>
                  </a:txBody>
                  <a:tcPr/>
                </a:tc>
                <a:tc>
                  <a:txBody>
                    <a:bodyPr/>
                    <a:lstStyle/>
                    <a:p>
                      <a:endParaRPr lang="en-IN"/>
                    </a:p>
                  </a:txBody>
                  <a:tcPr/>
                </a:tc>
                <a:extLst>
                  <a:ext uri="{0D108BD9-81ED-4DB2-BD59-A6C34878D82A}">
                    <a16:rowId xmlns:a16="http://schemas.microsoft.com/office/drawing/2014/main" val="3392384654"/>
                  </a:ext>
                </a:extLst>
              </a:tr>
              <a:tr h="370840">
                <a:tc>
                  <a:txBody>
                    <a:bodyPr/>
                    <a:lstStyle/>
                    <a:p>
                      <a:r>
                        <a:rPr lang="en-IN" dirty="0"/>
                        <a:t>3</a:t>
                      </a:r>
                    </a:p>
                  </a:txBody>
                  <a:tcPr/>
                </a:tc>
                <a:tc>
                  <a:txBody>
                    <a:bodyPr/>
                    <a:lstStyle/>
                    <a:p>
                      <a:r>
                        <a:rPr lang="en-IN" dirty="0"/>
                        <a:t>Bacteria</a:t>
                      </a:r>
                    </a:p>
                  </a:txBody>
                  <a:tcPr/>
                </a:tc>
                <a:tc>
                  <a:txBody>
                    <a:bodyPr/>
                    <a:lstStyle/>
                    <a:p>
                      <a:r>
                        <a:rPr lang="en-IN" dirty="0"/>
                        <a:t>15</a:t>
                      </a:r>
                    </a:p>
                  </a:txBody>
                  <a:tcPr/>
                </a:tc>
                <a:tc>
                  <a:txBody>
                    <a:bodyPr/>
                    <a:lstStyle/>
                    <a:p>
                      <a:endParaRPr lang="en-IN"/>
                    </a:p>
                  </a:txBody>
                  <a:tcPr/>
                </a:tc>
                <a:extLst>
                  <a:ext uri="{0D108BD9-81ED-4DB2-BD59-A6C34878D82A}">
                    <a16:rowId xmlns:a16="http://schemas.microsoft.com/office/drawing/2014/main" val="3798382418"/>
                  </a:ext>
                </a:extLst>
              </a:tr>
              <a:tr h="370840">
                <a:tc>
                  <a:txBody>
                    <a:bodyPr/>
                    <a:lstStyle/>
                    <a:p>
                      <a:r>
                        <a:rPr lang="en-IN" dirty="0"/>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Colour &amp; Package</a:t>
                      </a:r>
                    </a:p>
                    <a:p>
                      <a:endParaRPr lang="en-IN" dirty="0"/>
                    </a:p>
                  </a:txBody>
                  <a:tcPr/>
                </a:tc>
                <a:tc>
                  <a:txBody>
                    <a:bodyPr/>
                    <a:lstStyle/>
                    <a:p>
                      <a:r>
                        <a:rPr lang="en-IN" dirty="0"/>
                        <a:t>5</a:t>
                      </a:r>
                    </a:p>
                  </a:txBody>
                  <a:tcPr/>
                </a:tc>
                <a:tc>
                  <a:txBody>
                    <a:bodyPr/>
                    <a:lstStyle/>
                    <a:p>
                      <a:endParaRPr lang="en-IN"/>
                    </a:p>
                  </a:txBody>
                  <a:tcPr/>
                </a:tc>
                <a:extLst>
                  <a:ext uri="{0D108BD9-81ED-4DB2-BD59-A6C34878D82A}">
                    <a16:rowId xmlns:a16="http://schemas.microsoft.com/office/drawing/2014/main" val="1770873962"/>
                  </a:ext>
                </a:extLst>
              </a:tr>
              <a:tr h="370840">
                <a:tc>
                  <a:txBody>
                    <a:bodyPr/>
                    <a:lstStyle/>
                    <a:p>
                      <a:r>
                        <a:rPr lang="en-IN" dirty="0"/>
                        <a:t>5</a:t>
                      </a:r>
                    </a:p>
                  </a:txBody>
                  <a:tcPr/>
                </a:tc>
                <a:tc>
                  <a:txBody>
                    <a:bodyPr/>
                    <a:lstStyle/>
                    <a:p>
                      <a:r>
                        <a:rPr lang="en-IN" dirty="0"/>
                        <a:t>Melting Quality</a:t>
                      </a:r>
                    </a:p>
                  </a:txBody>
                  <a:tcPr/>
                </a:tc>
                <a:tc>
                  <a:txBody>
                    <a:bodyPr/>
                    <a:lstStyle/>
                    <a:p>
                      <a:r>
                        <a:rPr lang="en-IN" dirty="0"/>
                        <a:t>5</a:t>
                      </a:r>
                    </a:p>
                  </a:txBody>
                  <a:tcPr/>
                </a:tc>
                <a:tc>
                  <a:txBody>
                    <a:bodyPr/>
                    <a:lstStyle/>
                    <a:p>
                      <a:endParaRPr lang="en-IN" dirty="0"/>
                    </a:p>
                  </a:txBody>
                  <a:tcPr/>
                </a:tc>
                <a:extLst>
                  <a:ext uri="{0D108BD9-81ED-4DB2-BD59-A6C34878D82A}">
                    <a16:rowId xmlns:a16="http://schemas.microsoft.com/office/drawing/2014/main" val="269897255"/>
                  </a:ext>
                </a:extLst>
              </a:tr>
            </a:tbl>
          </a:graphicData>
        </a:graphic>
      </p:graphicFrame>
    </p:spTree>
    <p:extLst>
      <p:ext uri="{BB962C8B-B14F-4D97-AF65-F5344CB8AC3E}">
        <p14:creationId xmlns:p14="http://schemas.microsoft.com/office/powerpoint/2010/main" val="265918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TM02900722[[fn=Ion Boardroom]]</Template>
  <TotalTime>95</TotalTime>
  <Words>1267</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 3</vt:lpstr>
      <vt:lpstr>Ion Boardroom</vt:lpstr>
      <vt:lpstr>   SENSORY ATTRIBUTES OF ICE CREAM AND FROZEN DESSERTS</vt:lpstr>
      <vt:lpstr>                       Introduction</vt:lpstr>
      <vt:lpstr>PowerPoint Presentation</vt:lpstr>
      <vt:lpstr>                            Flavor</vt:lpstr>
      <vt:lpstr>                    Body and Texture</vt:lpstr>
      <vt:lpstr>                   Melting Quality</vt:lpstr>
      <vt:lpstr>                  Color and Package</vt:lpstr>
      <vt:lpstr>              Other Frozen Dairy Desserts</vt:lpstr>
      <vt:lpstr>                 Ice Cream Scorecard</vt:lpstr>
      <vt:lpstr>                      Scoring Technique of Ice Cream  </vt:lpstr>
      <vt:lpstr>                            Scoring Technique of Ice Cream  </vt:lpstr>
      <vt:lpstr>               Undesirable Attributes of Ice Cream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SENSORY ATTRIBUTES OF ICE CREAM AND FROZEN DESSERTS</dc:title>
  <dc:creator>DR.VK SINGH</dc:creator>
  <cp:lastModifiedBy>DR.VK SINGH</cp:lastModifiedBy>
  <cp:revision>54</cp:revision>
  <dcterms:created xsi:type="dcterms:W3CDTF">2020-05-07T03:11:19Z</dcterms:created>
  <dcterms:modified xsi:type="dcterms:W3CDTF">2020-05-13T13:17:48Z</dcterms:modified>
</cp:coreProperties>
</file>