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5067-7B9E-4D0C-A468-9E86F44D54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7C17C05-32E9-4655-BA62-53BFEDD97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96147E1-9E1D-40FC-9ACC-A6B6E1AF2D6C}"/>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4ACACCC1-E588-466F-AA15-4523F61B10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718FC3D-8016-4BA5-9AC4-8ADB8ACF6A05}"/>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65400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9B7D-BEDA-47A3-B8E9-7F2E1F99E18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164F155-E23A-4435-8753-36481F39A0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961952-7AC6-46AE-AD58-DAF9173F9CF3}"/>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B0F8AAA4-8207-4909-98AC-2970AAD0C2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AA593C-FE3E-48D7-98C1-9076E2278209}"/>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271636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1EAC8-CB4F-4B6C-8E21-BFD76EDADC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8C70508-D587-4253-9916-99EBEF5462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A8D3FA-619D-4382-8853-C101CBF2A156}"/>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9625341D-983E-4734-AEAB-477B921F0BE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22B623-F2F2-4B48-AC9A-9BC8623927FD}"/>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34422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541F-7BFE-44F2-A0D2-CA7FCC8B17D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44A14E1-B27C-40AB-BF77-2697D7B87B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70F6B48-3F08-472D-BE82-EB4EDF7D2356}"/>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7D4A699A-0226-4203-A9E9-B0AD9A3365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400162-59AF-4DC9-9804-7BD7AB1BA99A}"/>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302185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864A-DA42-4436-8FB4-C7A02EA757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D67BFAE-44DB-4167-8B5B-B5FCDBF32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E00C40-7409-4648-912E-63428401081F}"/>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24F33CC5-2BD8-4C9E-8AA5-6B7590713E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9B74B8-D347-4662-9C1E-AE2F38C39DAF}"/>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251412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3D71-C186-4517-9B99-0210AC3ED15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F83A748-DF2D-4E2A-B15B-2EEF592FF7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4DDA104-EC8F-44D3-9925-5BD48D359C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15CBBE-6006-4CA7-B13D-6C3E4F803334}"/>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6" name="Footer Placeholder 5">
            <a:extLst>
              <a:ext uri="{FF2B5EF4-FFF2-40B4-BE49-F238E27FC236}">
                <a16:creationId xmlns:a16="http://schemas.microsoft.com/office/drawing/2014/main" id="{18B10A9D-62F0-4A88-9B6D-B7DBF0110D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F773284-4212-4B1F-8F71-00A0F7B66CB1}"/>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313950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B86DA-DFFA-4671-B71C-9F878F6002F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74CB0F6-7F1F-4493-A6B5-DD39BC1DA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D52DBD-EC7A-49EE-99F5-D8381898A9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E866A1D-3548-4FCF-9057-43086831C0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D77B2A-466C-454B-8931-DEF38CEC3C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2C250A0-5143-4367-B0F7-111C150F1B96}"/>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8" name="Footer Placeholder 7">
            <a:extLst>
              <a:ext uri="{FF2B5EF4-FFF2-40B4-BE49-F238E27FC236}">
                <a16:creationId xmlns:a16="http://schemas.microsoft.com/office/drawing/2014/main" id="{E75201EB-B791-40A7-89CA-C89F745E6D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0B5A826-F1E3-45F4-B72F-C0A3C73D3A83}"/>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23441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169F-9EAF-4040-8FBE-DFC3EE49C70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FE85352-4A22-4042-B821-966FD0460A46}"/>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4" name="Footer Placeholder 3">
            <a:extLst>
              <a:ext uri="{FF2B5EF4-FFF2-40B4-BE49-F238E27FC236}">
                <a16:creationId xmlns:a16="http://schemas.microsoft.com/office/drawing/2014/main" id="{41E53372-1DE0-45B9-8456-D9C28AFA4E2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0912DC-3383-462D-B448-159A074860F3}"/>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133261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F4170-2974-49ED-B5DC-7F4082403465}"/>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3" name="Footer Placeholder 2">
            <a:extLst>
              <a:ext uri="{FF2B5EF4-FFF2-40B4-BE49-F238E27FC236}">
                <a16:creationId xmlns:a16="http://schemas.microsoft.com/office/drawing/2014/main" id="{991C4D51-3831-44BD-8F39-214BD84BAAF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B60C6D8-4B95-4A0B-8981-D281F50C3785}"/>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2462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1739C-BA87-4A74-9C0C-4C7F6570A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7A7D6D0-3EBC-4F2B-BB64-E9741F65C8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03A9A0F-4A03-4F88-97B9-9DCABB207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77B556-C507-4FD8-9434-DC3D3D132ADB}"/>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6" name="Footer Placeholder 5">
            <a:extLst>
              <a:ext uri="{FF2B5EF4-FFF2-40B4-BE49-F238E27FC236}">
                <a16:creationId xmlns:a16="http://schemas.microsoft.com/office/drawing/2014/main" id="{2CD0CAF8-99B5-44B1-AE0A-067B64228B9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ACF7ED8-05C2-433B-8813-5D22B3BD4330}"/>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3368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C0EA-1B7A-4ADB-899A-F90F932EE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880D6B9-C576-4504-99BF-B531B6927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80268FF-DB7A-4089-8E40-EDD38780A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8470C3-D022-4BA8-A99D-F785711CF929}"/>
              </a:ext>
            </a:extLst>
          </p:cNvPr>
          <p:cNvSpPr>
            <a:spLocks noGrp="1"/>
          </p:cNvSpPr>
          <p:nvPr>
            <p:ph type="dt" sz="half" idx="10"/>
          </p:nvPr>
        </p:nvSpPr>
        <p:spPr/>
        <p:txBody>
          <a:bodyPr/>
          <a:lstStyle/>
          <a:p>
            <a:fld id="{04F612B7-0C33-4B71-9447-1C9DAB3C5EA7}" type="datetimeFigureOut">
              <a:rPr lang="en-IN" smtClean="0"/>
              <a:t>20-05-2020</a:t>
            </a:fld>
            <a:endParaRPr lang="en-IN"/>
          </a:p>
        </p:txBody>
      </p:sp>
      <p:sp>
        <p:nvSpPr>
          <p:cNvPr id="6" name="Footer Placeholder 5">
            <a:extLst>
              <a:ext uri="{FF2B5EF4-FFF2-40B4-BE49-F238E27FC236}">
                <a16:creationId xmlns:a16="http://schemas.microsoft.com/office/drawing/2014/main" id="{3042B726-96A2-4DD0-B091-47E9BE2E4F2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BCF912-F88C-4984-8973-F146D39DC702}"/>
              </a:ext>
            </a:extLst>
          </p:cNvPr>
          <p:cNvSpPr>
            <a:spLocks noGrp="1"/>
          </p:cNvSpPr>
          <p:nvPr>
            <p:ph type="sldNum" sz="quarter" idx="12"/>
          </p:nvPr>
        </p:nvSpPr>
        <p:spPr/>
        <p:txBody>
          <a:bodyPr/>
          <a:lstStyle/>
          <a:p>
            <a:fld id="{3E338D82-DD4A-4D77-A36C-B1C8F668A2E4}" type="slidenum">
              <a:rPr lang="en-IN" smtClean="0"/>
              <a:t>‹#›</a:t>
            </a:fld>
            <a:endParaRPr lang="en-IN"/>
          </a:p>
        </p:txBody>
      </p:sp>
    </p:spTree>
    <p:extLst>
      <p:ext uri="{BB962C8B-B14F-4D97-AF65-F5344CB8AC3E}">
        <p14:creationId xmlns:p14="http://schemas.microsoft.com/office/powerpoint/2010/main" val="47485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0AA340-1A60-4734-9623-16722EA37D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2E1E56D-C304-43BE-9CD7-76948BDB6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5FB5A8-6741-4579-B03C-E14D235756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612B7-0C33-4B71-9447-1C9DAB3C5EA7}" type="datetimeFigureOut">
              <a:rPr lang="en-IN" smtClean="0"/>
              <a:t>20-05-2020</a:t>
            </a:fld>
            <a:endParaRPr lang="en-IN"/>
          </a:p>
        </p:txBody>
      </p:sp>
      <p:sp>
        <p:nvSpPr>
          <p:cNvPr id="5" name="Footer Placeholder 4">
            <a:extLst>
              <a:ext uri="{FF2B5EF4-FFF2-40B4-BE49-F238E27FC236}">
                <a16:creationId xmlns:a16="http://schemas.microsoft.com/office/drawing/2014/main" id="{BFFB894A-FBE1-41B3-82B4-48DBDD2EBD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6865272-1491-490B-ADEC-7AE2B53855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38D82-DD4A-4D77-A36C-B1C8F668A2E4}" type="slidenum">
              <a:rPr lang="en-IN" smtClean="0"/>
              <a:t>‹#›</a:t>
            </a:fld>
            <a:endParaRPr lang="en-IN"/>
          </a:p>
        </p:txBody>
      </p:sp>
    </p:spTree>
    <p:extLst>
      <p:ext uri="{BB962C8B-B14F-4D97-AF65-F5344CB8AC3E}">
        <p14:creationId xmlns:p14="http://schemas.microsoft.com/office/powerpoint/2010/main" val="3632594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sonia.sinhasgidt@gmail.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3FA06-F303-4BFF-AC82-11F81B0C0897}"/>
              </a:ext>
            </a:extLst>
          </p:cNvPr>
          <p:cNvSpPr>
            <a:spLocks noGrp="1"/>
          </p:cNvSpPr>
          <p:nvPr>
            <p:ph type="ctrTitle"/>
          </p:nvPr>
        </p:nvSpPr>
        <p:spPr>
          <a:xfrm>
            <a:off x="43791" y="2886410"/>
            <a:ext cx="9018547" cy="2227150"/>
          </a:xfrm>
        </p:spPr>
        <p:txBody>
          <a:bodyPr>
            <a:noAutofit/>
          </a:bodyPr>
          <a:lstStyle/>
          <a:p>
            <a:pPr algn="just"/>
            <a:r>
              <a:rPr lang="en-IN" sz="1800" b="1" dirty="0">
                <a:latin typeface="Times New Roman" panose="02020603050405020304" pitchFamily="18" charset="0"/>
                <a:cs typeface="Times New Roman" panose="02020603050405020304" pitchFamily="18" charset="0"/>
              </a:rPr>
              <a:t>Sanjay Gandhi Institute of Dairy Technology, BASU, Patna is organizing a Webinar on “Developing Quality Human Resource for Dairy Industry” from 20 -22/05/2020. The proposed program envisages to enhancing understanding and importance of human resource in dairy Industry. The curriculum designed and developed for this program covers many of the important aspects pertaining to human resources in Dairy industry for sustainability in present conditions. The knowledge imparted during this program will enhance the competence of various participants which include Faculties, and Undergraduate/ Postgraduate students of our university.</a:t>
            </a:r>
            <a:endParaRPr lang="en-IN" sz="1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594AAD1-7E19-4424-8E0F-3F7643C6F5CD}"/>
              </a:ext>
            </a:extLst>
          </p:cNvPr>
          <p:cNvSpPr>
            <a:spLocks noGrp="1"/>
          </p:cNvSpPr>
          <p:nvPr>
            <p:ph type="subTitle" idx="1"/>
          </p:nvPr>
        </p:nvSpPr>
        <p:spPr>
          <a:xfrm>
            <a:off x="9145885" y="627618"/>
            <a:ext cx="3042080" cy="5108015"/>
          </a:xfrm>
          <a:solidFill>
            <a:schemeClr val="accent4">
              <a:lumMod val="20000"/>
              <a:lumOff val="80000"/>
            </a:schemeClr>
          </a:solidFill>
        </p:spPr>
        <p:txBody>
          <a:bodyPr>
            <a:normAutofit/>
          </a:bodyPr>
          <a:lstStyle/>
          <a:p>
            <a:pPr algn="l"/>
            <a:r>
              <a:rPr lang="en-IN" b="1" u="sng" dirty="0">
                <a:solidFill>
                  <a:schemeClr val="accent6">
                    <a:lumMod val="75000"/>
                  </a:schemeClr>
                </a:solidFill>
              </a:rPr>
              <a:t>Chairman</a:t>
            </a:r>
            <a:endParaRPr lang="en-IN" dirty="0">
              <a:solidFill>
                <a:schemeClr val="accent6">
                  <a:lumMod val="75000"/>
                </a:schemeClr>
              </a:solidFill>
            </a:endParaRPr>
          </a:p>
          <a:p>
            <a:pPr algn="l"/>
            <a:r>
              <a:rPr lang="en-IN" sz="2000" b="1" dirty="0" err="1">
                <a:latin typeface="Times New Roman" panose="02020603050405020304" pitchFamily="18" charset="0"/>
                <a:cs typeface="Times New Roman" panose="02020603050405020304" pitchFamily="18" charset="0"/>
              </a:rPr>
              <a:t>Dr.</a:t>
            </a:r>
            <a:r>
              <a:rPr lang="en-IN" sz="2000" b="1" dirty="0">
                <a:latin typeface="Times New Roman" panose="02020603050405020304" pitchFamily="18" charset="0"/>
                <a:cs typeface="Times New Roman" panose="02020603050405020304" pitchFamily="18" charset="0"/>
              </a:rPr>
              <a:t> B. S. </a:t>
            </a:r>
            <a:r>
              <a:rPr lang="en-IN" sz="2000" b="1" dirty="0" err="1">
                <a:latin typeface="Times New Roman" panose="02020603050405020304" pitchFamily="18" charset="0"/>
                <a:cs typeface="Times New Roman" panose="02020603050405020304" pitchFamily="18" charset="0"/>
              </a:rPr>
              <a:t>Beniwal</a:t>
            </a:r>
            <a:endParaRPr lang="en-IN" sz="2000" b="1" dirty="0">
              <a:latin typeface="Times New Roman" panose="02020603050405020304" pitchFamily="18" charset="0"/>
              <a:cs typeface="Times New Roman" panose="02020603050405020304" pitchFamily="18" charset="0"/>
            </a:endParaRPr>
          </a:p>
          <a:p>
            <a:pPr algn="l"/>
            <a:r>
              <a:rPr lang="en-IN" sz="2000" dirty="0">
                <a:latin typeface="Times New Roman" panose="02020603050405020304" pitchFamily="18" charset="0"/>
                <a:cs typeface="Times New Roman" panose="02020603050405020304" pitchFamily="18" charset="0"/>
              </a:rPr>
              <a:t>Dean, SGIDT, Patna</a:t>
            </a:r>
          </a:p>
          <a:p>
            <a:pPr algn="l"/>
            <a:endParaRPr lang="en-IN" b="1" u="sng" dirty="0">
              <a:solidFill>
                <a:schemeClr val="accent2">
                  <a:lumMod val="50000"/>
                </a:schemeClr>
              </a:solidFill>
            </a:endParaRPr>
          </a:p>
          <a:p>
            <a:pPr algn="l"/>
            <a:r>
              <a:rPr lang="en-IN" b="1" u="sng" dirty="0">
                <a:solidFill>
                  <a:schemeClr val="accent2">
                    <a:lumMod val="50000"/>
                  </a:schemeClr>
                </a:solidFill>
              </a:rPr>
              <a:t>Organizing secretary</a:t>
            </a:r>
          </a:p>
          <a:p>
            <a:pPr algn="l"/>
            <a:r>
              <a:rPr lang="en-IN" sz="2000" b="1" dirty="0" err="1">
                <a:latin typeface="Times New Roman" panose="02020603050405020304" pitchFamily="18" charset="0"/>
                <a:cs typeface="Times New Roman" panose="02020603050405020304" pitchFamily="18" charset="0"/>
              </a:rPr>
              <a:t>Dr.</a:t>
            </a:r>
            <a:r>
              <a:rPr lang="en-IN" sz="2000" b="1" dirty="0">
                <a:latin typeface="Times New Roman" panose="02020603050405020304" pitchFamily="18" charset="0"/>
                <a:cs typeface="Times New Roman" panose="02020603050405020304" pitchFamily="18" charset="0"/>
              </a:rPr>
              <a:t> Sonia Kumari</a:t>
            </a:r>
            <a:endParaRPr lang="en-IN" sz="2000" dirty="0">
              <a:latin typeface="Times New Roman" panose="02020603050405020304" pitchFamily="18" charset="0"/>
              <a:cs typeface="Times New Roman" panose="02020603050405020304" pitchFamily="18" charset="0"/>
            </a:endParaRPr>
          </a:p>
          <a:p>
            <a:pPr algn="l"/>
            <a:r>
              <a:rPr lang="en-IN" sz="2000" dirty="0" err="1">
                <a:latin typeface="Times New Roman" panose="02020603050405020304" pitchFamily="18" charset="0"/>
                <a:cs typeface="Times New Roman" panose="02020603050405020304" pitchFamily="18" charset="0"/>
              </a:rPr>
              <a:t>Asstt</a:t>
            </a:r>
            <a:r>
              <a:rPr lang="en-IN" sz="2000" dirty="0">
                <a:latin typeface="Times New Roman" panose="02020603050405020304" pitchFamily="18" charset="0"/>
                <a:cs typeface="Times New Roman" panose="02020603050405020304" pitchFamily="18" charset="0"/>
              </a:rPr>
              <a:t>. Prof, (DM) SGIDT</a:t>
            </a:r>
          </a:p>
          <a:p>
            <a:pPr algn="l"/>
            <a:endParaRPr lang="en-IN" b="1" u="sng" dirty="0">
              <a:solidFill>
                <a:schemeClr val="accent4">
                  <a:lumMod val="50000"/>
                </a:schemeClr>
              </a:solidFill>
            </a:endParaRPr>
          </a:p>
          <a:p>
            <a:pPr algn="l"/>
            <a:r>
              <a:rPr lang="en-IN" b="1" u="sng" dirty="0">
                <a:solidFill>
                  <a:schemeClr val="accent4">
                    <a:lumMod val="50000"/>
                  </a:schemeClr>
                </a:solidFill>
              </a:rPr>
              <a:t>Co-Ordinator</a:t>
            </a:r>
            <a:endParaRPr lang="en-IN" dirty="0">
              <a:solidFill>
                <a:schemeClr val="accent4">
                  <a:lumMod val="50000"/>
                </a:schemeClr>
              </a:solidFill>
            </a:endParaRPr>
          </a:p>
          <a:p>
            <a:pPr algn="l"/>
            <a:r>
              <a:rPr lang="en-IN" sz="2000" b="1" dirty="0" err="1">
                <a:latin typeface="Times New Roman" panose="02020603050405020304" pitchFamily="18" charset="0"/>
                <a:cs typeface="Times New Roman" panose="02020603050405020304" pitchFamily="18" charset="0"/>
              </a:rPr>
              <a:t>Dr.</a:t>
            </a:r>
            <a:r>
              <a:rPr lang="en-IN" sz="2000" b="1" dirty="0">
                <a:latin typeface="Times New Roman" panose="02020603050405020304" pitchFamily="18" charset="0"/>
                <a:cs typeface="Times New Roman" panose="02020603050405020304" pitchFamily="18" charset="0"/>
              </a:rPr>
              <a:t> Sanjeev Kumar</a:t>
            </a:r>
          </a:p>
          <a:p>
            <a:pPr algn="l"/>
            <a:r>
              <a:rPr lang="en-IN" sz="2000" dirty="0">
                <a:latin typeface="Times New Roman" panose="02020603050405020304" pitchFamily="18" charset="0"/>
                <a:cs typeface="Times New Roman" panose="02020603050405020304" pitchFamily="18" charset="0"/>
              </a:rPr>
              <a:t>Assoc. Prof (DT)SGIDT</a:t>
            </a:r>
          </a:p>
          <a:p>
            <a:endParaRPr lang="en-IN" dirty="0"/>
          </a:p>
        </p:txBody>
      </p:sp>
      <p:pic>
        <p:nvPicPr>
          <p:cNvPr id="2052" name="Picture 7">
            <a:extLst>
              <a:ext uri="{FF2B5EF4-FFF2-40B4-BE49-F238E27FC236}">
                <a16:creationId xmlns:a16="http://schemas.microsoft.com/office/drawing/2014/main" id="{D72EF3D5-E493-4D44-BECD-451A0FB8944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443" y="706187"/>
            <a:ext cx="1713581" cy="78953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extLst>
              <a:ext uri="{FF2B5EF4-FFF2-40B4-BE49-F238E27FC236}">
                <a16:creationId xmlns:a16="http://schemas.microsoft.com/office/drawing/2014/main" id="{D51CF1D7-291A-4652-9A60-43092F507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7987" y="670047"/>
            <a:ext cx="1895475" cy="9239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a:extLst>
              <a:ext uri="{FF2B5EF4-FFF2-40B4-BE49-F238E27FC236}">
                <a16:creationId xmlns:a16="http://schemas.microsoft.com/office/drawing/2014/main" id="{82A1068B-1A16-44A1-B169-1D6717296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0211" y="679682"/>
            <a:ext cx="998862" cy="8982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3">
            <a:extLst>
              <a:ext uri="{FF2B5EF4-FFF2-40B4-BE49-F238E27FC236}">
                <a16:creationId xmlns:a16="http://schemas.microsoft.com/office/drawing/2014/main" id="{872EC3A4-D0F3-4FD4-B588-EF973909AA3A}"/>
              </a:ext>
            </a:extLst>
          </p:cNvPr>
          <p:cNvSpPr>
            <a:spLocks/>
          </p:cNvSpPr>
          <p:nvPr/>
        </p:nvSpPr>
        <p:spPr bwMode="auto">
          <a:xfrm flipH="1">
            <a:off x="5165725" y="8734425"/>
            <a:ext cx="2047875" cy="3651250"/>
          </a:xfrm>
          <a:prstGeom prst="rect">
            <a:avLst/>
          </a:prstGeom>
          <a:solidFill>
            <a:srgbClr val="7FD13B"/>
          </a:solidFill>
          <a:ln>
            <a:noFill/>
          </a:ln>
          <a:effectLst/>
          <a:extLs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190500" dir="10800000" algn="ctr" rotWithShape="0">
                    <a:srgbClr val="1AB39F">
                      <a:alpha val="50000"/>
                    </a:srgbClr>
                  </a:outerShdw>
                </a:effectLst>
              </a14:hiddenEffects>
            </a:ext>
          </a:extLst>
        </p:spPr>
        <p:txBody>
          <a:bodyPr vert="horz" wrap="square" lIns="274320" tIns="274320" rIns="274320" bIns="274320" numCol="1" anchor="t" anchorCtr="0" compatLnSpc="1">
            <a:prstTxWarp prst="textNoShape">
              <a:avLst/>
            </a:prstTxWarp>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a:ln>
                  <a:noFill/>
                </a:ln>
                <a:solidFill>
                  <a:srgbClr val="806000"/>
                </a:solidFill>
                <a:effectLst/>
                <a:latin typeface="Times New Roman" panose="02020603050405020304" pitchFamily="18" charset="0"/>
                <a:ea typeface="Calibri" panose="020F0502020204030204" pitchFamily="34" charset="0"/>
                <a:cs typeface="Times New Roman" panose="02020603050405020304" pitchFamily="18" charset="0"/>
              </a:rPr>
              <a:t>Chairman</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Dr. B. S. Beniwal</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100" b="0"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Dean, SGIDT, Patna</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a:ln>
                  <a:noFill/>
                </a:ln>
                <a:solidFill>
                  <a:srgbClr val="806000"/>
                </a:solidFill>
                <a:effectLst/>
                <a:latin typeface="Times New Roman" panose="02020603050405020304" pitchFamily="18" charset="0"/>
                <a:ea typeface="Calibri" panose="020F0502020204030204" pitchFamily="34" charset="0"/>
                <a:cs typeface="Times New Roman" panose="02020603050405020304" pitchFamily="18" charset="0"/>
              </a:rPr>
              <a:t>Organizing secretary</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Dr. Sonia Kumari</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Asstt. Prof, (DM)</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SGIDT</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a:ln>
                  <a:noFill/>
                </a:ln>
                <a:solidFill>
                  <a:srgbClr val="806000"/>
                </a:solidFill>
                <a:effectLst/>
                <a:latin typeface="Times New Roman" panose="02020603050405020304" pitchFamily="18" charset="0"/>
                <a:ea typeface="Calibri" panose="020F0502020204030204" pitchFamily="34" charset="0"/>
                <a:cs typeface="Times New Roman" panose="02020603050405020304" pitchFamily="18" charset="0"/>
              </a:rPr>
              <a:t>Co-Ordinator</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Dr. Sanjeev Kumar</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Assoc. Prof (DT)</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SGIDT</a:t>
            </a:r>
            <a:endParaRPr kumimoji="0" lang="en-US" altLang="en-US" sz="1100" b="0" i="0" u="none" strike="noStrike" cap="none" normalizeH="0" baseline="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28D76B4A-C1A0-4272-BBAA-325F357E75F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7" name="Rectangle 8">
            <a:extLst>
              <a:ext uri="{FF2B5EF4-FFF2-40B4-BE49-F238E27FC236}">
                <a16:creationId xmlns:a16="http://schemas.microsoft.com/office/drawing/2014/main" id="{F87BC6A5-FFF3-46A4-835D-CE31B6819DBD}"/>
              </a:ext>
            </a:extLst>
          </p:cNvPr>
          <p:cNvSpPr>
            <a:spLocks noChangeArrowheads="1"/>
          </p:cNvSpPr>
          <p:nvPr/>
        </p:nvSpPr>
        <p:spPr bwMode="auto">
          <a:xfrm>
            <a:off x="0" y="53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8" name="Rectangle 9">
            <a:extLst>
              <a:ext uri="{FF2B5EF4-FFF2-40B4-BE49-F238E27FC236}">
                <a16:creationId xmlns:a16="http://schemas.microsoft.com/office/drawing/2014/main" id="{EB20B9A6-5ABB-438D-98E1-B6FDF515EA83}"/>
              </a:ext>
            </a:extLst>
          </p:cNvPr>
          <p:cNvSpPr>
            <a:spLocks noChangeArrowheads="1"/>
          </p:cNvSpPr>
          <p:nvPr/>
        </p:nvSpPr>
        <p:spPr bwMode="auto">
          <a:xfrm>
            <a:off x="180975" y="15906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1" name="Rectangle 10">
            <a:extLst>
              <a:ext uri="{FF2B5EF4-FFF2-40B4-BE49-F238E27FC236}">
                <a16:creationId xmlns:a16="http://schemas.microsoft.com/office/drawing/2014/main" id="{3B6ADE1A-EB22-4E78-BF0E-686511C6C511}"/>
              </a:ext>
            </a:extLst>
          </p:cNvPr>
          <p:cNvSpPr/>
          <p:nvPr/>
        </p:nvSpPr>
        <p:spPr>
          <a:xfrm>
            <a:off x="0" y="-12735"/>
            <a:ext cx="12192000" cy="627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ctr" eaLnBrk="0" fontAlgn="base" hangingPunct="0">
              <a:spcBef>
                <a:spcPct val="0"/>
              </a:spcBef>
              <a:spcAft>
                <a:spcPct val="0"/>
              </a:spcAft>
            </a:pPr>
            <a:r>
              <a:rPr lang="en-US" altLang="en-US"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Bihar Animal Science University, Patna</a:t>
            </a:r>
            <a:r>
              <a:rPr lang="en-US" altLang="en-US"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3200" dirty="0">
              <a:solidFill>
                <a:schemeClr val="tx1"/>
              </a:solidFill>
              <a:latin typeface="Arial" panose="020B0604020202020204" pitchFamily="34" charset="0"/>
            </a:endParaRPr>
          </a:p>
        </p:txBody>
      </p:sp>
      <p:sp>
        <p:nvSpPr>
          <p:cNvPr id="13" name="Rectangle 12">
            <a:extLst>
              <a:ext uri="{FF2B5EF4-FFF2-40B4-BE49-F238E27FC236}">
                <a16:creationId xmlns:a16="http://schemas.microsoft.com/office/drawing/2014/main" id="{C3DEB821-9B76-45F2-80F4-6CC95ACAA61A}"/>
              </a:ext>
            </a:extLst>
          </p:cNvPr>
          <p:cNvSpPr/>
          <p:nvPr/>
        </p:nvSpPr>
        <p:spPr>
          <a:xfrm>
            <a:off x="0" y="5735637"/>
            <a:ext cx="12192000" cy="1122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rgbClr val="CC3300"/>
                </a:solidFill>
                <a:latin typeface="Times New Roman" panose="02020603050405020304" pitchFamily="18" charset="0"/>
                <a:cs typeface="Times New Roman" panose="02020603050405020304" pitchFamily="18" charset="0"/>
              </a:rPr>
              <a:t>Eminent Speakers:</a:t>
            </a:r>
          </a:p>
          <a:p>
            <a:r>
              <a:rPr lang="en-IN" dirty="0" err="1">
                <a:solidFill>
                  <a:schemeClr val="bg2"/>
                </a:solidFill>
                <a:latin typeface="Times New Roman" panose="02020603050405020304" pitchFamily="18" charset="0"/>
                <a:cs typeface="Times New Roman" panose="02020603050405020304" pitchFamily="18" charset="0"/>
              </a:rPr>
              <a:t>Dr.</a:t>
            </a:r>
            <a:r>
              <a:rPr lang="en-IN" dirty="0">
                <a:solidFill>
                  <a:schemeClr val="bg2"/>
                </a:solidFill>
                <a:latin typeface="Times New Roman" panose="02020603050405020304" pitchFamily="18" charset="0"/>
                <a:cs typeface="Times New Roman" panose="02020603050405020304" pitchFamily="18" charset="0"/>
              </a:rPr>
              <a:t> Sangram Chaudhary, M. D. Mother Dairy, Fruits and Vegetables </a:t>
            </a:r>
            <a:r>
              <a:rPr lang="en-IN" dirty="0" err="1">
                <a:solidFill>
                  <a:schemeClr val="bg2"/>
                </a:solidFill>
                <a:latin typeface="Times New Roman" panose="02020603050405020304" pitchFamily="18" charset="0"/>
                <a:cs typeface="Times New Roman" panose="02020603050405020304" pitchFamily="18" charset="0"/>
              </a:rPr>
              <a:t>Pvt.</a:t>
            </a:r>
            <a:r>
              <a:rPr lang="en-IN" dirty="0">
                <a:solidFill>
                  <a:schemeClr val="bg2"/>
                </a:solidFill>
                <a:latin typeface="Times New Roman" panose="02020603050405020304" pitchFamily="18" charset="0"/>
                <a:cs typeface="Times New Roman" panose="02020603050405020304" pitchFamily="18" charset="0"/>
              </a:rPr>
              <a:t> Ltd, New Delhi</a:t>
            </a:r>
          </a:p>
          <a:p>
            <a:r>
              <a:rPr lang="en-IN" dirty="0" err="1">
                <a:solidFill>
                  <a:schemeClr val="bg2"/>
                </a:solidFill>
                <a:latin typeface="Times New Roman" panose="02020603050405020304" pitchFamily="18" charset="0"/>
                <a:cs typeface="Times New Roman" panose="02020603050405020304" pitchFamily="18" charset="0"/>
              </a:rPr>
              <a:t>Dr.</a:t>
            </a:r>
            <a:r>
              <a:rPr lang="en-IN" dirty="0">
                <a:solidFill>
                  <a:schemeClr val="bg2"/>
                </a:solidFill>
                <a:latin typeface="Times New Roman" panose="02020603050405020304" pitchFamily="18" charset="0"/>
                <a:cs typeface="Times New Roman" panose="02020603050405020304" pitchFamily="18" charset="0"/>
              </a:rPr>
              <a:t> </a:t>
            </a:r>
            <a:r>
              <a:rPr lang="en-IN" dirty="0" err="1">
                <a:solidFill>
                  <a:schemeClr val="bg2"/>
                </a:solidFill>
                <a:latin typeface="Times New Roman" panose="02020603050405020304" pitchFamily="18" charset="0"/>
                <a:cs typeface="Times New Roman" panose="02020603050405020304" pitchFamily="18" charset="0"/>
              </a:rPr>
              <a:t>Harsev</a:t>
            </a:r>
            <a:r>
              <a:rPr lang="en-IN" dirty="0">
                <a:solidFill>
                  <a:schemeClr val="bg2"/>
                </a:solidFill>
                <a:latin typeface="Times New Roman" panose="02020603050405020304" pitchFamily="18" charset="0"/>
                <a:cs typeface="Times New Roman" panose="02020603050405020304" pitchFamily="18" charset="0"/>
              </a:rPr>
              <a:t> Singh, Former Country Head Reliance Dairies, New Delhi</a:t>
            </a:r>
          </a:p>
          <a:p>
            <a:r>
              <a:rPr lang="en-IN" dirty="0" err="1">
                <a:solidFill>
                  <a:schemeClr val="bg2"/>
                </a:solidFill>
                <a:latin typeface="Times New Roman" panose="02020603050405020304" pitchFamily="18" charset="0"/>
                <a:cs typeface="Times New Roman" panose="02020603050405020304" pitchFamily="18" charset="0"/>
              </a:rPr>
              <a:t>Dr.</a:t>
            </a:r>
            <a:r>
              <a:rPr lang="en-IN" dirty="0">
                <a:solidFill>
                  <a:schemeClr val="bg2"/>
                </a:solidFill>
                <a:latin typeface="Times New Roman" panose="02020603050405020304" pitchFamily="18" charset="0"/>
                <a:cs typeface="Times New Roman" panose="02020603050405020304" pitchFamily="18" charset="0"/>
              </a:rPr>
              <a:t> R.S. </a:t>
            </a:r>
            <a:r>
              <a:rPr lang="en-IN" dirty="0" err="1">
                <a:solidFill>
                  <a:schemeClr val="bg2"/>
                </a:solidFill>
                <a:latin typeface="Times New Roman" panose="02020603050405020304" pitchFamily="18" charset="0"/>
                <a:cs typeface="Times New Roman" panose="02020603050405020304" pitchFamily="18" charset="0"/>
              </a:rPr>
              <a:t>Dalal</a:t>
            </a:r>
            <a:r>
              <a:rPr lang="en-IN" dirty="0">
                <a:solidFill>
                  <a:schemeClr val="bg2"/>
                </a:solidFill>
                <a:latin typeface="Times New Roman" panose="02020603050405020304" pitchFamily="18" charset="0"/>
                <a:cs typeface="Times New Roman" panose="02020603050405020304" pitchFamily="18" charset="0"/>
              </a:rPr>
              <a:t>, Former Director Extension, CCS H.A.U, Hisar</a:t>
            </a:r>
          </a:p>
        </p:txBody>
      </p:sp>
      <p:sp>
        <p:nvSpPr>
          <p:cNvPr id="14" name="Rectangle 14">
            <a:extLst>
              <a:ext uri="{FF2B5EF4-FFF2-40B4-BE49-F238E27FC236}">
                <a16:creationId xmlns:a16="http://schemas.microsoft.com/office/drawing/2014/main" id="{2683AF51-0946-4B8C-A904-E92EF97A1967}"/>
              </a:ext>
            </a:extLst>
          </p:cNvPr>
          <p:cNvSpPr>
            <a:spLocks noChangeArrowheads="1"/>
          </p:cNvSpPr>
          <p:nvPr/>
        </p:nvSpPr>
        <p:spPr bwMode="auto">
          <a:xfrm>
            <a:off x="0" y="1690519"/>
            <a:ext cx="912210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AF0F5A"/>
                </a:solidFill>
                <a:effectLst/>
                <a:latin typeface="Times New Roman" panose="02020603050405020304" pitchFamily="18" charset="0"/>
                <a:ea typeface="Calibri" panose="020F0502020204030204" pitchFamily="34" charset="0"/>
                <a:cs typeface="Times New Roman" panose="02020603050405020304" pitchFamily="18" charset="0"/>
              </a:rPr>
              <a:t>Webinar Series</a:t>
            </a:r>
            <a:endParaRPr kumimoji="0" lang="en-US" altLang="en-US"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AF0F5A"/>
                </a:solidFill>
                <a:effectLst/>
                <a:latin typeface="Times New Roman" panose="02020603050405020304" pitchFamily="18" charset="0"/>
                <a:ea typeface="Calibri" panose="020F0502020204030204" pitchFamily="34" charset="0"/>
                <a:cs typeface="Times New Roman" panose="02020603050405020304" pitchFamily="18" charset="0"/>
              </a:rPr>
              <a:t>On</a:t>
            </a:r>
          </a:p>
        </p:txBody>
      </p:sp>
      <p:sp>
        <p:nvSpPr>
          <p:cNvPr id="20" name="Rectangle 19">
            <a:extLst>
              <a:ext uri="{FF2B5EF4-FFF2-40B4-BE49-F238E27FC236}">
                <a16:creationId xmlns:a16="http://schemas.microsoft.com/office/drawing/2014/main" id="{BA3114A8-E9AC-40A8-B483-7F893BF10DE5}"/>
              </a:ext>
            </a:extLst>
          </p:cNvPr>
          <p:cNvSpPr/>
          <p:nvPr/>
        </p:nvSpPr>
        <p:spPr>
          <a:xfrm>
            <a:off x="6080025" y="5026227"/>
            <a:ext cx="3042080" cy="646331"/>
          </a:xfrm>
          <a:prstGeom prst="rect">
            <a:avLst/>
          </a:prstGeom>
        </p:spPr>
        <p:txBody>
          <a:bodyPr wrap="square">
            <a:spAutoFit/>
          </a:bodyPr>
          <a:lstStyle/>
          <a:p>
            <a:r>
              <a:rPr lang="en-IN" b="1" dirty="0">
                <a:solidFill>
                  <a:schemeClr val="accent2"/>
                </a:solidFill>
              </a:rPr>
              <a:t>Participants:                                             </a:t>
            </a:r>
            <a:r>
              <a:rPr lang="en-IN" b="1" dirty="0">
                <a:solidFill>
                  <a:schemeClr val="accent4">
                    <a:lumMod val="75000"/>
                  </a:schemeClr>
                </a:solidFill>
              </a:rPr>
              <a:t>Students and faculty of BASU</a:t>
            </a:r>
            <a:endParaRPr lang="en-IN" dirty="0">
              <a:solidFill>
                <a:schemeClr val="accent4">
                  <a:lumMod val="75000"/>
                </a:schemeClr>
              </a:solidFill>
            </a:endParaRPr>
          </a:p>
        </p:txBody>
      </p:sp>
      <p:sp>
        <p:nvSpPr>
          <p:cNvPr id="22" name="Rectangle 21">
            <a:extLst>
              <a:ext uri="{FF2B5EF4-FFF2-40B4-BE49-F238E27FC236}">
                <a16:creationId xmlns:a16="http://schemas.microsoft.com/office/drawing/2014/main" id="{CAF00BC0-784F-4AFD-BF20-C6271F7445D9}"/>
              </a:ext>
            </a:extLst>
          </p:cNvPr>
          <p:cNvSpPr/>
          <p:nvPr/>
        </p:nvSpPr>
        <p:spPr>
          <a:xfrm>
            <a:off x="21895" y="2484777"/>
            <a:ext cx="9122105" cy="338554"/>
          </a:xfrm>
          <a:prstGeom prst="rect">
            <a:avLst/>
          </a:prstGeom>
        </p:spPr>
        <p:txBody>
          <a:bodyPr wrap="square">
            <a:spAutoFit/>
          </a:bodyPr>
          <a:lstStyle/>
          <a:p>
            <a:pPr algn="ctr"/>
            <a:r>
              <a:rPr lang="en-US" altLang="en-US" sz="1600"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Developing Quality Human Resource for Dairy Industry (Sponsored by NAHEP, ICAR, New Delhi)</a:t>
            </a:r>
            <a:endParaRPr lang="en-US" altLang="en-US" sz="1600" dirty="0"/>
          </a:p>
        </p:txBody>
      </p:sp>
      <p:sp>
        <p:nvSpPr>
          <p:cNvPr id="25" name="Rectangle: Diagonal Corners Rounded 24">
            <a:extLst>
              <a:ext uri="{FF2B5EF4-FFF2-40B4-BE49-F238E27FC236}">
                <a16:creationId xmlns:a16="http://schemas.microsoft.com/office/drawing/2014/main" id="{6E5A9EB7-CA80-4178-9EFB-51E6C3FD2104}"/>
              </a:ext>
            </a:extLst>
          </p:cNvPr>
          <p:cNvSpPr/>
          <p:nvPr/>
        </p:nvSpPr>
        <p:spPr>
          <a:xfrm>
            <a:off x="8627165" y="5748885"/>
            <a:ext cx="3560800" cy="1122363"/>
          </a:xfrm>
          <a:prstGeom prst="round2Diag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b="1" dirty="0">
                <a:solidFill>
                  <a:schemeClr val="bg1"/>
                </a:solidFill>
                <a:latin typeface="Times New Roman" panose="02020603050405020304" pitchFamily="18" charset="0"/>
                <a:cs typeface="Times New Roman" panose="02020603050405020304" pitchFamily="18" charset="0"/>
              </a:rPr>
              <a:t>Date-20/05/202 - 22/05/2020</a:t>
            </a:r>
          </a:p>
          <a:p>
            <a:r>
              <a:rPr lang="en-IN" sz="1400" b="1" dirty="0">
                <a:solidFill>
                  <a:schemeClr val="bg1"/>
                </a:solidFill>
                <a:latin typeface="Times New Roman" panose="02020603050405020304" pitchFamily="18" charset="0"/>
                <a:cs typeface="Times New Roman" panose="02020603050405020304" pitchFamily="18" charset="0"/>
              </a:rPr>
              <a:t>Venue: SGIDT, Patna</a:t>
            </a:r>
          </a:p>
          <a:p>
            <a:r>
              <a:rPr lang="en-IN" sz="1400" b="1" dirty="0">
                <a:solidFill>
                  <a:schemeClr val="bg1"/>
                </a:solidFill>
                <a:latin typeface="Times New Roman" panose="02020603050405020304" pitchFamily="18" charset="0"/>
                <a:cs typeface="Times New Roman" panose="02020603050405020304" pitchFamily="18" charset="0"/>
              </a:rPr>
              <a:t>Time: 11.00 am-5.00 pm</a:t>
            </a:r>
          </a:p>
          <a:p>
            <a:r>
              <a:rPr lang="en-IN" sz="1400" b="1" dirty="0">
                <a:solidFill>
                  <a:schemeClr val="bg1"/>
                </a:solidFill>
                <a:latin typeface="Times New Roman" panose="02020603050405020304" pitchFamily="18" charset="0"/>
                <a:cs typeface="Times New Roman" panose="02020603050405020304" pitchFamily="18" charset="0"/>
              </a:rPr>
              <a:t>Email for Registration: </a:t>
            </a:r>
            <a:r>
              <a:rPr lang="en-IN" sz="1400" b="1" u="sng" dirty="0">
                <a:solidFill>
                  <a:schemeClr val="bg1"/>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sonia.sinhasgidt@gmail.com</a:t>
            </a:r>
            <a:endParaRPr lang="en-IN" sz="1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133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298</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Sanjay Gandhi Institute of Dairy Technology, BASU, Patna is organizing a Webinar on “Developing Quality Human Resource for Dairy Industry” from 20 -22/05/2020. The proposed program envisages to enhancing understanding and importance of human resource in dairy Industry. The curriculum designed and developed for this program covers many of the important aspects pertaining to human resources in Dairy industry for sustainability in present conditions. The knowledge imparted during this program will enhance the competence of various participants which include Faculties, and Undergraduate/ Postgraduate students of our university.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Sanjay Gandhi Institute of Dairy Technology, BASU, Patna is organizing a Webinar on “Developing Quality Human Resource for Dairy Industry” from 20 -22/05/2020. The proposed program envisages to enhancing understanding and importance of human resource in dairy Industry. The curriculum designed and developed for this program covers many of the important aspects pertaining to human resources in Dairy industry for sustainability in present conditions. The knowledge imparted during this program will enhance the competence of various participants which include Faculties, and Undergraduate/ Postgraduate students of our university.</dc:title>
  <dc:creator>HP</dc:creator>
  <cp:lastModifiedBy>HP</cp:lastModifiedBy>
  <cp:revision>4</cp:revision>
  <dcterms:created xsi:type="dcterms:W3CDTF">2020-05-20T15:30:16Z</dcterms:created>
  <dcterms:modified xsi:type="dcterms:W3CDTF">2020-05-20T16:05:52Z</dcterms:modified>
</cp:coreProperties>
</file>