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D60093"/>
    <a:srgbClr val="66FF66"/>
    <a:srgbClr val="003399"/>
    <a:srgbClr val="00CCFF"/>
    <a:srgbClr val="6600FF"/>
    <a:srgbClr val="996600"/>
    <a:srgbClr val="FFFF00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31" autoAdjust="0"/>
  </p:normalViewPr>
  <p:slideViewPr>
    <p:cSldViewPr>
      <p:cViewPr varScale="1">
        <p:scale>
          <a:sx n="62" d="100"/>
          <a:sy n="62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15A25-CF38-4417-94E4-B6E8CB1549E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E1CDD-217C-47E4-B1E2-7EB069F7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42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E1CDD-217C-47E4-B1E2-7EB069F7A7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93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772400" cy="3200400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 part of Unit IV- 3</a:t>
            </a:r>
            <a:r>
              <a:rPr lang="en-US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Prof. Year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Gargi Mahapatra</a:t>
            </a:r>
          </a:p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Asst. Prof. cum Jnr. Sc.</a:t>
            </a:r>
          </a:p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Dept. of Livestock Products Technology</a:t>
            </a:r>
          </a:p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Bihar Veterinary College</a:t>
            </a:r>
          </a:p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BASU, Patna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Structure of Muscle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61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Important Points</a:t>
            </a:r>
            <a:endParaRPr lang="en-US" sz="4000" b="1" dirty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Smooth Muscles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Myofibrils are homogenous and do not show alternating light and dark bands.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is no Z line or M line.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sarcoplasmic reticulum is not much developed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Cardiac Muscles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Myofibrils depict striations similar to skeletal muscles.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Sarcoplasm shows a large number of mitochondria.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Intercalated discs are present at the position of Z-Line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45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Andalus" pitchFamily="18" charset="-78"/>
                <a:cs typeface="Andalus" pitchFamily="18" charset="-78"/>
              </a:rPr>
              <a:t>YOU</a:t>
            </a:r>
            <a:endParaRPr lang="en-US" sz="7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cs typeface="Andalus" pitchFamily="18" charset="-78"/>
              </a:rPr>
              <a:t>Thank</a:t>
            </a:r>
            <a:endParaRPr lang="en-US" sz="6600" b="1" dirty="0">
              <a:solidFill>
                <a:schemeClr val="tx1">
                  <a:lumMod val="75000"/>
                  <a:lumOff val="2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285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14400" y="2819400"/>
            <a:ext cx="7391400" cy="2895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a tissue of the body which 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composed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cells/fibres and has the ability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contract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expand. This capability when stimulated becomes the reason for its primarily function which is:- </a:t>
            </a: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“Movement”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muscle?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47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2971800"/>
          </a:xfrm>
        </p:spPr>
        <p:txBody>
          <a:bodyPr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Types </a:t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of Muscles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4876800"/>
            <a:ext cx="2362200" cy="1249363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Depends upon its position and functioning.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Dr. A K Singh\Desktop\gargi\muscl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24840"/>
            <a:ext cx="6019800" cy="562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51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838200"/>
          </a:xfrm>
        </p:spPr>
        <p:txBody>
          <a:bodyPr>
            <a:normAutofit fontScale="90000"/>
          </a:bodyPr>
          <a:lstStyle/>
          <a:p>
            <a:r>
              <a:rPr lang="en-US" sz="3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Biochemical Composition of </a:t>
            </a:r>
            <a:r>
              <a:rPr lang="en-US" sz="38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uscle </a:t>
            </a:r>
            <a:r>
              <a:rPr lang="en-US" sz="38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issue</a:t>
            </a:r>
            <a:endParaRPr lang="en-US" sz="38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(75%)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Protein                           </a:t>
            </a:r>
            <a:r>
              <a:rPr lang="en-US" sz="2400" b="1" dirty="0" smtClean="0">
                <a:solidFill>
                  <a:srgbClr val="996600"/>
                </a:solidFill>
                <a:latin typeface="Times New Roman" pitchFamily="18" charset="0"/>
                <a:cs typeface="Times New Roman" pitchFamily="18" charset="0"/>
              </a:rPr>
              <a:t>Lipids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Miscellaneous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(19%)                            </a:t>
            </a:r>
            <a:r>
              <a:rPr lang="en-US" sz="2400" b="1" dirty="0" smtClean="0">
                <a:solidFill>
                  <a:srgbClr val="996600"/>
                </a:solidFill>
                <a:latin typeface="Times New Roman" pitchFamily="18" charset="0"/>
                <a:cs typeface="Times New Roman" pitchFamily="18" charset="0"/>
              </a:rPr>
              <a:t>(2.5%)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(2.3%)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Carbohydrates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4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Vitamins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(2.5%)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4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(minute quantities)</a:t>
            </a:r>
            <a:endParaRPr lang="en-US" sz="2400" b="1" dirty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752600" y="1219200"/>
            <a:ext cx="28194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752600" y="1219200"/>
            <a:ext cx="2819400" cy="2057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590800" y="1219200"/>
            <a:ext cx="1981200" cy="3124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572000" y="1219200"/>
            <a:ext cx="0" cy="2057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572000" y="1219200"/>
            <a:ext cx="1676400" cy="3276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572000" y="1219200"/>
            <a:ext cx="3048000" cy="1981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84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23960" cy="457200"/>
          </a:xfrm>
        </p:spPr>
        <p:txBody>
          <a:bodyPr>
            <a:normAutofit/>
          </a:bodyPr>
          <a:lstStyle/>
          <a:p>
            <a:pPr algn="r"/>
            <a:r>
              <a:rPr lang="en-US" sz="24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657243"/>
              </p:ext>
            </p:extLst>
          </p:nvPr>
        </p:nvGraphicFramePr>
        <p:xfrm>
          <a:off x="152400" y="685801"/>
          <a:ext cx="8839199" cy="594359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883920"/>
                <a:gridCol w="883920"/>
                <a:gridCol w="883920"/>
                <a:gridCol w="883920"/>
                <a:gridCol w="883920"/>
                <a:gridCol w="1205346"/>
                <a:gridCol w="964276"/>
                <a:gridCol w="803563"/>
                <a:gridCol w="723207"/>
                <a:gridCol w="723207"/>
              </a:tblGrid>
              <a:tr h="61534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Water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75%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Protein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19%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Lipids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2.5%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Carb.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2.5%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Miscellaneous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2.3%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Vitamins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Minute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qu.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2184">
                <a:tc rowSpan="10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Myofibrillar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11.5%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Sarcoplasmic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5.5%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Connective tissue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2.0%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Neutral lipids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Glycogen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Nitrogenous subst.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Inorganic subst.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Water sol.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Fat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Sol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88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Myosin 50-55% 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Haeme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pigment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Myolobin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Collagen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Creatinine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Macro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Elements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Vitamin B complex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Vitamin 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8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Actin 20-25%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Phospholipids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Glucose-6-phosphate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Tropomyosin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8-10%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Oxidative enzymes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681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Ionosine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Phosphate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Micro Elements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Vitamin 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84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Troponin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8-10%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Mitochindrial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oxidative enzymes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Reticulin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Cerebrosides</a:t>
                      </a: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Glucose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43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 protein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2-2.5%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8431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 protein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4.0%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Lysosomal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enzymes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Nucleostides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Trace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Elements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Vitamin 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2268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Alpha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actinin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2-2.5%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Nucleo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-proteins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Elastin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Cholesterol</a:t>
                      </a:r>
                    </a:p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Lactic Acid</a:t>
                      </a:r>
                    </a:p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Carnosine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0397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Beta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Actinin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1-1.5%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Anserine etc.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Vitamin 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10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3886200"/>
          </a:xfrm>
        </p:spPr>
        <p:txBody>
          <a:bodyPr/>
          <a:lstStyle/>
          <a:p>
            <a:pPr algn="ctr"/>
            <a:r>
              <a:rPr lang="en-US" sz="2600" dirty="0" smtClean="0">
                <a:solidFill>
                  <a:srgbClr val="66FF66"/>
                </a:solidFill>
              </a:rPr>
              <a:t>Macroscopic and</a:t>
            </a:r>
            <a:br>
              <a:rPr lang="en-US" sz="2600" dirty="0" smtClean="0">
                <a:solidFill>
                  <a:srgbClr val="66FF66"/>
                </a:solidFill>
              </a:rPr>
            </a:br>
            <a:r>
              <a:rPr lang="en-US" sz="2600" dirty="0" smtClean="0">
                <a:solidFill>
                  <a:srgbClr val="66FF66"/>
                </a:solidFill>
              </a:rPr>
              <a:t> Microscopic</a:t>
            </a:r>
            <a:br>
              <a:rPr lang="en-US" sz="2600" dirty="0" smtClean="0">
                <a:solidFill>
                  <a:srgbClr val="66FF66"/>
                </a:solidFill>
              </a:rPr>
            </a:br>
            <a:r>
              <a:rPr lang="en-US" sz="2600" dirty="0" smtClean="0">
                <a:solidFill>
                  <a:srgbClr val="66FF66"/>
                </a:solidFill>
              </a:rPr>
              <a:t> Structure</a:t>
            </a:r>
            <a:br>
              <a:rPr lang="en-US" sz="2600" dirty="0" smtClean="0">
                <a:solidFill>
                  <a:srgbClr val="66FF66"/>
                </a:solidFill>
              </a:rPr>
            </a:br>
            <a:r>
              <a:rPr lang="en-US" sz="2600" dirty="0" smtClean="0">
                <a:solidFill>
                  <a:srgbClr val="66FF66"/>
                </a:solidFill>
              </a:rPr>
              <a:t> of </a:t>
            </a:r>
            <a:br>
              <a:rPr lang="en-US" sz="2600" dirty="0" smtClean="0">
                <a:solidFill>
                  <a:srgbClr val="66FF66"/>
                </a:solidFill>
              </a:rPr>
            </a:br>
            <a:r>
              <a:rPr lang="en-US" sz="2600" dirty="0" smtClean="0">
                <a:solidFill>
                  <a:srgbClr val="66FF66"/>
                </a:solidFill>
              </a:rPr>
              <a:t>the </a:t>
            </a:r>
            <a:br>
              <a:rPr lang="en-US" sz="2600" dirty="0" smtClean="0">
                <a:solidFill>
                  <a:srgbClr val="66FF66"/>
                </a:solidFill>
              </a:rPr>
            </a:br>
            <a:r>
              <a:rPr lang="en-US" sz="2600" dirty="0" smtClean="0">
                <a:solidFill>
                  <a:srgbClr val="66FF66"/>
                </a:solidFill>
              </a:rPr>
              <a:t>Muscles </a:t>
            </a:r>
            <a:br>
              <a:rPr lang="en-US" sz="2600" dirty="0" smtClean="0">
                <a:solidFill>
                  <a:srgbClr val="66FF66"/>
                </a:solidFill>
              </a:rPr>
            </a:br>
            <a:endParaRPr lang="en-US" sz="2600" dirty="0">
              <a:solidFill>
                <a:srgbClr val="66FF6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5105400"/>
            <a:ext cx="2362200" cy="1020763"/>
          </a:xfrm>
        </p:spPr>
        <p:txBody>
          <a:bodyPr/>
          <a:lstStyle/>
          <a:p>
            <a:pPr algn="ctr"/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muscles (bundle) is connected to the bone via tendon</a:t>
            </a: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Each muscle(bundle) is covered by a sheath known as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epimysium</a:t>
            </a:r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septa of connective tissue known as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perimysium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penetrates and surrounds the bundle of muscle fiber (fasculi). This bundle contains major blood vessels and nerves.</a:t>
            </a: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Each muscle fiber individually is surrounded by a connective tissue layer called the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endomysium</a:t>
            </a:r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019800" y="1447800"/>
            <a:ext cx="0" cy="4572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019800" y="2590800"/>
            <a:ext cx="0" cy="4572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019800" y="4419600"/>
            <a:ext cx="0" cy="4572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019800" y="5943600"/>
            <a:ext cx="0" cy="3048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74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3886200"/>
          </a:xfrm>
        </p:spPr>
        <p:txBody>
          <a:bodyPr/>
          <a:lstStyle/>
          <a:p>
            <a:pPr algn="ctr"/>
            <a:r>
              <a:rPr lang="en-US" sz="2600" dirty="0" smtClean="0">
                <a:solidFill>
                  <a:srgbClr val="66FF66"/>
                </a:solidFill>
              </a:rPr>
              <a:t>Macroscopic and</a:t>
            </a:r>
            <a:br>
              <a:rPr lang="en-US" sz="2600" dirty="0" smtClean="0">
                <a:solidFill>
                  <a:srgbClr val="66FF66"/>
                </a:solidFill>
              </a:rPr>
            </a:br>
            <a:r>
              <a:rPr lang="en-US" sz="2600" dirty="0" smtClean="0">
                <a:solidFill>
                  <a:srgbClr val="66FF66"/>
                </a:solidFill>
              </a:rPr>
              <a:t> Microscopic</a:t>
            </a:r>
            <a:br>
              <a:rPr lang="en-US" sz="2600" dirty="0" smtClean="0">
                <a:solidFill>
                  <a:srgbClr val="66FF66"/>
                </a:solidFill>
              </a:rPr>
            </a:br>
            <a:r>
              <a:rPr lang="en-US" sz="2600" dirty="0" smtClean="0">
                <a:solidFill>
                  <a:srgbClr val="66FF66"/>
                </a:solidFill>
              </a:rPr>
              <a:t> Structure</a:t>
            </a:r>
            <a:br>
              <a:rPr lang="en-US" sz="2600" dirty="0" smtClean="0">
                <a:solidFill>
                  <a:srgbClr val="66FF66"/>
                </a:solidFill>
              </a:rPr>
            </a:br>
            <a:r>
              <a:rPr lang="en-US" sz="2600" dirty="0" smtClean="0">
                <a:solidFill>
                  <a:srgbClr val="66FF66"/>
                </a:solidFill>
              </a:rPr>
              <a:t> of </a:t>
            </a:r>
            <a:br>
              <a:rPr lang="en-US" sz="2600" dirty="0" smtClean="0">
                <a:solidFill>
                  <a:srgbClr val="66FF66"/>
                </a:solidFill>
              </a:rPr>
            </a:br>
            <a:r>
              <a:rPr lang="en-US" sz="2600" dirty="0" smtClean="0">
                <a:solidFill>
                  <a:srgbClr val="66FF66"/>
                </a:solidFill>
              </a:rPr>
              <a:t>the </a:t>
            </a:r>
            <a:br>
              <a:rPr lang="en-US" sz="2600" dirty="0" smtClean="0">
                <a:solidFill>
                  <a:srgbClr val="66FF66"/>
                </a:solidFill>
              </a:rPr>
            </a:br>
            <a:r>
              <a:rPr lang="en-US" sz="2600" dirty="0" smtClean="0">
                <a:solidFill>
                  <a:srgbClr val="66FF66"/>
                </a:solidFill>
              </a:rPr>
              <a:t>Muscles </a:t>
            </a:r>
            <a:br>
              <a:rPr lang="en-US" sz="2600" dirty="0" smtClean="0">
                <a:solidFill>
                  <a:srgbClr val="66FF66"/>
                </a:solidFill>
              </a:rPr>
            </a:br>
            <a:endParaRPr lang="en-US" sz="2600" dirty="0">
              <a:solidFill>
                <a:srgbClr val="66FF6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5105400"/>
            <a:ext cx="2362200" cy="1020763"/>
          </a:xfrm>
        </p:spPr>
        <p:txBody>
          <a:bodyPr/>
          <a:lstStyle/>
          <a:p>
            <a:pPr algn="ctr"/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Beneath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endomysium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delicate muscle cell membrane known as the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sarcolemma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Under the sarcolemma are the nuclei and sarcoplasm. In this sarcoplasm myofibrils are embedded</a:t>
            </a: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>
          <a:xfrm>
            <a:off x="5943600" y="685800"/>
            <a:ext cx="0" cy="5334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Dr. A K Singh\Desktop\gargi\macroscopic-microscopic-structure-of-muscular-system-7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542" y="2286000"/>
            <a:ext cx="44958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94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334000"/>
            <a:ext cx="5867400" cy="914400"/>
          </a:xfrm>
        </p:spPr>
        <p:txBody>
          <a:bodyPr/>
          <a:lstStyle/>
          <a:p>
            <a:r>
              <a:rPr lang="en-US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Sarcomere is the unit of the muscle </a:t>
            </a:r>
            <a:r>
              <a:rPr lang="en-US" b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and it’s the distance between two z lines</a:t>
            </a:r>
            <a:endParaRPr lang="en-US" b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92D050"/>
                </a:solidFill>
              </a:rPr>
              <a:t>Detailed </a:t>
            </a:r>
            <a:endParaRPr lang="en-US" sz="3200" dirty="0" smtClean="0">
              <a:solidFill>
                <a:srgbClr val="92D050"/>
              </a:solidFill>
            </a:endParaRPr>
          </a:p>
          <a:p>
            <a:pPr algn="ctr"/>
            <a:r>
              <a:rPr lang="en-US" sz="3200" dirty="0" smtClean="0">
                <a:solidFill>
                  <a:srgbClr val="92D050"/>
                </a:solidFill>
              </a:rPr>
              <a:t>Microscopic</a:t>
            </a:r>
          </a:p>
          <a:p>
            <a:pPr algn="ctr"/>
            <a:r>
              <a:rPr lang="en-US" sz="3200" dirty="0" smtClean="0">
                <a:solidFill>
                  <a:srgbClr val="92D050"/>
                </a:solidFill>
              </a:rPr>
              <a:t> </a:t>
            </a:r>
            <a:r>
              <a:rPr lang="en-US" sz="3200" dirty="0">
                <a:solidFill>
                  <a:srgbClr val="92D050"/>
                </a:solidFill>
              </a:rPr>
              <a:t>Structure </a:t>
            </a:r>
            <a:endParaRPr lang="en-US" sz="3200" dirty="0" smtClean="0">
              <a:solidFill>
                <a:srgbClr val="92D050"/>
              </a:solidFill>
            </a:endParaRPr>
          </a:p>
          <a:p>
            <a:pPr algn="ctr"/>
            <a:r>
              <a:rPr lang="en-US" sz="3200" dirty="0" smtClean="0">
                <a:solidFill>
                  <a:srgbClr val="92D050"/>
                </a:solidFill>
              </a:rPr>
              <a:t>of </a:t>
            </a:r>
          </a:p>
          <a:p>
            <a:pPr algn="ctr"/>
            <a:r>
              <a:rPr lang="en-US" sz="3200" dirty="0" smtClean="0">
                <a:solidFill>
                  <a:srgbClr val="92D050"/>
                </a:solidFill>
              </a:rPr>
              <a:t>the </a:t>
            </a:r>
          </a:p>
          <a:p>
            <a:pPr algn="ctr"/>
            <a:r>
              <a:rPr lang="en-US" sz="3200" dirty="0" smtClean="0">
                <a:solidFill>
                  <a:srgbClr val="92D050"/>
                </a:solidFill>
              </a:rPr>
              <a:t>Sarcomere</a:t>
            </a:r>
            <a:endParaRPr lang="en-US" sz="3200" dirty="0">
              <a:solidFill>
                <a:srgbClr val="92D050"/>
              </a:solidFill>
            </a:endParaRPr>
          </a:p>
        </p:txBody>
      </p:sp>
      <p:pic>
        <p:nvPicPr>
          <p:cNvPr id="5" name="Picture 2" descr="C:\Users\Dr. A K Singh\Desktop\gargi\detailed microscopic structure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" r="662"/>
          <a:stretch>
            <a:fillRect/>
          </a:stretch>
        </p:blipFill>
        <p:spPr bwMode="auto">
          <a:xfrm>
            <a:off x="3000375" y="609600"/>
            <a:ext cx="58674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93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Terminologies of </a:t>
            </a:r>
            <a:r>
              <a:rPr lang="en-US" dirty="0">
                <a:solidFill>
                  <a:srgbClr val="002060"/>
                </a:solidFill>
              </a:rPr>
              <a:t>M</a:t>
            </a:r>
            <a:r>
              <a:rPr lang="en-US" dirty="0" smtClean="0">
                <a:solidFill>
                  <a:srgbClr val="002060"/>
                </a:solidFill>
              </a:rPr>
              <a:t>uscle </a:t>
            </a:r>
            <a:r>
              <a:rPr lang="en-US" dirty="0">
                <a:solidFill>
                  <a:srgbClr val="002060"/>
                </a:solidFill>
              </a:rPr>
              <a:t>S</a:t>
            </a:r>
            <a:r>
              <a:rPr lang="en-US" dirty="0" smtClean="0">
                <a:solidFill>
                  <a:srgbClr val="002060"/>
                </a:solidFill>
              </a:rPr>
              <a:t>tructure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Thick Band: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myosin molecules are known as thick filaments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Thin Band: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thin bands consist mainly of actin molecules.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Dark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The portion in sarcomere where both the actin and  	  	          myosin overlap one another.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Light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portion in sarcomere where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only the actin 	  	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molecule is present.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Zone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The portion in the sarcomere where only the myosin  	 	   molecules are present.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An imaginary line bisecting the H zone.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 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imaginary line bisecting the actin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molecule.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77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290</TotalTime>
  <Words>479</Words>
  <Application>Microsoft Office PowerPoint</Application>
  <PresentationFormat>On-screen Show (4:3)</PresentationFormat>
  <Paragraphs>150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Structure of Muscle </vt:lpstr>
      <vt:lpstr>What is muscle?</vt:lpstr>
      <vt:lpstr>Types  of Muscles</vt:lpstr>
      <vt:lpstr>Biochemical Composition of Muscle Tissue</vt:lpstr>
      <vt:lpstr>Contd…</vt:lpstr>
      <vt:lpstr>Macroscopic and  Microscopic  Structure  of  the  Muscles  </vt:lpstr>
      <vt:lpstr>Macroscopic and  Microscopic  Structure  of  the  Muscles  </vt:lpstr>
      <vt:lpstr>Sarcomere is the unit of the muscle fibre and it’s the distance between two z lines</vt:lpstr>
      <vt:lpstr>Terminologies of Muscle Structure</vt:lpstr>
      <vt:lpstr>Important Points</vt:lpstr>
      <vt:lpstr>Thank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Muscle </dc:title>
  <dc:creator>Dr. A K Singh</dc:creator>
  <cp:lastModifiedBy>Dr. A K Singh</cp:lastModifiedBy>
  <cp:revision>45</cp:revision>
  <dcterms:created xsi:type="dcterms:W3CDTF">2006-08-16T00:00:00Z</dcterms:created>
  <dcterms:modified xsi:type="dcterms:W3CDTF">2020-05-15T11:45:50Z</dcterms:modified>
</cp:coreProperties>
</file>