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34" r:id="rId1"/>
    <p:sldMasterId id="2147483852" r:id="rId2"/>
  </p:sldMasterIdLst>
  <p:notesMasterIdLst>
    <p:notesMasterId r:id="rId22"/>
  </p:notesMasterIdLst>
  <p:handoutMasterIdLst>
    <p:handoutMasterId r:id="rId23"/>
  </p:handoutMasterIdLst>
  <p:sldIdLst>
    <p:sldId id="278" r:id="rId3"/>
    <p:sldId id="292" r:id="rId4"/>
    <p:sldId id="295" r:id="rId5"/>
    <p:sldId id="296" r:id="rId6"/>
    <p:sldId id="299" r:id="rId7"/>
    <p:sldId id="297" r:id="rId8"/>
    <p:sldId id="300" r:id="rId9"/>
    <p:sldId id="298" r:id="rId10"/>
    <p:sldId id="293" r:id="rId11"/>
    <p:sldId id="294" r:id="rId12"/>
    <p:sldId id="303" r:id="rId13"/>
    <p:sldId id="304" r:id="rId14"/>
    <p:sldId id="285" r:id="rId15"/>
    <p:sldId id="306" r:id="rId16"/>
    <p:sldId id="287" r:id="rId17"/>
    <p:sldId id="288" r:id="rId18"/>
    <p:sldId id="305" r:id="rId19"/>
    <p:sldId id="290" r:id="rId20"/>
    <p:sldId id="30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4">
          <p15:clr>
            <a:srgbClr val="A4A3A4"/>
          </p15:clr>
        </p15:guide>
        <p15:guide id="2" pos="3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5" d="100"/>
          <a:sy n="85" d="100"/>
        </p:scale>
        <p:origin x="744" y="96"/>
      </p:cViewPr>
      <p:guideLst>
        <p:guide orient="horz" pos="2194"/>
        <p:guide pos="3880"/>
      </p:guideLst>
    </p:cSldViewPr>
  </p:slideViewPr>
  <p:notesTextViewPr>
    <p:cViewPr>
      <p:scale>
        <a:sx n="1" d="1"/>
        <a:sy n="1" d="1"/>
      </p:scale>
      <p:origin x="0" y="0"/>
    </p:cViewPr>
  </p:notesTextViewPr>
  <p:sorterViewPr showFormatting="0">
    <p:cViewPr>
      <p:scale>
        <a:sx n="100" d="100"/>
        <a:sy n="100" d="100"/>
      </p:scale>
      <p:origin x="0" y="-11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21"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1048622"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Calibri" panose="020F0502020204030204" pitchFamily="34" charset="0"/>
                <a:ea typeface="宋体" panose="02010600030101010101" pitchFamily="2" charset="-122"/>
                <a:cs typeface="+mn-cs"/>
              </a:rPr>
              <a:t>2020/5/4</a:t>
            </a:fld>
            <a:endParaRPr lang="zh-CN" altLang="en-US" strike="noStrike" noProof="1"/>
          </a:p>
        </p:txBody>
      </p:sp>
      <p:sp>
        <p:nvSpPr>
          <p:cNvPr id="1048623"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1048624"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Calibri" panose="020F0502020204030204" pitchFamily="34" charset="0"/>
                <a:ea typeface="宋体"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1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1048616"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Calibri" panose="020F0502020204030204" pitchFamily="34" charset="0"/>
                <a:ea typeface="宋体" panose="02010600030101010101" pitchFamily="2" charset="-122"/>
                <a:cs typeface="+mn-cs"/>
              </a:rPr>
              <a:t>2020/5/4</a:t>
            </a:fld>
            <a:endParaRPr lang="zh-CN" altLang="en-US" strike="noStrike" noProof="1"/>
          </a:p>
        </p:txBody>
      </p:sp>
      <p:sp>
        <p:nvSpPr>
          <p:cNvPr id="1048617"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048618"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dirty="0"/>
              <a:t>Click to edit Master text style</a:t>
            </a:r>
          </a:p>
          <a:p>
            <a:pPr lvl="1" indent="0"/>
            <a:r>
              <a:rPr lang="zh-CN" altLang="en-US" dirty="0"/>
              <a:t>Second level</a:t>
            </a:r>
          </a:p>
          <a:p>
            <a:pPr lvl="2" indent="0"/>
            <a:r>
              <a:rPr lang="zh-CN" altLang="en-US" dirty="0"/>
              <a:t>Third level</a:t>
            </a:r>
          </a:p>
          <a:p>
            <a:pPr lvl="3" indent="0"/>
            <a:r>
              <a:rPr lang="zh-CN" altLang="en-US" dirty="0"/>
              <a:t>Fourth level</a:t>
            </a:r>
          </a:p>
          <a:p>
            <a:pPr lvl="4" indent="0"/>
            <a:r>
              <a:rPr lang="zh-CN" altLang="en-US" dirty="0"/>
              <a:t>Fifth level</a:t>
            </a:r>
            <a:endParaRPr lang="zh-CN" altLang="en-US"/>
          </a:p>
        </p:txBody>
      </p:sp>
      <p:sp>
        <p:nvSpPr>
          <p:cNvPr id="1048619"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1048620"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Calibri" panose="020F0502020204030204" pitchFamily="34" charset="0"/>
                <a:ea typeface="宋体"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0667411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4396860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5549235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864626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0209732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2536360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83760189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56038622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50434005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28667368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59753403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74979096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33318557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66222750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72957864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43560300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7198677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09546275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11285655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76712509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7079032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800066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185701468"/>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33801325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78820107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57201609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64251434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84701182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04305388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7068389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01116714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6339846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704639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912821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989276765"/>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ransition spd="slow">
    <p:wipe/>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pPr>
            <a:fld id="{BEF05245-1089-431C-9CB9-1C9E798A99A0}"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4453583"/>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ransition spd="slow">
    <p:wipe/>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Gift_shop"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Candy#Sugar_stages" TargetMode="External"/><Relationship Id="rId2" Type="http://schemas.openxmlformats.org/officeDocument/2006/relationships/hyperlink" Target="https://en.wikipedia.org/wiki/Caramel"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Sodium_bicarbonate" TargetMode="External"/><Relationship Id="rId13" Type="http://schemas.openxmlformats.org/officeDocument/2006/relationships/hyperlink" Target="https://en.wikipedia.org/wiki/Canada" TargetMode="External"/><Relationship Id="rId18" Type="http://schemas.openxmlformats.org/officeDocument/2006/relationships/hyperlink" Target="https://en.wikipedia.org/wiki/Toffee_apple" TargetMode="External"/><Relationship Id="rId3" Type="http://schemas.openxmlformats.org/officeDocument/2006/relationships/hyperlink" Target="https://en.wikipedia.org/wiki/Almonds" TargetMode="External"/><Relationship Id="rId21" Type="http://schemas.openxmlformats.org/officeDocument/2006/relationships/hyperlink" Target="https://en.wikipedia.org/wiki/Caramel" TargetMode="External"/><Relationship Id="rId7" Type="http://schemas.openxmlformats.org/officeDocument/2006/relationships/hyperlink" Target="https://en.wikipedia.org/wiki/Aeration" TargetMode="External"/><Relationship Id="rId12" Type="http://schemas.openxmlformats.org/officeDocument/2006/relationships/hyperlink" Target="https://en.wikipedia.org/wiki/United_Kingdom" TargetMode="External"/><Relationship Id="rId17" Type="http://schemas.openxmlformats.org/officeDocument/2006/relationships/hyperlink" Target="https://en.wikipedia.org/wiki/Hokey_pokey_(ice_cream)" TargetMode="External"/><Relationship Id="rId2" Type="http://schemas.openxmlformats.org/officeDocument/2006/relationships/hyperlink" Target="https://en.wikipedia.org/wiki/United_States" TargetMode="External"/><Relationship Id="rId16" Type="http://schemas.openxmlformats.org/officeDocument/2006/relationships/hyperlink" Target="https://en.wikipedia.org/wiki/New_Zealand" TargetMode="External"/><Relationship Id="rId20" Type="http://schemas.openxmlformats.org/officeDocument/2006/relationships/hyperlink" Target="https://en.wikipedia.org/wiki/Caramel_apple" TargetMode="External"/><Relationship Id="rId1" Type="http://schemas.openxmlformats.org/officeDocument/2006/relationships/slideLayout" Target="../slideLayouts/slideLayout2.xml"/><Relationship Id="rId6" Type="http://schemas.openxmlformats.org/officeDocument/2006/relationships/hyperlink" Target="https://en.wikipedia.org/wiki/Honeycomb_toffee" TargetMode="External"/><Relationship Id="rId11" Type="http://schemas.openxmlformats.org/officeDocument/2006/relationships/hyperlink" Target="https://en.wikipedia.org/wiki/Viscous" TargetMode="External"/><Relationship Id="rId5" Type="http://schemas.openxmlformats.org/officeDocument/2006/relationships/hyperlink" Target="https://en.wikipedia.org/wiki/Toffee#cite_note-Hughes-1" TargetMode="External"/><Relationship Id="rId15" Type="http://schemas.openxmlformats.org/officeDocument/2006/relationships/hyperlink" Target="https://en.wikipedia.org/wiki/Violet_Crumble" TargetMode="External"/><Relationship Id="rId10" Type="http://schemas.openxmlformats.org/officeDocument/2006/relationships/hyperlink" Target="https://en.wikipedia.org/wiki/Carbon_dioxide" TargetMode="External"/><Relationship Id="rId19" Type="http://schemas.openxmlformats.org/officeDocument/2006/relationships/hyperlink" Target="https://en.wikipedia.org/wiki/Apple" TargetMode="External"/><Relationship Id="rId4" Type="http://schemas.openxmlformats.org/officeDocument/2006/relationships/hyperlink" Target="https://en.wikipedia.org/wiki/Heath_bar" TargetMode="External"/><Relationship Id="rId9" Type="http://schemas.openxmlformats.org/officeDocument/2006/relationships/hyperlink" Target="https://en.wikipedia.org/wiki/Vinegar" TargetMode="External"/><Relationship Id="rId14" Type="http://schemas.openxmlformats.org/officeDocument/2006/relationships/hyperlink" Target="https://en.wikipedia.org/wiki/Crunch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extBox 1048588"/>
          <p:cNvSpPr txBox="1"/>
          <p:nvPr/>
        </p:nvSpPr>
        <p:spPr>
          <a:xfrm>
            <a:off x="1636041" y="337243"/>
            <a:ext cx="7559477" cy="1446550"/>
          </a:xfrm>
          <a:prstGeom prst="rect">
            <a:avLst/>
          </a:prstGeom>
        </p:spPr>
        <p:txBody>
          <a:bodyPr wrap="square" rtlCol="0">
            <a:spAutoFit/>
          </a:bodyPr>
          <a:lstStyle/>
          <a:p>
            <a:pPr algn="ctr"/>
            <a:r>
              <a:rPr lang="en-US" altLang="zh-CN" sz="4400" b="1" dirty="0">
                <a:solidFill>
                  <a:srgbClr val="00B050"/>
                </a:solidFill>
                <a:latin typeface="Arial Black" panose="020B0A04020102020204" pitchFamily="34" charset="0"/>
              </a:rPr>
              <a:t>    Toffee &amp; </a:t>
            </a:r>
            <a:r>
              <a:rPr lang="en-IN" sz="4400" dirty="0">
                <a:solidFill>
                  <a:srgbClr val="00B050"/>
                </a:solidFill>
                <a:latin typeface="Arial Black" panose="020B0A04020102020204" pitchFamily="34" charset="0"/>
              </a:rPr>
              <a:t>Caramel</a:t>
            </a:r>
            <a:r>
              <a:rPr lang="en-US" altLang="zh-CN" sz="4400" b="1" dirty="0">
                <a:solidFill>
                  <a:srgbClr val="00B050"/>
                </a:solidFill>
                <a:latin typeface="Arial Black" panose="020B0A04020102020204" pitchFamily="34" charset="0"/>
              </a:rPr>
              <a:t>  </a:t>
            </a:r>
            <a:endParaRPr lang="en-GB" sz="2800" dirty="0">
              <a:solidFill>
                <a:srgbClr val="00B050"/>
              </a:solidFill>
              <a:latin typeface="Arial Black" panose="020B0A04020102020204" pitchFamily="34" charset="0"/>
            </a:endParaRPr>
          </a:p>
          <a:p>
            <a:pPr algn="ctr"/>
            <a:r>
              <a:rPr lang="en-US" altLang="zh-CN" sz="4400" b="1" dirty="0">
                <a:solidFill>
                  <a:srgbClr val="000000"/>
                </a:solidFill>
              </a:rPr>
              <a:t>    </a:t>
            </a:r>
            <a:endParaRPr lang="en-GB" sz="2800" dirty="0">
              <a:solidFill>
                <a:srgbClr val="000000"/>
              </a:solidFill>
            </a:endParaRPr>
          </a:p>
        </p:txBody>
      </p:sp>
      <p:sp>
        <p:nvSpPr>
          <p:cNvPr id="1048590" name="TextBox 1048589"/>
          <p:cNvSpPr txBox="1"/>
          <p:nvPr/>
        </p:nvSpPr>
        <p:spPr>
          <a:xfrm>
            <a:off x="1219201" y="2596444"/>
            <a:ext cx="5125155" cy="1323439"/>
          </a:xfrm>
          <a:prstGeom prst="rect">
            <a:avLst/>
          </a:prstGeom>
        </p:spPr>
        <p:txBody>
          <a:bodyPr wrap="square" rtlCol="0">
            <a:spAutoFit/>
          </a:bodyPr>
          <a:lstStyle/>
          <a:p>
            <a:endParaRPr lang="en-GB" sz="4000" dirty="0">
              <a:solidFill>
                <a:srgbClr val="000000"/>
              </a:solidFill>
            </a:endParaRPr>
          </a:p>
          <a:p>
            <a:r>
              <a:rPr lang="en-US" altLang="zh-CN" sz="4000" b="1" dirty="0">
                <a:solidFill>
                  <a:srgbClr val="000000"/>
                </a:solidFill>
              </a:rPr>
              <a:t> </a:t>
            </a:r>
            <a:endParaRPr lang="en-GB" sz="4000" dirty="0">
              <a:solidFill>
                <a:srgbClr val="000000"/>
              </a:solidFill>
            </a:endParaRPr>
          </a:p>
        </p:txBody>
      </p:sp>
      <p:pic>
        <p:nvPicPr>
          <p:cNvPr id="2097158" name="Picture 2097157"/>
          <p:cNvPicPr>
            <a:picLocks/>
          </p:cNvPicPr>
          <p:nvPr/>
        </p:nvPicPr>
        <p:blipFill>
          <a:blip r:embed="rId2"/>
          <a:stretch>
            <a:fillRect/>
          </a:stretch>
        </p:blipFill>
        <p:spPr>
          <a:xfrm>
            <a:off x="5238044" y="1952978"/>
            <a:ext cx="6107289" cy="3894666"/>
          </a:xfrm>
          <a:prstGeom prst="rect">
            <a:avLst/>
          </a:prstGeom>
        </p:spPr>
      </p:pic>
      <p:sp>
        <p:nvSpPr>
          <p:cNvPr id="3" name="Rectangle 2">
            <a:extLst>
              <a:ext uri="{FF2B5EF4-FFF2-40B4-BE49-F238E27FC236}">
                <a16:creationId xmlns:a16="http://schemas.microsoft.com/office/drawing/2014/main" id="{F2C67054-9142-439B-B8FA-5917F9D1D078}"/>
              </a:ext>
            </a:extLst>
          </p:cNvPr>
          <p:cNvSpPr/>
          <p:nvPr/>
        </p:nvSpPr>
        <p:spPr>
          <a:xfrm>
            <a:off x="440268" y="2828836"/>
            <a:ext cx="5350932" cy="1200329"/>
          </a:xfrm>
          <a:prstGeom prst="rect">
            <a:avLst/>
          </a:prstGeom>
        </p:spPr>
        <p:txBody>
          <a:bodyPr wrap="square">
            <a:spAutoFit/>
          </a:bodyPr>
          <a:lstStyle/>
          <a:p>
            <a:pPr algn="just"/>
            <a:r>
              <a:rPr lang="en-US" dirty="0"/>
              <a:t>Department : Dairy Technology</a:t>
            </a:r>
          </a:p>
          <a:p>
            <a:pPr algn="just"/>
            <a:r>
              <a:rPr lang="en-US" dirty="0"/>
              <a:t>Course Title : Food Technology I</a:t>
            </a:r>
          </a:p>
          <a:p>
            <a:pPr algn="just"/>
            <a:r>
              <a:rPr lang="en-US" dirty="0"/>
              <a:t>Course No. : DTT -322</a:t>
            </a:r>
          </a:p>
          <a:p>
            <a:pPr algn="just"/>
            <a:r>
              <a:rPr lang="en-US" dirty="0"/>
              <a:t>Course Teacher:  Bipin Kumar Singh</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5D2275-877A-45B3-A2AC-33A20896E2FB}"/>
              </a:ext>
            </a:extLst>
          </p:cNvPr>
          <p:cNvSpPr/>
          <p:nvPr/>
        </p:nvSpPr>
        <p:spPr>
          <a:xfrm>
            <a:off x="2336801" y="541867"/>
            <a:ext cx="4633798" cy="523220"/>
          </a:xfrm>
          <a:prstGeom prst="rect">
            <a:avLst/>
          </a:prstGeom>
        </p:spPr>
        <p:txBody>
          <a:bodyPr wrap="square">
            <a:spAutoFit/>
          </a:bodyPr>
          <a:lstStyle/>
          <a:p>
            <a:r>
              <a:rPr lang="en-IN" sz="2800" b="1" dirty="0">
                <a:solidFill>
                  <a:srgbClr val="111111"/>
                </a:solidFill>
                <a:latin typeface="Roboto"/>
              </a:rPr>
              <a:t>Nutritional facts of Toffee</a:t>
            </a:r>
            <a:endParaRPr lang="en-IN" sz="2800" b="1" dirty="0">
              <a:solidFill>
                <a:srgbClr val="111111"/>
              </a:solidFill>
              <a:effectLst/>
              <a:latin typeface="Roboto"/>
            </a:endParaRPr>
          </a:p>
        </p:txBody>
      </p:sp>
      <p:graphicFrame>
        <p:nvGraphicFramePr>
          <p:cNvPr id="3" name="Table 2">
            <a:extLst>
              <a:ext uri="{FF2B5EF4-FFF2-40B4-BE49-F238E27FC236}">
                <a16:creationId xmlns:a16="http://schemas.microsoft.com/office/drawing/2014/main" id="{45D24B22-B7D2-4642-9021-4A80CA7F2195}"/>
              </a:ext>
            </a:extLst>
          </p:cNvPr>
          <p:cNvGraphicFramePr>
            <a:graphicFrameLocks noGrp="1"/>
          </p:cNvGraphicFramePr>
          <p:nvPr>
            <p:extLst>
              <p:ext uri="{D42A27DB-BD31-4B8C-83A1-F6EECF244321}">
                <p14:modId xmlns:p14="http://schemas.microsoft.com/office/powerpoint/2010/main" val="415766705"/>
              </p:ext>
            </p:extLst>
          </p:nvPr>
        </p:nvGraphicFramePr>
        <p:xfrm>
          <a:off x="1727200" y="1196622"/>
          <a:ext cx="2820988" cy="5119506"/>
        </p:xfrm>
        <a:graphic>
          <a:graphicData uri="http://schemas.openxmlformats.org/drawingml/2006/table">
            <a:tbl>
              <a:tblPr/>
              <a:tblGrid>
                <a:gridCol w="1410494">
                  <a:extLst>
                    <a:ext uri="{9D8B030D-6E8A-4147-A177-3AD203B41FA5}">
                      <a16:colId xmlns:a16="http://schemas.microsoft.com/office/drawing/2014/main" val="3746823629"/>
                    </a:ext>
                  </a:extLst>
                </a:gridCol>
                <a:gridCol w="1410494">
                  <a:extLst>
                    <a:ext uri="{9D8B030D-6E8A-4147-A177-3AD203B41FA5}">
                      <a16:colId xmlns:a16="http://schemas.microsoft.com/office/drawing/2014/main" val="1748344255"/>
                    </a:ext>
                  </a:extLst>
                </a:gridCol>
              </a:tblGrid>
              <a:tr h="310264">
                <a:tc gridSpan="2">
                  <a:txBody>
                    <a:bodyPr/>
                    <a:lstStyle/>
                    <a:p>
                      <a:pPr algn="r" fontAlgn="b"/>
                      <a:r>
                        <a:rPr lang="en-IN" sz="1400" b="1">
                          <a:effectLst/>
                        </a:rPr>
                        <a:t>%Daily Value*</a:t>
                      </a:r>
                    </a:p>
                  </a:txBody>
                  <a:tcPr marL="36270" marR="36270" marT="34820" marB="36270" anchor="b">
                    <a:lnL>
                      <a:noFill/>
                    </a:lnL>
                    <a:lnR>
                      <a:noFill/>
                    </a:lnR>
                    <a:lnT>
                      <a:noFill/>
                    </a:lnT>
                    <a:lnB w="9525" cap="flat" cmpd="sng" algn="ctr">
                      <a:solidFill>
                        <a:srgbClr val="EAEAEA"/>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665514573"/>
                  </a:ext>
                </a:extLst>
              </a:tr>
              <a:tr h="310264">
                <a:tc>
                  <a:txBody>
                    <a:bodyPr/>
                    <a:lstStyle/>
                    <a:p>
                      <a:pPr fontAlgn="b"/>
                      <a:r>
                        <a:rPr lang="en-IN" sz="1400" b="1" dirty="0">
                          <a:effectLst/>
                        </a:rPr>
                        <a:t>Total Fat</a:t>
                      </a:r>
                      <a:r>
                        <a:rPr lang="en-IN" sz="1400" dirty="0">
                          <a:effectLst/>
                        </a:rPr>
                        <a:t>3.9 g</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sz="1400">
                          <a:effectLst/>
                        </a:rPr>
                        <a:t>6%</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3774643317"/>
                  </a:ext>
                </a:extLst>
              </a:tr>
              <a:tr h="542987">
                <a:tc>
                  <a:txBody>
                    <a:bodyPr/>
                    <a:lstStyle/>
                    <a:p>
                      <a:pPr fontAlgn="b"/>
                      <a:r>
                        <a:rPr lang="en-IN" sz="1400">
                          <a:effectLst/>
                        </a:rPr>
                        <a:t>Saturated fat2.5 g</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sz="1400">
                          <a:effectLst/>
                        </a:rPr>
                        <a:t>12%</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3588442251"/>
                  </a:ext>
                </a:extLst>
              </a:tr>
              <a:tr h="542987">
                <a:tc>
                  <a:txBody>
                    <a:bodyPr/>
                    <a:lstStyle/>
                    <a:p>
                      <a:pPr fontAlgn="b"/>
                      <a:r>
                        <a:rPr lang="en-IN" sz="1400">
                          <a:effectLst/>
                        </a:rPr>
                        <a:t>Polyunsaturated fat0.1 g</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endParaRPr lang="en-IN" sz="1400">
                        <a:effectLst/>
                      </a:endParaRP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2657853233"/>
                  </a:ext>
                </a:extLst>
              </a:tr>
              <a:tr h="542987">
                <a:tc>
                  <a:txBody>
                    <a:bodyPr/>
                    <a:lstStyle/>
                    <a:p>
                      <a:pPr fontAlgn="b"/>
                      <a:r>
                        <a:rPr lang="en-IN" sz="1400">
                          <a:effectLst/>
                        </a:rPr>
                        <a:t>Monounsaturated fat1.1 g</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endParaRPr lang="en-IN" sz="1400">
                        <a:effectLst/>
                      </a:endParaRP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1100848937"/>
                  </a:ext>
                </a:extLst>
              </a:tr>
              <a:tr h="542987">
                <a:tc>
                  <a:txBody>
                    <a:bodyPr/>
                    <a:lstStyle/>
                    <a:p>
                      <a:pPr fontAlgn="b"/>
                      <a:r>
                        <a:rPr lang="en-IN" sz="1400" b="1">
                          <a:effectLst/>
                        </a:rPr>
                        <a:t>Cholesterol</a:t>
                      </a:r>
                      <a:r>
                        <a:rPr lang="en-IN" sz="1400">
                          <a:effectLst/>
                        </a:rPr>
                        <a:t>12 mg</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sz="1400">
                          <a:effectLst/>
                        </a:rPr>
                        <a:t>4%</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1409071154"/>
                  </a:ext>
                </a:extLst>
              </a:tr>
              <a:tr h="310264">
                <a:tc>
                  <a:txBody>
                    <a:bodyPr/>
                    <a:lstStyle/>
                    <a:p>
                      <a:pPr fontAlgn="b"/>
                      <a:r>
                        <a:rPr lang="en-IN" sz="1400" b="1">
                          <a:effectLst/>
                        </a:rPr>
                        <a:t>Sodium</a:t>
                      </a:r>
                      <a:r>
                        <a:rPr lang="en-IN" sz="1400">
                          <a:effectLst/>
                        </a:rPr>
                        <a:t>16 mg</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sz="1400">
                          <a:effectLst/>
                        </a:rPr>
                        <a:t>1%</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4070229845"/>
                  </a:ext>
                </a:extLst>
              </a:tr>
              <a:tr h="310264">
                <a:tc>
                  <a:txBody>
                    <a:bodyPr/>
                    <a:lstStyle/>
                    <a:p>
                      <a:pPr fontAlgn="b"/>
                      <a:r>
                        <a:rPr lang="en-IN" sz="1400" b="1">
                          <a:effectLst/>
                        </a:rPr>
                        <a:t>Potassium</a:t>
                      </a:r>
                      <a:r>
                        <a:rPr lang="en-IN" sz="1400">
                          <a:effectLst/>
                        </a:rPr>
                        <a:t>6 mg</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sz="1400">
                          <a:effectLst/>
                        </a:rPr>
                        <a:t>0%</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267030965"/>
                  </a:ext>
                </a:extLst>
              </a:tr>
              <a:tr h="775710">
                <a:tc>
                  <a:txBody>
                    <a:bodyPr/>
                    <a:lstStyle/>
                    <a:p>
                      <a:pPr fontAlgn="b"/>
                      <a:r>
                        <a:rPr lang="en-IN" sz="1400" b="1">
                          <a:effectLst/>
                        </a:rPr>
                        <a:t>Total Carbohydrate</a:t>
                      </a:r>
                      <a:r>
                        <a:rPr lang="en-IN" sz="1400">
                          <a:effectLst/>
                        </a:rPr>
                        <a:t>8 g</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sz="1400">
                          <a:effectLst/>
                        </a:rPr>
                        <a:t>3%</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2584927965"/>
                  </a:ext>
                </a:extLst>
              </a:tr>
              <a:tr h="310264">
                <a:tc>
                  <a:txBody>
                    <a:bodyPr/>
                    <a:lstStyle/>
                    <a:p>
                      <a:pPr fontAlgn="b"/>
                      <a:r>
                        <a:rPr lang="en-IN" sz="1400">
                          <a:effectLst/>
                        </a:rPr>
                        <a:t>Dietary fiber0 g</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sz="1400">
                          <a:effectLst/>
                        </a:rPr>
                        <a:t>0%</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2066794577"/>
                  </a:ext>
                </a:extLst>
              </a:tr>
              <a:tr h="310264">
                <a:tc>
                  <a:txBody>
                    <a:bodyPr/>
                    <a:lstStyle/>
                    <a:p>
                      <a:pPr fontAlgn="b"/>
                      <a:r>
                        <a:rPr lang="en-IN" sz="1400">
                          <a:effectLst/>
                        </a:rPr>
                        <a:t>Sugar8 g</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endParaRPr lang="en-IN" sz="1400">
                        <a:effectLst/>
                      </a:endParaRP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3936710150"/>
                  </a:ext>
                </a:extLst>
              </a:tr>
              <a:tr h="310264">
                <a:tc>
                  <a:txBody>
                    <a:bodyPr/>
                    <a:lstStyle/>
                    <a:p>
                      <a:pPr fontAlgn="b"/>
                      <a:r>
                        <a:rPr lang="en-IN" sz="1400" b="1">
                          <a:effectLst/>
                        </a:rPr>
                        <a:t>Protein</a:t>
                      </a:r>
                      <a:r>
                        <a:rPr lang="en-IN" sz="1400">
                          <a:effectLst/>
                        </a:rPr>
                        <a:t>0.1 g</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sz="1400" dirty="0">
                          <a:effectLst/>
                        </a:rPr>
                        <a:t>0%</a:t>
                      </a:r>
                    </a:p>
                  </a:txBody>
                  <a:tcPr marL="36270" marR="36270" marT="34820" marB="36270"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1170119495"/>
                  </a:ext>
                </a:extLst>
              </a:tr>
            </a:tbl>
          </a:graphicData>
        </a:graphic>
      </p:graphicFrame>
      <p:graphicFrame>
        <p:nvGraphicFramePr>
          <p:cNvPr id="4" name="Table 3">
            <a:extLst>
              <a:ext uri="{FF2B5EF4-FFF2-40B4-BE49-F238E27FC236}">
                <a16:creationId xmlns:a16="http://schemas.microsoft.com/office/drawing/2014/main" id="{22DF7C21-A4CE-47E4-9693-300775C01D2F}"/>
              </a:ext>
            </a:extLst>
          </p:cNvPr>
          <p:cNvGraphicFramePr>
            <a:graphicFrameLocks noGrp="1"/>
          </p:cNvGraphicFramePr>
          <p:nvPr>
            <p:extLst>
              <p:ext uri="{D42A27DB-BD31-4B8C-83A1-F6EECF244321}">
                <p14:modId xmlns:p14="http://schemas.microsoft.com/office/powerpoint/2010/main" val="1081155871"/>
              </p:ext>
            </p:extLst>
          </p:nvPr>
        </p:nvGraphicFramePr>
        <p:xfrm>
          <a:off x="5554132" y="1027289"/>
          <a:ext cx="2089682" cy="2619022"/>
        </p:xfrm>
        <a:graphic>
          <a:graphicData uri="http://schemas.openxmlformats.org/drawingml/2006/table">
            <a:tbl>
              <a:tblPr/>
              <a:tblGrid>
                <a:gridCol w="1106312">
                  <a:extLst>
                    <a:ext uri="{9D8B030D-6E8A-4147-A177-3AD203B41FA5}">
                      <a16:colId xmlns:a16="http://schemas.microsoft.com/office/drawing/2014/main" val="3107973582"/>
                    </a:ext>
                  </a:extLst>
                </a:gridCol>
                <a:gridCol w="983370">
                  <a:extLst>
                    <a:ext uri="{9D8B030D-6E8A-4147-A177-3AD203B41FA5}">
                      <a16:colId xmlns:a16="http://schemas.microsoft.com/office/drawing/2014/main" val="454552876"/>
                    </a:ext>
                  </a:extLst>
                </a:gridCol>
              </a:tblGrid>
              <a:tr h="733065">
                <a:tc>
                  <a:txBody>
                    <a:bodyPr/>
                    <a:lstStyle/>
                    <a:p>
                      <a:pPr fontAlgn="b"/>
                      <a:r>
                        <a:rPr lang="en-IN" dirty="0">
                          <a:effectLst/>
                        </a:rPr>
                        <a:t>Vitamin A</a:t>
                      </a:r>
                    </a:p>
                  </a:txBody>
                  <a:tcPr marL="47625" marR="47625" marB="47625" anchor="b">
                    <a:lnL>
                      <a:noFill/>
                    </a:lnL>
                    <a:lnR>
                      <a:noFill/>
                    </a:lnR>
                    <a:lnT>
                      <a:noFill/>
                    </a:lnT>
                    <a:lnB w="9525" cap="flat" cmpd="sng" algn="ctr">
                      <a:solidFill>
                        <a:srgbClr val="EAEAEA"/>
                      </a:solidFill>
                      <a:prstDash val="solid"/>
                      <a:round/>
                      <a:headEnd type="none" w="med" len="med"/>
                      <a:tailEnd type="none" w="med" len="med"/>
                    </a:lnB>
                  </a:tcPr>
                </a:tc>
                <a:tc>
                  <a:txBody>
                    <a:bodyPr/>
                    <a:lstStyle/>
                    <a:p>
                      <a:pPr algn="r" fontAlgn="b"/>
                      <a:r>
                        <a:rPr lang="en-IN">
                          <a:effectLst/>
                        </a:rPr>
                        <a:t>1%</a:t>
                      </a:r>
                    </a:p>
                  </a:txBody>
                  <a:tcPr marL="47625" marR="47625" marB="47625" anchor="b">
                    <a:lnL>
                      <a:noFill/>
                    </a:lnL>
                    <a:lnR>
                      <a:noFill/>
                    </a:lnR>
                    <a:lnT>
                      <a:noFill/>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3578215233"/>
                  </a:ext>
                </a:extLst>
              </a:tr>
              <a:tr h="419827">
                <a:tc>
                  <a:txBody>
                    <a:bodyPr/>
                    <a:lstStyle/>
                    <a:p>
                      <a:pPr fontAlgn="b"/>
                      <a:r>
                        <a:rPr lang="en-IN" dirty="0">
                          <a:effectLst/>
                        </a:rPr>
                        <a:t>Calcium</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dirty="0">
                          <a:effectLst/>
                        </a:rPr>
                        <a:t>0%</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414058693"/>
                  </a:ext>
                </a:extLst>
              </a:tr>
              <a:tr h="733065">
                <a:tc>
                  <a:txBody>
                    <a:bodyPr/>
                    <a:lstStyle/>
                    <a:p>
                      <a:pPr fontAlgn="b"/>
                      <a:r>
                        <a:rPr lang="en-IN">
                          <a:effectLst/>
                        </a:rPr>
                        <a:t>Vitamin D</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a:effectLst/>
                        </a:rPr>
                        <a:t>0%</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4127528991"/>
                  </a:ext>
                </a:extLst>
              </a:tr>
              <a:tr h="733065">
                <a:tc>
                  <a:txBody>
                    <a:bodyPr/>
                    <a:lstStyle/>
                    <a:p>
                      <a:pPr fontAlgn="b"/>
                      <a:r>
                        <a:rPr lang="en-IN">
                          <a:effectLst/>
                        </a:rPr>
                        <a:t>Vitamin B-12</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dirty="0">
                          <a:effectLst/>
                        </a:rPr>
                        <a:t>0%</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513694616"/>
                  </a:ext>
                </a:extLst>
              </a:tr>
            </a:tbl>
          </a:graphicData>
        </a:graphic>
      </p:graphicFrame>
      <p:graphicFrame>
        <p:nvGraphicFramePr>
          <p:cNvPr id="5" name="Table 4">
            <a:extLst>
              <a:ext uri="{FF2B5EF4-FFF2-40B4-BE49-F238E27FC236}">
                <a16:creationId xmlns:a16="http://schemas.microsoft.com/office/drawing/2014/main" id="{1DDF668D-11AF-4087-ABD5-8C693C2ADFB6}"/>
              </a:ext>
            </a:extLst>
          </p:cNvPr>
          <p:cNvGraphicFramePr>
            <a:graphicFrameLocks noGrp="1"/>
          </p:cNvGraphicFramePr>
          <p:nvPr>
            <p:extLst>
              <p:ext uri="{D42A27DB-BD31-4B8C-83A1-F6EECF244321}">
                <p14:modId xmlns:p14="http://schemas.microsoft.com/office/powerpoint/2010/main" val="3372792313"/>
              </p:ext>
            </p:extLst>
          </p:nvPr>
        </p:nvGraphicFramePr>
        <p:xfrm>
          <a:off x="5554133" y="4022509"/>
          <a:ext cx="2178756" cy="2293620"/>
        </p:xfrm>
        <a:graphic>
          <a:graphicData uri="http://schemas.openxmlformats.org/drawingml/2006/table">
            <a:tbl>
              <a:tblPr/>
              <a:tblGrid>
                <a:gridCol w="1089378">
                  <a:extLst>
                    <a:ext uri="{9D8B030D-6E8A-4147-A177-3AD203B41FA5}">
                      <a16:colId xmlns:a16="http://schemas.microsoft.com/office/drawing/2014/main" val="4207800198"/>
                    </a:ext>
                  </a:extLst>
                </a:gridCol>
                <a:gridCol w="1089378">
                  <a:extLst>
                    <a:ext uri="{9D8B030D-6E8A-4147-A177-3AD203B41FA5}">
                      <a16:colId xmlns:a16="http://schemas.microsoft.com/office/drawing/2014/main" val="1589708213"/>
                    </a:ext>
                  </a:extLst>
                </a:gridCol>
              </a:tblGrid>
              <a:tr h="641985">
                <a:tc>
                  <a:txBody>
                    <a:bodyPr/>
                    <a:lstStyle/>
                    <a:p>
                      <a:pPr fontAlgn="b"/>
                      <a:r>
                        <a:rPr lang="en-IN">
                          <a:effectLst/>
                        </a:rPr>
                        <a:t>Vitamin C</a:t>
                      </a:r>
                    </a:p>
                  </a:txBody>
                  <a:tcPr marL="47625" marR="47625" marB="47625" anchor="b">
                    <a:lnL>
                      <a:noFill/>
                    </a:lnL>
                    <a:lnR>
                      <a:noFill/>
                    </a:lnR>
                    <a:lnT>
                      <a:noFill/>
                    </a:lnT>
                    <a:lnB w="9525" cap="flat" cmpd="sng" algn="ctr">
                      <a:solidFill>
                        <a:srgbClr val="EAEAEA"/>
                      </a:solidFill>
                      <a:prstDash val="solid"/>
                      <a:round/>
                      <a:headEnd type="none" w="med" len="med"/>
                      <a:tailEnd type="none" w="med" len="med"/>
                    </a:lnB>
                  </a:tcPr>
                </a:tc>
                <a:tc>
                  <a:txBody>
                    <a:bodyPr/>
                    <a:lstStyle/>
                    <a:p>
                      <a:pPr algn="r" fontAlgn="b"/>
                      <a:r>
                        <a:rPr lang="en-IN">
                          <a:effectLst/>
                        </a:rPr>
                        <a:t>0%</a:t>
                      </a:r>
                    </a:p>
                  </a:txBody>
                  <a:tcPr marL="47625" marR="47625" marB="47625" anchor="b">
                    <a:lnL>
                      <a:noFill/>
                    </a:lnL>
                    <a:lnR>
                      <a:noFill/>
                    </a:lnR>
                    <a:lnT>
                      <a:noFill/>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4157727008"/>
                  </a:ext>
                </a:extLst>
              </a:tr>
              <a:tr h="367665">
                <a:tc>
                  <a:txBody>
                    <a:bodyPr/>
                    <a:lstStyle/>
                    <a:p>
                      <a:pPr fontAlgn="b"/>
                      <a:r>
                        <a:rPr lang="en-IN">
                          <a:effectLst/>
                        </a:rPr>
                        <a:t>Iron</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a:effectLst/>
                        </a:rPr>
                        <a:t>0%</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1102881320"/>
                  </a:ext>
                </a:extLst>
              </a:tr>
              <a:tr h="641985">
                <a:tc>
                  <a:txBody>
                    <a:bodyPr/>
                    <a:lstStyle/>
                    <a:p>
                      <a:pPr fontAlgn="b"/>
                      <a:r>
                        <a:rPr lang="en-IN">
                          <a:effectLst/>
                        </a:rPr>
                        <a:t>Vitamin B-6</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dirty="0">
                          <a:effectLst/>
                        </a:rPr>
                        <a:t>0%</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1287966061"/>
                  </a:ext>
                </a:extLst>
              </a:tr>
              <a:tr h="641985">
                <a:tc>
                  <a:txBody>
                    <a:bodyPr/>
                    <a:lstStyle/>
                    <a:p>
                      <a:pPr fontAlgn="b"/>
                      <a:r>
                        <a:rPr lang="en-IN">
                          <a:effectLst/>
                        </a:rPr>
                        <a:t>Magnesium</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tc>
                  <a:txBody>
                    <a:bodyPr/>
                    <a:lstStyle/>
                    <a:p>
                      <a:pPr algn="r" fontAlgn="b"/>
                      <a:r>
                        <a:rPr lang="en-IN" dirty="0">
                          <a:effectLst/>
                        </a:rPr>
                        <a:t>0%</a:t>
                      </a:r>
                    </a:p>
                  </a:txBody>
                  <a:tcPr marL="47625" marR="47625" marB="47625" anchor="b">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tcPr>
                </a:tc>
                <a:extLst>
                  <a:ext uri="{0D108BD9-81ED-4DB2-BD59-A6C34878D82A}">
                    <a16:rowId xmlns:a16="http://schemas.microsoft.com/office/drawing/2014/main" val="2291392379"/>
                  </a:ext>
                </a:extLst>
              </a:tr>
            </a:tbl>
          </a:graphicData>
        </a:graphic>
      </p:graphicFrame>
    </p:spTree>
    <p:extLst>
      <p:ext uri="{BB962C8B-B14F-4D97-AF65-F5344CB8AC3E}">
        <p14:creationId xmlns:p14="http://schemas.microsoft.com/office/powerpoint/2010/main" val="100558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476ABE-6F2C-4DEE-A815-CBE27638D510}"/>
              </a:ext>
            </a:extLst>
          </p:cNvPr>
          <p:cNvSpPr/>
          <p:nvPr/>
        </p:nvSpPr>
        <p:spPr>
          <a:xfrm>
            <a:off x="1749778" y="1767007"/>
            <a:ext cx="9042400" cy="2062103"/>
          </a:xfrm>
          <a:prstGeom prst="rect">
            <a:avLst/>
          </a:prstGeom>
        </p:spPr>
        <p:txBody>
          <a:bodyPr wrap="square">
            <a:spAutoFit/>
          </a:bodyPr>
          <a:lstStyle/>
          <a:p>
            <a:r>
              <a:rPr lang="en-US" altLang="zh-CN" sz="2800" b="1" dirty="0">
                <a:solidFill>
                  <a:srgbClr val="002060"/>
                </a:solidFill>
              </a:rPr>
              <a:t>            Technology For Manufacture of Toffee</a:t>
            </a:r>
            <a:endParaRPr lang="en-GB" dirty="0">
              <a:solidFill>
                <a:srgbClr val="002060"/>
              </a:solidFill>
            </a:endParaRPr>
          </a:p>
          <a:p>
            <a:endParaRPr lang="en-GB" dirty="0">
              <a:solidFill>
                <a:srgbClr val="002060"/>
              </a:solidFill>
            </a:endParaRPr>
          </a:p>
          <a:p>
            <a:pPr algn="just"/>
            <a:r>
              <a:rPr lang="en-US" altLang="zh-CN" sz="2800" b="1" dirty="0">
                <a:solidFill>
                  <a:srgbClr val="002060"/>
                </a:solidFill>
              </a:rPr>
              <a:t>  </a:t>
            </a:r>
            <a:r>
              <a:rPr lang="en-US" altLang="zh-CN" b="1" dirty="0">
                <a:solidFill>
                  <a:srgbClr val="002060"/>
                </a:solidFill>
              </a:rPr>
              <a:t>Toffee were prepared on fuel or gas fired pans, electric or steam boiling pans. These pans were fitted with a stirrer and  scrappers which are thrown out ward by centrifugal forces to remove the cooking toffee from every part of the heating surfaces. Now a days continuous process is also applied in some plant. </a:t>
            </a:r>
            <a:endParaRPr lang="en-GB" dirty="0">
              <a:solidFill>
                <a:srgbClr val="002060"/>
              </a:solidFill>
            </a:endParaRPr>
          </a:p>
        </p:txBody>
      </p:sp>
    </p:spTree>
    <p:extLst>
      <p:ext uri="{BB962C8B-B14F-4D97-AF65-F5344CB8AC3E}">
        <p14:creationId xmlns:p14="http://schemas.microsoft.com/office/powerpoint/2010/main" val="153993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E7E826-7501-4A50-A940-6E6C9F9604C6}"/>
              </a:ext>
            </a:extLst>
          </p:cNvPr>
          <p:cNvSpPr/>
          <p:nvPr/>
        </p:nvSpPr>
        <p:spPr>
          <a:xfrm>
            <a:off x="1738489" y="2413338"/>
            <a:ext cx="8523111" cy="2246769"/>
          </a:xfrm>
          <a:prstGeom prst="rect">
            <a:avLst/>
          </a:prstGeom>
        </p:spPr>
        <p:txBody>
          <a:bodyPr wrap="square">
            <a:spAutoFit/>
          </a:bodyPr>
          <a:lstStyle/>
          <a:p>
            <a:pPr marL="571500" indent="-571500">
              <a:buFont typeface="Arial" panose="020B0604020202020204" pitchFamily="34" charset="0"/>
              <a:buChar char="•"/>
            </a:pPr>
            <a:r>
              <a:rPr lang="en-US" altLang="zh-CN" sz="2000" b="1" dirty="0">
                <a:solidFill>
                  <a:srgbClr val="002060"/>
                </a:solidFill>
              </a:rPr>
              <a:t>Auto feeder </a:t>
            </a:r>
          </a:p>
          <a:p>
            <a:endParaRPr lang="en-US" altLang="zh-CN" sz="2000" b="1" dirty="0">
              <a:solidFill>
                <a:srgbClr val="002060"/>
              </a:solidFill>
            </a:endParaRPr>
          </a:p>
          <a:p>
            <a:pPr marL="571500" indent="-571500">
              <a:buFont typeface="Arial" panose="020B0604020202020204" pitchFamily="34" charset="0"/>
              <a:buChar char="•"/>
            </a:pPr>
            <a:r>
              <a:rPr lang="en-US" altLang="zh-CN" sz="2000" b="1" dirty="0">
                <a:solidFill>
                  <a:srgbClr val="002060"/>
                </a:solidFill>
              </a:rPr>
              <a:t>Pre – heater</a:t>
            </a:r>
          </a:p>
          <a:p>
            <a:endParaRPr lang="en-US" altLang="zh-CN" sz="2000" b="1" dirty="0">
              <a:solidFill>
                <a:srgbClr val="002060"/>
              </a:solidFill>
            </a:endParaRPr>
          </a:p>
          <a:p>
            <a:pPr marL="571500" indent="-571500">
              <a:buFont typeface="Arial" panose="020B0604020202020204" pitchFamily="34" charset="0"/>
              <a:buChar char="•"/>
            </a:pPr>
            <a:r>
              <a:rPr lang="en-US" altLang="zh-CN" sz="2000" b="1" dirty="0">
                <a:solidFill>
                  <a:srgbClr val="002060"/>
                </a:solidFill>
              </a:rPr>
              <a:t>Blender</a:t>
            </a:r>
          </a:p>
          <a:p>
            <a:endParaRPr lang="en-US" altLang="zh-CN" sz="2000" b="1" dirty="0">
              <a:solidFill>
                <a:srgbClr val="002060"/>
              </a:solidFill>
            </a:endParaRPr>
          </a:p>
          <a:p>
            <a:pPr marL="571500" indent="-571500">
              <a:buFont typeface="Arial" panose="020B0604020202020204" pitchFamily="34" charset="0"/>
              <a:buChar char="•"/>
            </a:pPr>
            <a:r>
              <a:rPr lang="en-US" altLang="zh-CN" sz="2000" b="1" dirty="0">
                <a:solidFill>
                  <a:srgbClr val="002060"/>
                </a:solidFill>
              </a:rPr>
              <a:t>Cooker</a:t>
            </a:r>
          </a:p>
        </p:txBody>
      </p:sp>
      <p:sp>
        <p:nvSpPr>
          <p:cNvPr id="3" name="Rectangle 2">
            <a:extLst>
              <a:ext uri="{FF2B5EF4-FFF2-40B4-BE49-F238E27FC236}">
                <a16:creationId xmlns:a16="http://schemas.microsoft.com/office/drawing/2014/main" id="{15B2F6BD-E2DC-47D9-9778-1AE2D6B8CB08}"/>
              </a:ext>
            </a:extLst>
          </p:cNvPr>
          <p:cNvSpPr/>
          <p:nvPr/>
        </p:nvSpPr>
        <p:spPr>
          <a:xfrm>
            <a:off x="2449689" y="778933"/>
            <a:ext cx="6517450" cy="1077218"/>
          </a:xfrm>
          <a:prstGeom prst="rect">
            <a:avLst/>
          </a:prstGeom>
        </p:spPr>
        <p:txBody>
          <a:bodyPr wrap="square">
            <a:spAutoFit/>
          </a:bodyPr>
          <a:lstStyle/>
          <a:p>
            <a:r>
              <a:rPr lang="en-US" altLang="zh-CN" sz="3200" b="1" dirty="0">
                <a:solidFill>
                  <a:srgbClr val="008000"/>
                </a:solidFill>
              </a:rPr>
              <a:t>Continuous Toffee plant consists </a:t>
            </a:r>
            <a:r>
              <a:rPr lang="en-US" altLang="zh-CN" sz="3200" b="1">
                <a:solidFill>
                  <a:srgbClr val="008000"/>
                </a:solidFill>
              </a:rPr>
              <a:t>of the following </a:t>
            </a:r>
            <a:r>
              <a:rPr lang="en-US" altLang="zh-CN" sz="3200" b="1" dirty="0">
                <a:solidFill>
                  <a:srgbClr val="008000"/>
                </a:solidFill>
              </a:rPr>
              <a:t>parts</a:t>
            </a:r>
            <a:r>
              <a:rPr lang="en-US" altLang="zh-CN" b="1" dirty="0">
                <a:solidFill>
                  <a:srgbClr val="008000"/>
                </a:solidFill>
              </a:rPr>
              <a:t>.</a:t>
            </a:r>
            <a:endParaRPr lang="en-IN" dirty="0"/>
          </a:p>
        </p:txBody>
      </p:sp>
    </p:spTree>
    <p:extLst>
      <p:ext uri="{BB962C8B-B14F-4D97-AF65-F5344CB8AC3E}">
        <p14:creationId xmlns:p14="http://schemas.microsoft.com/office/powerpoint/2010/main" val="168326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图片 3"/>
          <p:cNvPicPr>
            <a:picLocks noChangeAspect="1"/>
          </p:cNvPicPr>
          <p:nvPr/>
        </p:nvPicPr>
        <p:blipFill>
          <a:blip r:embed="rId2"/>
          <a:srcRect l="5727" r="16841" b="26530"/>
          <a:stretch>
            <a:fillRect/>
          </a:stretch>
        </p:blipFill>
        <p:spPr>
          <a:xfrm>
            <a:off x="0" y="0"/>
            <a:ext cx="12192000" cy="6858000"/>
          </a:xfrm>
          <a:prstGeom prst="rect">
            <a:avLst/>
          </a:prstGeom>
          <a:noFill/>
          <a:ln w="9525">
            <a:noFill/>
          </a:ln>
        </p:spPr>
      </p:pic>
      <p:sp>
        <p:nvSpPr>
          <p:cNvPr id="1048601" name="TextBox 1048600"/>
          <p:cNvSpPr txBox="1"/>
          <p:nvPr/>
        </p:nvSpPr>
        <p:spPr>
          <a:xfrm>
            <a:off x="196586" y="581029"/>
            <a:ext cx="11719716" cy="6247864"/>
          </a:xfrm>
          <a:prstGeom prst="rect">
            <a:avLst/>
          </a:prstGeom>
        </p:spPr>
        <p:txBody>
          <a:bodyPr wrap="square" rtlCol="0">
            <a:spAutoFit/>
          </a:bodyPr>
          <a:lstStyle/>
          <a:p>
            <a:r>
              <a:rPr lang="en-US" altLang="zh-CN" sz="4000" b="1" dirty="0">
                <a:solidFill>
                  <a:srgbClr val="000000"/>
                </a:solidFill>
              </a:rPr>
              <a:t>                 </a:t>
            </a:r>
            <a:r>
              <a:rPr lang="en-US" altLang="zh-CN" sz="2800" b="1" dirty="0">
                <a:solidFill>
                  <a:srgbClr val="7030A0"/>
                </a:solidFill>
              </a:rPr>
              <a:t>Manufacturing process of Toffee </a:t>
            </a:r>
            <a:endParaRPr lang="en-GB" sz="2800" dirty="0">
              <a:solidFill>
                <a:srgbClr val="7030A0"/>
              </a:solidFill>
            </a:endParaRPr>
          </a:p>
          <a:p>
            <a:r>
              <a:rPr lang="en-US" altLang="zh-CN" sz="2800" b="1" dirty="0">
                <a:solidFill>
                  <a:srgbClr val="00B050"/>
                </a:solidFill>
              </a:rPr>
              <a:t>  </a:t>
            </a:r>
            <a:endParaRPr lang="en-GB" sz="2800" dirty="0">
              <a:solidFill>
                <a:srgbClr val="00B050"/>
              </a:solidFill>
            </a:endParaRPr>
          </a:p>
          <a:p>
            <a:r>
              <a:rPr lang="en-US" altLang="zh-CN" sz="3600" b="1" dirty="0">
                <a:solidFill>
                  <a:srgbClr val="00B050"/>
                </a:solidFill>
              </a:rPr>
              <a:t>    </a:t>
            </a:r>
            <a:r>
              <a:rPr lang="en-US" altLang="zh-CN" sz="3200" b="1" dirty="0">
                <a:solidFill>
                  <a:srgbClr val="00B050"/>
                </a:solidFill>
              </a:rPr>
              <a:t>Hydrogenated vegetable fat</a:t>
            </a:r>
            <a:r>
              <a:rPr lang="en-US" altLang="zh-CN" sz="2800" b="1" dirty="0">
                <a:solidFill>
                  <a:srgbClr val="00B050"/>
                </a:solidFill>
              </a:rPr>
              <a:t>.          Butter </a:t>
            </a:r>
            <a:endParaRPr lang="en-GB" sz="2800" dirty="0">
              <a:solidFill>
                <a:srgbClr val="00B050"/>
              </a:solidFill>
            </a:endParaRPr>
          </a:p>
          <a:p>
            <a:r>
              <a:rPr lang="en-US" altLang="zh-CN" sz="2800" b="1" u="none" dirty="0">
                <a:solidFill>
                  <a:srgbClr val="00B050"/>
                </a:solidFill>
              </a:rPr>
              <a:t>                           Melting To 65degC                      Emulsifier </a:t>
            </a:r>
            <a:endParaRPr lang="en-GB" sz="2800" dirty="0">
              <a:solidFill>
                <a:srgbClr val="00B050"/>
              </a:solidFill>
            </a:endParaRPr>
          </a:p>
          <a:p>
            <a:r>
              <a:rPr lang="en-US" altLang="zh-CN" sz="2800" b="1" u="none" dirty="0">
                <a:solidFill>
                  <a:srgbClr val="00B050"/>
                </a:solidFill>
              </a:rPr>
              <a:t>                     Sugar                                    Emulsification</a:t>
            </a:r>
            <a:endParaRPr lang="en-GB" sz="2800" dirty="0">
              <a:solidFill>
                <a:srgbClr val="00B050"/>
              </a:solidFill>
            </a:endParaRPr>
          </a:p>
          <a:p>
            <a:endParaRPr lang="en-GB" sz="2800" dirty="0">
              <a:solidFill>
                <a:srgbClr val="00B050"/>
              </a:solidFill>
            </a:endParaRPr>
          </a:p>
          <a:p>
            <a:r>
              <a:rPr lang="en-US" altLang="zh-CN" sz="2800" b="1" u="none" dirty="0">
                <a:solidFill>
                  <a:srgbClr val="00B050"/>
                </a:solidFill>
              </a:rPr>
              <a:t>  Corn.           Water                       Cooking with continuous   stirring</a:t>
            </a:r>
            <a:endParaRPr lang="en-GB" sz="2800" dirty="0">
              <a:solidFill>
                <a:srgbClr val="00B050"/>
              </a:solidFill>
            </a:endParaRPr>
          </a:p>
          <a:p>
            <a:r>
              <a:rPr lang="en-US" altLang="zh-CN" sz="2800" b="1" u="none" dirty="0">
                <a:solidFill>
                  <a:srgbClr val="00B050"/>
                </a:solidFill>
              </a:rPr>
              <a:t> Syrup</a:t>
            </a:r>
            <a:endParaRPr lang="en-GB" sz="2800" dirty="0">
              <a:solidFill>
                <a:srgbClr val="00B050"/>
              </a:solidFill>
            </a:endParaRPr>
          </a:p>
          <a:p>
            <a:r>
              <a:rPr lang="en-US" altLang="zh-CN" sz="2800" b="1" u="none" dirty="0">
                <a:solidFill>
                  <a:srgbClr val="00B050"/>
                </a:solidFill>
              </a:rPr>
              <a:t>                    Milk   solid</a:t>
            </a:r>
            <a:endParaRPr lang="en-GB" sz="2800" dirty="0">
              <a:solidFill>
                <a:srgbClr val="00B050"/>
              </a:solidFill>
            </a:endParaRPr>
          </a:p>
          <a:p>
            <a:r>
              <a:rPr lang="en-US" altLang="zh-CN" sz="2800" b="1" u="none" dirty="0">
                <a:solidFill>
                  <a:srgbClr val="00B050"/>
                </a:solidFill>
              </a:rPr>
              <a:t>     (evaporated milk, condensed        Heating to 115-120</a:t>
            </a:r>
            <a:r>
              <a:rPr lang="en-US" altLang="zh-CN" sz="2800" b="1" u="none" dirty="0">
                <a:solidFill>
                  <a:srgbClr val="00B050"/>
                </a:solidFill>
                <a:latin typeface="Times New Roman" panose="02020603050405020304" pitchFamily="18" charset="0"/>
                <a:cs typeface="Times New Roman" panose="02020603050405020304" pitchFamily="18" charset="0"/>
              </a:rPr>
              <a:t>℃</a:t>
            </a:r>
            <a:r>
              <a:rPr lang="en-US" altLang="zh-CN" sz="2800" b="1" u="none" dirty="0">
                <a:solidFill>
                  <a:srgbClr val="00B050"/>
                </a:solidFill>
              </a:rPr>
              <a:t> </a:t>
            </a:r>
            <a:endParaRPr lang="en-GB" sz="2800" dirty="0">
              <a:solidFill>
                <a:srgbClr val="00B050"/>
              </a:solidFill>
            </a:endParaRPr>
          </a:p>
          <a:p>
            <a:r>
              <a:rPr lang="en-US" altLang="zh-CN" sz="2800" b="1" u="none" dirty="0">
                <a:solidFill>
                  <a:srgbClr val="00B050"/>
                </a:solidFill>
              </a:rPr>
              <a:t>         milk/SMP)</a:t>
            </a:r>
            <a:endParaRPr lang="en-GB" sz="2800" dirty="0">
              <a:solidFill>
                <a:srgbClr val="00B050"/>
              </a:solidFill>
            </a:endParaRPr>
          </a:p>
          <a:p>
            <a:r>
              <a:rPr lang="en-US" altLang="zh-CN" sz="2800" b="1" u="none" dirty="0">
                <a:solidFill>
                  <a:srgbClr val="00B050"/>
                </a:solidFill>
              </a:rPr>
              <a:t>                                   </a:t>
            </a:r>
            <a:endParaRPr lang="en-GB" sz="2800" dirty="0">
              <a:solidFill>
                <a:srgbClr val="00B050"/>
              </a:solidFill>
            </a:endParaRPr>
          </a:p>
          <a:p>
            <a:r>
              <a:rPr lang="en-US" altLang="zh-CN" sz="2800" b="1" u="none" dirty="0">
                <a:solidFill>
                  <a:srgbClr val="00B050"/>
                </a:solidFill>
              </a:rPr>
              <a:t>                                                              cooling          </a:t>
            </a:r>
            <a:r>
              <a:rPr lang="en-US" altLang="zh-CN" sz="2800" b="1" u="none" dirty="0">
                <a:solidFill>
                  <a:srgbClr val="008000"/>
                </a:solidFill>
              </a:rPr>
              <a:t>                                                                                                                                  </a:t>
            </a:r>
            <a:r>
              <a:rPr lang="en-US" altLang="zh-CN" sz="2800" b="1" u="none" dirty="0">
                <a:solidFill>
                  <a:srgbClr val="000000"/>
                </a:solidFill>
              </a:rPr>
              <a:t>      </a:t>
            </a:r>
            <a:r>
              <a:rPr lang="en-US" altLang="zh-CN" sz="2800" b="1" u="none" dirty="0">
                <a:solidFill>
                  <a:srgbClr val="008000"/>
                </a:solidFill>
              </a:rPr>
              <a:t>                                                                     </a:t>
            </a:r>
            <a:r>
              <a:rPr lang="en-US" altLang="zh-CN" sz="3200" b="1" u="none" dirty="0">
                <a:solidFill>
                  <a:srgbClr val="008000"/>
                </a:solidFill>
              </a:rPr>
              <a:t>                                                           </a:t>
            </a:r>
            <a:r>
              <a:rPr lang="en-US" altLang="zh-CN" sz="3200" b="1" dirty="0">
                <a:solidFill>
                  <a:srgbClr val="008000"/>
                </a:solidFill>
              </a:rPr>
              <a:t> </a:t>
            </a:r>
            <a:endParaRPr lang="en-GB" sz="2800" dirty="0">
              <a:solidFill>
                <a:srgbClr val="000000"/>
              </a:solidFill>
            </a:endParaRPr>
          </a:p>
        </p:txBody>
      </p:sp>
      <p:sp>
        <p:nvSpPr>
          <p:cNvPr id="1048602" name="Arrow: Up-Down 1048601"/>
          <p:cNvSpPr/>
          <p:nvPr/>
        </p:nvSpPr>
        <p:spPr>
          <a:xfrm rot="5400000" flipH="1">
            <a:off x="6934681" y="2015295"/>
            <a:ext cx="180426" cy="354230"/>
          </a:xfrm>
          <a:prstGeom prst="upDownArrow">
            <a:avLst/>
          </a:prstGeom>
          <a:solidFill>
            <a:srgbClr val="279C64"/>
          </a:solidFill>
          <a:ln w="25400">
            <a:solidFill>
              <a:srgbClr val="1C7D4E"/>
            </a:solidFill>
          </a:ln>
        </p:spPr>
        <p:txBody>
          <a:bodyPr anchor="ctr"/>
          <a:lstStyle/>
          <a:p>
            <a:pPr algn="ctr"/>
            <a:endParaRPr lang="en-GB"/>
          </a:p>
        </p:txBody>
      </p:sp>
      <p:cxnSp>
        <p:nvCxnSpPr>
          <p:cNvPr id="3145728" name="Straight Arrow Connector 3145727"/>
          <p:cNvCxnSpPr>
            <a:cxnSpLocks/>
          </p:cNvCxnSpPr>
          <p:nvPr/>
        </p:nvCxnSpPr>
        <p:spPr>
          <a:xfrm>
            <a:off x="7024894" y="2415822"/>
            <a:ext cx="1" cy="259645"/>
          </a:xfrm>
          <a:prstGeom prst="straightConnector1">
            <a:avLst/>
          </a:prstGeom>
          <a:solidFill>
            <a:srgbClr val="279C64"/>
          </a:solidFill>
          <a:ln w="25400">
            <a:solidFill>
              <a:srgbClr val="1C7D4E"/>
            </a:solidFill>
            <a:tailEnd type="triangle" w="lg" len="lg"/>
          </a:ln>
        </p:spPr>
      </p:cxnSp>
      <p:cxnSp>
        <p:nvCxnSpPr>
          <p:cNvPr id="3145730" name="Straight Arrow Connector 3145729"/>
          <p:cNvCxnSpPr>
            <a:cxnSpLocks/>
          </p:cNvCxnSpPr>
          <p:nvPr/>
        </p:nvCxnSpPr>
        <p:spPr>
          <a:xfrm>
            <a:off x="7059903" y="3059289"/>
            <a:ext cx="0" cy="424471"/>
          </a:xfrm>
          <a:prstGeom prst="straightConnector1">
            <a:avLst/>
          </a:prstGeom>
          <a:solidFill>
            <a:srgbClr val="279C64"/>
          </a:solidFill>
          <a:ln w="25400">
            <a:solidFill>
              <a:srgbClr val="1C7D4E"/>
            </a:solidFill>
            <a:tailEnd type="triangle" w="lg" len="lg"/>
          </a:ln>
        </p:spPr>
      </p:cxnSp>
      <p:sp>
        <p:nvSpPr>
          <p:cNvPr id="1048603" name="Arrow: Right 1048602"/>
          <p:cNvSpPr/>
          <p:nvPr/>
        </p:nvSpPr>
        <p:spPr>
          <a:xfrm>
            <a:off x="4351251" y="3735428"/>
            <a:ext cx="809909" cy="102718"/>
          </a:xfrm>
          <a:prstGeom prst="rightArrow">
            <a:avLst/>
          </a:prstGeom>
          <a:solidFill>
            <a:srgbClr val="279C64"/>
          </a:solidFill>
          <a:ln w="25400">
            <a:solidFill>
              <a:srgbClr val="1C7D4E"/>
            </a:solidFill>
          </a:ln>
        </p:spPr>
        <p:txBody>
          <a:bodyPr anchor="ctr"/>
          <a:lstStyle/>
          <a:p>
            <a:pPr algn="ctr"/>
            <a:endParaRPr lang="en-GB"/>
          </a:p>
        </p:txBody>
      </p:sp>
      <p:cxnSp>
        <p:nvCxnSpPr>
          <p:cNvPr id="3145731" name="Straight Arrow Connector 3145730"/>
          <p:cNvCxnSpPr>
            <a:cxnSpLocks/>
          </p:cNvCxnSpPr>
          <p:nvPr/>
        </p:nvCxnSpPr>
        <p:spPr>
          <a:xfrm flipH="1">
            <a:off x="2433027" y="3140422"/>
            <a:ext cx="19482" cy="686676"/>
          </a:xfrm>
          <a:prstGeom prst="straightConnector1">
            <a:avLst/>
          </a:prstGeom>
          <a:solidFill>
            <a:srgbClr val="279C64"/>
          </a:solidFill>
          <a:ln w="25400">
            <a:solidFill>
              <a:srgbClr val="1C7D4E"/>
            </a:solidFill>
            <a:tailEnd type="triangle" w="lg" len="lg"/>
          </a:ln>
        </p:spPr>
      </p:cxnSp>
      <p:cxnSp>
        <p:nvCxnSpPr>
          <p:cNvPr id="3145732" name="Straight Arrow Connector 3145731"/>
          <p:cNvCxnSpPr>
            <a:cxnSpLocks/>
          </p:cNvCxnSpPr>
          <p:nvPr/>
        </p:nvCxnSpPr>
        <p:spPr>
          <a:xfrm>
            <a:off x="1441729" y="3736366"/>
            <a:ext cx="624191" cy="17873"/>
          </a:xfrm>
          <a:prstGeom prst="straightConnector1">
            <a:avLst/>
          </a:prstGeom>
          <a:solidFill>
            <a:srgbClr val="279C64"/>
          </a:solidFill>
          <a:ln w="25400">
            <a:solidFill>
              <a:srgbClr val="1C7D4E"/>
            </a:solidFill>
            <a:tailEnd type="triangle" w="lg" len="lg"/>
          </a:ln>
        </p:spPr>
      </p:cxnSp>
      <p:cxnSp>
        <p:nvCxnSpPr>
          <p:cNvPr id="3145733" name="Straight Arrow Connector 3145732"/>
          <p:cNvCxnSpPr>
            <a:cxnSpLocks/>
          </p:cNvCxnSpPr>
          <p:nvPr/>
        </p:nvCxnSpPr>
        <p:spPr>
          <a:xfrm flipV="1">
            <a:off x="2433027" y="3939822"/>
            <a:ext cx="0" cy="468306"/>
          </a:xfrm>
          <a:prstGeom prst="straightConnector1">
            <a:avLst/>
          </a:prstGeom>
          <a:solidFill>
            <a:srgbClr val="279C64"/>
          </a:solidFill>
          <a:ln w="25400">
            <a:solidFill>
              <a:srgbClr val="1C7D4E"/>
            </a:solidFill>
            <a:tailEnd type="triangle" w="lg" len="lg"/>
          </a:ln>
        </p:spPr>
      </p:cxnSp>
      <p:cxnSp>
        <p:nvCxnSpPr>
          <p:cNvPr id="3145734" name="Straight Arrow Connector 3145733"/>
          <p:cNvCxnSpPr>
            <a:cxnSpLocks/>
          </p:cNvCxnSpPr>
          <p:nvPr/>
        </p:nvCxnSpPr>
        <p:spPr>
          <a:xfrm>
            <a:off x="7024894" y="4092739"/>
            <a:ext cx="1" cy="482639"/>
          </a:xfrm>
          <a:prstGeom prst="straightConnector1">
            <a:avLst/>
          </a:prstGeom>
          <a:solidFill>
            <a:srgbClr val="279C64"/>
          </a:solidFill>
          <a:ln w="25400">
            <a:solidFill>
              <a:srgbClr val="1C7D4E"/>
            </a:solidFill>
            <a:tailEnd type="triangle" w="lg" len="lg"/>
          </a:ln>
        </p:spPr>
      </p:cxnSp>
      <p:cxnSp>
        <p:nvCxnSpPr>
          <p:cNvPr id="3145735" name="Straight Arrow Connector 3145734"/>
          <p:cNvCxnSpPr>
            <a:cxnSpLocks/>
          </p:cNvCxnSpPr>
          <p:nvPr/>
        </p:nvCxnSpPr>
        <p:spPr>
          <a:xfrm>
            <a:off x="7024894" y="5328356"/>
            <a:ext cx="1" cy="462844"/>
          </a:xfrm>
          <a:prstGeom prst="straightConnector1">
            <a:avLst/>
          </a:prstGeom>
          <a:solidFill>
            <a:srgbClr val="279C64"/>
          </a:solidFill>
          <a:ln w="25400">
            <a:solidFill>
              <a:srgbClr val="1C7D4E"/>
            </a:solidFill>
            <a:tailEnd type="triangle" w="lg" len="lg"/>
          </a:ln>
        </p:spPr>
      </p:cxnSp>
    </p:spTree>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75B232-16AF-4220-B7E5-6085F8A3820A}"/>
              </a:ext>
            </a:extLst>
          </p:cNvPr>
          <p:cNvSpPr/>
          <p:nvPr/>
        </p:nvSpPr>
        <p:spPr>
          <a:xfrm>
            <a:off x="1241779" y="1997839"/>
            <a:ext cx="9132710" cy="2862322"/>
          </a:xfrm>
          <a:prstGeom prst="rect">
            <a:avLst/>
          </a:prstGeom>
        </p:spPr>
        <p:txBody>
          <a:bodyPr wrap="square">
            <a:spAutoFit/>
          </a:bodyPr>
          <a:lstStyle/>
          <a:p>
            <a:r>
              <a:rPr lang="en-US" altLang="zh-CN" sz="2000" b="1" dirty="0">
                <a:solidFill>
                  <a:srgbClr val="002060"/>
                </a:solidFill>
              </a:rPr>
              <a:t>Addition of vanillin /</a:t>
            </a:r>
            <a:r>
              <a:rPr lang="en-US" altLang="zh-CN" sz="2000" b="1" dirty="0" err="1">
                <a:solidFill>
                  <a:srgbClr val="002060"/>
                </a:solidFill>
              </a:rPr>
              <a:t>flavour</a:t>
            </a:r>
            <a:r>
              <a:rPr lang="en-US" altLang="zh-CN" sz="2000" b="1" dirty="0">
                <a:solidFill>
                  <a:srgbClr val="002060"/>
                </a:solidFill>
              </a:rPr>
              <a:t>      spreading &amp; decomposition</a:t>
            </a:r>
            <a:endParaRPr lang="en-GB" sz="2000" b="1" dirty="0">
              <a:solidFill>
                <a:srgbClr val="002060"/>
              </a:solidFill>
            </a:endParaRPr>
          </a:p>
          <a:p>
            <a:r>
              <a:rPr lang="en-US" altLang="zh-CN" sz="2000" b="1" dirty="0">
                <a:solidFill>
                  <a:srgbClr val="002060"/>
                </a:solidFill>
              </a:rPr>
              <a:t>                                                      or slab formation </a:t>
            </a:r>
            <a:endParaRPr lang="en-GB" sz="2000" b="1" dirty="0">
              <a:solidFill>
                <a:srgbClr val="002060"/>
              </a:solidFill>
            </a:endParaRPr>
          </a:p>
          <a:p>
            <a:endParaRPr lang="en-GB" sz="2000" b="1" dirty="0">
              <a:solidFill>
                <a:srgbClr val="002060"/>
              </a:solidFill>
            </a:endParaRPr>
          </a:p>
          <a:p>
            <a:r>
              <a:rPr lang="en-GB" sz="2000" b="1" dirty="0">
                <a:solidFill>
                  <a:srgbClr val="002060"/>
                </a:solidFill>
              </a:rPr>
              <a:t>                                                                 </a:t>
            </a:r>
          </a:p>
          <a:p>
            <a:r>
              <a:rPr lang="en-US" altLang="zh-CN" sz="2000" b="1" dirty="0">
                <a:solidFill>
                  <a:srgbClr val="002060"/>
                </a:solidFill>
              </a:rPr>
              <a:t>                                                    Cooling</a:t>
            </a:r>
            <a:endParaRPr lang="en-GB" sz="2000" b="1" dirty="0">
              <a:solidFill>
                <a:srgbClr val="002060"/>
              </a:solidFill>
            </a:endParaRPr>
          </a:p>
          <a:p>
            <a:endParaRPr lang="en-GB" sz="2000" b="1" dirty="0">
              <a:solidFill>
                <a:srgbClr val="002060"/>
              </a:solidFill>
            </a:endParaRPr>
          </a:p>
          <a:p>
            <a:r>
              <a:rPr lang="en-GB" sz="2000" b="1" dirty="0">
                <a:solidFill>
                  <a:srgbClr val="002060"/>
                </a:solidFill>
              </a:rPr>
              <a:t>                                                               </a:t>
            </a:r>
          </a:p>
          <a:p>
            <a:endParaRPr lang="en-GB" sz="2000" b="1" dirty="0">
              <a:solidFill>
                <a:srgbClr val="002060"/>
              </a:solidFill>
            </a:endParaRPr>
          </a:p>
          <a:p>
            <a:r>
              <a:rPr lang="en-US" altLang="zh-CN" sz="2000" b="1" dirty="0">
                <a:solidFill>
                  <a:srgbClr val="002060"/>
                </a:solidFill>
              </a:rPr>
              <a:t>                                                 Packaging and storage                      </a:t>
            </a:r>
            <a:endParaRPr lang="en-GB" sz="2000" b="1" dirty="0">
              <a:solidFill>
                <a:srgbClr val="002060"/>
              </a:solidFill>
            </a:endParaRPr>
          </a:p>
        </p:txBody>
      </p:sp>
      <p:cxnSp>
        <p:nvCxnSpPr>
          <p:cNvPr id="6" name="Straight Arrow Connector 5">
            <a:extLst>
              <a:ext uri="{FF2B5EF4-FFF2-40B4-BE49-F238E27FC236}">
                <a16:creationId xmlns:a16="http://schemas.microsoft.com/office/drawing/2014/main" id="{2A78E5B4-B8C0-430C-96A8-6552434EF7CF}"/>
              </a:ext>
            </a:extLst>
          </p:cNvPr>
          <p:cNvCxnSpPr>
            <a:cxnSpLocks/>
          </p:cNvCxnSpPr>
          <p:nvPr/>
        </p:nvCxnSpPr>
        <p:spPr>
          <a:xfrm>
            <a:off x="4639733" y="2223911"/>
            <a:ext cx="3499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7705281-850F-465F-9E61-1AD4E668F1EE}"/>
              </a:ext>
            </a:extLst>
          </p:cNvPr>
          <p:cNvCxnSpPr>
            <a:cxnSpLocks/>
          </p:cNvCxnSpPr>
          <p:nvPr/>
        </p:nvCxnSpPr>
        <p:spPr>
          <a:xfrm>
            <a:off x="5463822" y="2641600"/>
            <a:ext cx="0" cy="451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A82858-9596-49C8-9528-1F3D3AA6B82E}"/>
              </a:ext>
            </a:extLst>
          </p:cNvPr>
          <p:cNvCxnSpPr>
            <a:cxnSpLocks/>
          </p:cNvCxnSpPr>
          <p:nvPr/>
        </p:nvCxnSpPr>
        <p:spPr>
          <a:xfrm>
            <a:off x="5463821" y="3522133"/>
            <a:ext cx="0" cy="643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94328CC-1F8F-4808-A4D2-18E7CB4C3EF2}"/>
              </a:ext>
            </a:extLst>
          </p:cNvPr>
          <p:cNvCxnSpPr>
            <a:cxnSpLocks/>
          </p:cNvCxnSpPr>
          <p:nvPr/>
        </p:nvCxnSpPr>
        <p:spPr>
          <a:xfrm>
            <a:off x="5463821" y="1659467"/>
            <a:ext cx="0" cy="33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187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extBox 1048613"/>
          <p:cNvSpPr txBox="1"/>
          <p:nvPr/>
        </p:nvSpPr>
        <p:spPr>
          <a:xfrm>
            <a:off x="496468" y="449580"/>
            <a:ext cx="7647952" cy="3785652"/>
          </a:xfrm>
          <a:prstGeom prst="rect">
            <a:avLst/>
          </a:prstGeom>
        </p:spPr>
        <p:txBody>
          <a:bodyPr wrap="square" rtlCol="0">
            <a:spAutoFit/>
          </a:bodyPr>
          <a:lstStyle/>
          <a:p>
            <a:r>
              <a:rPr lang="en-US" altLang="zh-CN" sz="4000" b="1" dirty="0">
                <a:solidFill>
                  <a:srgbClr val="000000"/>
                </a:solidFill>
              </a:rPr>
              <a:t>            </a:t>
            </a:r>
            <a:r>
              <a:rPr lang="en-US" altLang="zh-CN" sz="2800" b="1" dirty="0">
                <a:solidFill>
                  <a:srgbClr val="000000"/>
                </a:solidFill>
              </a:rPr>
              <a:t>Pre - mixing  </a:t>
            </a:r>
            <a:endParaRPr lang="en-GB" sz="2800" dirty="0">
              <a:solidFill>
                <a:srgbClr val="000000"/>
              </a:solidFill>
            </a:endParaRPr>
          </a:p>
          <a:p>
            <a:endParaRPr lang="en-GB" sz="2800" dirty="0">
              <a:solidFill>
                <a:srgbClr val="000000"/>
              </a:solidFill>
            </a:endParaRPr>
          </a:p>
          <a:p>
            <a:pPr algn="just"/>
            <a:r>
              <a:rPr lang="en-US" altLang="zh-CN" sz="2800" dirty="0">
                <a:solidFill>
                  <a:srgbClr val="000000"/>
                </a:solidFill>
              </a:rPr>
              <a:t>           </a:t>
            </a:r>
            <a:r>
              <a:rPr lang="en-US" altLang="zh-CN" sz="2400" dirty="0">
                <a:solidFill>
                  <a:srgbClr val="00B050"/>
                </a:solidFill>
              </a:rPr>
              <a:t>M</a:t>
            </a:r>
            <a:r>
              <a:rPr lang="en-US" altLang="zh-CN" sz="2400" b="1" dirty="0">
                <a:solidFill>
                  <a:srgbClr val="00B050"/>
                </a:solidFill>
              </a:rPr>
              <a:t>ixing of all ingredients are performed separately for fat phase and aqueous phase. </a:t>
            </a:r>
            <a:endParaRPr lang="en-GB" sz="2400" dirty="0">
              <a:solidFill>
                <a:srgbClr val="00B050"/>
              </a:solidFill>
            </a:endParaRPr>
          </a:p>
          <a:p>
            <a:pPr algn="just"/>
            <a:r>
              <a:rPr lang="en-US" altLang="zh-CN" sz="2400" dirty="0">
                <a:solidFill>
                  <a:srgbClr val="00B050"/>
                </a:solidFill>
              </a:rPr>
              <a:t>          </a:t>
            </a:r>
            <a:r>
              <a:rPr lang="en-US" altLang="zh-CN" sz="2400" b="1" dirty="0">
                <a:solidFill>
                  <a:srgbClr val="00B050"/>
                </a:solidFill>
              </a:rPr>
              <a:t>Fat phase preparation of butter /milk fat is mixed with melted vegetable fat and emulsifier at designed speed to mix the ingredients. </a:t>
            </a:r>
            <a:endParaRPr lang="en-GB" sz="2400" dirty="0">
              <a:solidFill>
                <a:srgbClr val="00B050"/>
              </a:solidFill>
            </a:endParaRPr>
          </a:p>
          <a:p>
            <a:pPr algn="just"/>
            <a:r>
              <a:rPr lang="en-US" altLang="zh-CN" sz="2400" b="1" dirty="0">
                <a:solidFill>
                  <a:srgbClr val="00B050"/>
                </a:solidFill>
              </a:rPr>
              <a:t>         Sugar is dissolved in water, and mixed with milk solids and melted corn syrup. </a:t>
            </a:r>
            <a:endParaRPr lang="en-GB" sz="2400" dirty="0">
              <a:solidFill>
                <a:srgbClr val="00B050"/>
              </a:solidFill>
            </a:endParaRPr>
          </a:p>
        </p:txBody>
      </p:sp>
      <p:pic>
        <p:nvPicPr>
          <p:cNvPr id="1034" name="Picture 10" descr="Image result for toffee">
            <a:extLst>
              <a:ext uri="{FF2B5EF4-FFF2-40B4-BE49-F238E27FC236}">
                <a16:creationId xmlns:a16="http://schemas.microsoft.com/office/drawing/2014/main" id="{F23CFB0B-DD6A-4989-A520-EBD8AEC2A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4420" y="1715911"/>
            <a:ext cx="3551112" cy="37504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extBox 1048587"/>
          <p:cNvSpPr txBox="1"/>
          <p:nvPr/>
        </p:nvSpPr>
        <p:spPr>
          <a:xfrm>
            <a:off x="722490" y="846570"/>
            <a:ext cx="5858452" cy="3908762"/>
          </a:xfrm>
          <a:prstGeom prst="rect">
            <a:avLst/>
          </a:prstGeom>
        </p:spPr>
        <p:txBody>
          <a:bodyPr wrap="square" rtlCol="0">
            <a:spAutoFit/>
          </a:bodyPr>
          <a:lstStyle/>
          <a:p>
            <a:r>
              <a:rPr lang="en-US" altLang="zh-CN" sz="2800" dirty="0">
                <a:solidFill>
                  <a:srgbClr val="000000"/>
                </a:solidFill>
              </a:rPr>
              <a:t>  </a:t>
            </a:r>
            <a:r>
              <a:rPr lang="en-US" altLang="zh-CN" sz="4000" b="1" dirty="0">
                <a:solidFill>
                  <a:srgbClr val="000000"/>
                </a:solidFill>
              </a:rPr>
              <a:t> </a:t>
            </a:r>
            <a:r>
              <a:rPr lang="en-US" altLang="zh-CN" sz="2800" b="1" dirty="0">
                <a:solidFill>
                  <a:srgbClr val="000000"/>
                </a:solidFill>
              </a:rPr>
              <a:t>Emulsification</a:t>
            </a:r>
            <a:endParaRPr lang="en-GB" sz="2800" dirty="0">
              <a:solidFill>
                <a:srgbClr val="000000"/>
              </a:solidFill>
            </a:endParaRPr>
          </a:p>
          <a:p>
            <a:pPr algn="just"/>
            <a:r>
              <a:rPr lang="en-US" altLang="zh-CN" sz="4000" b="1" dirty="0">
                <a:solidFill>
                  <a:srgbClr val="000000"/>
                </a:solidFill>
              </a:rPr>
              <a:t>     </a:t>
            </a:r>
            <a:r>
              <a:rPr lang="en-US" altLang="zh-CN" sz="2400" b="1" dirty="0">
                <a:solidFill>
                  <a:srgbClr val="000000"/>
                </a:solidFill>
              </a:rPr>
              <a:t>A</a:t>
            </a:r>
            <a:r>
              <a:rPr lang="en-US" altLang="zh-CN" sz="2400" b="1" dirty="0">
                <a:solidFill>
                  <a:srgbClr val="330066"/>
                </a:solidFill>
              </a:rPr>
              <a:t>queous and fat phases are emulsified by using high speed mixer.</a:t>
            </a:r>
            <a:endParaRPr lang="en-GB" sz="2400" dirty="0">
              <a:solidFill>
                <a:srgbClr val="000000"/>
              </a:solidFill>
            </a:endParaRPr>
          </a:p>
          <a:p>
            <a:pPr algn="just"/>
            <a:r>
              <a:rPr lang="en-US" altLang="zh-CN" sz="2400" b="1" dirty="0">
                <a:solidFill>
                  <a:srgbClr val="330066"/>
                </a:solidFill>
              </a:rPr>
              <a:t>       Emulsification must be in adequate quantity to  get  the desired texture and other quality attribute in the finished product. </a:t>
            </a:r>
            <a:endParaRPr lang="en-GB" sz="2400" dirty="0">
              <a:solidFill>
                <a:srgbClr val="000000"/>
              </a:solidFill>
            </a:endParaRPr>
          </a:p>
          <a:p>
            <a:pPr algn="just"/>
            <a:r>
              <a:rPr lang="en-US" altLang="zh-CN" sz="2400" b="1" dirty="0">
                <a:solidFill>
                  <a:srgbClr val="330066"/>
                </a:solidFill>
              </a:rPr>
              <a:t>      Emulsifier and milk protein assists in Emulsification. </a:t>
            </a:r>
            <a:endParaRPr lang="en-GB" sz="2400" dirty="0">
              <a:solidFill>
                <a:srgbClr val="000000"/>
              </a:solidFill>
            </a:endParaRPr>
          </a:p>
        </p:txBody>
      </p:sp>
      <p:pic>
        <p:nvPicPr>
          <p:cNvPr id="3076" name="Picture 4" descr="Image result for Toffee Candy">
            <a:extLst>
              <a:ext uri="{FF2B5EF4-FFF2-40B4-BE49-F238E27FC236}">
                <a16:creationId xmlns:a16="http://schemas.microsoft.com/office/drawing/2014/main" id="{BBE1EEDE-AF17-4542-9177-AFF5D431F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828" y="846570"/>
            <a:ext cx="4623319" cy="3896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C1EBF9-2E8C-4882-9C5E-A82E3DBB64D1}"/>
              </a:ext>
            </a:extLst>
          </p:cNvPr>
          <p:cNvSpPr/>
          <p:nvPr/>
        </p:nvSpPr>
        <p:spPr>
          <a:xfrm>
            <a:off x="1670757" y="1566952"/>
            <a:ext cx="9031110" cy="4647426"/>
          </a:xfrm>
          <a:prstGeom prst="rect">
            <a:avLst/>
          </a:prstGeom>
        </p:spPr>
        <p:txBody>
          <a:bodyPr wrap="square">
            <a:spAutoFit/>
          </a:bodyPr>
          <a:lstStyle/>
          <a:p>
            <a:r>
              <a:rPr lang="en-US" altLang="zh-CN" sz="2800" b="1" dirty="0">
                <a:solidFill>
                  <a:srgbClr val="000000"/>
                </a:solidFill>
              </a:rPr>
              <a:t> Cooking </a:t>
            </a:r>
            <a:endParaRPr lang="en-GB" dirty="0">
              <a:solidFill>
                <a:srgbClr val="000000"/>
              </a:solidFill>
            </a:endParaRPr>
          </a:p>
          <a:p>
            <a:pPr algn="just"/>
            <a:r>
              <a:rPr lang="en-US" altLang="zh-CN" sz="2800" b="1" dirty="0">
                <a:solidFill>
                  <a:srgbClr val="000000"/>
                </a:solidFill>
              </a:rPr>
              <a:t>       </a:t>
            </a:r>
            <a:r>
              <a:rPr lang="en-US" altLang="zh-CN" sz="2400" b="1" dirty="0">
                <a:solidFill>
                  <a:srgbClr val="330066"/>
                </a:solidFill>
              </a:rPr>
              <a:t>Cooking of toffee at designed temperature is essential to develop proper texture and organoleptic quality specially the </a:t>
            </a:r>
            <a:r>
              <a:rPr lang="en-US" altLang="zh-CN" sz="2400" b="1" dirty="0" err="1">
                <a:solidFill>
                  <a:srgbClr val="330066"/>
                </a:solidFill>
              </a:rPr>
              <a:t>flavour</a:t>
            </a:r>
            <a:r>
              <a:rPr lang="en-US" altLang="zh-CN" sz="2400" b="1" dirty="0">
                <a:solidFill>
                  <a:srgbClr val="330066"/>
                </a:solidFill>
              </a:rPr>
              <a:t> and </a:t>
            </a:r>
            <a:r>
              <a:rPr lang="en-US" altLang="zh-CN" sz="2400" b="1" dirty="0" err="1">
                <a:solidFill>
                  <a:srgbClr val="330066"/>
                </a:solidFill>
              </a:rPr>
              <a:t>colour</a:t>
            </a:r>
            <a:r>
              <a:rPr lang="en-US" altLang="zh-CN" sz="2400" b="1" dirty="0">
                <a:solidFill>
                  <a:srgbClr val="330066"/>
                </a:solidFill>
              </a:rPr>
              <a:t>. </a:t>
            </a:r>
            <a:endParaRPr lang="en-GB" sz="2400" dirty="0">
              <a:solidFill>
                <a:srgbClr val="000000"/>
              </a:solidFill>
            </a:endParaRPr>
          </a:p>
          <a:p>
            <a:pPr algn="just"/>
            <a:r>
              <a:rPr lang="en-US" altLang="zh-CN" sz="2400" b="1" dirty="0">
                <a:solidFill>
                  <a:srgbClr val="330066"/>
                </a:solidFill>
              </a:rPr>
              <a:t>         Cooking temperature also affects the final moisture and it influences the texture and chewiness. </a:t>
            </a:r>
            <a:endParaRPr lang="en-GB" sz="2400" dirty="0">
              <a:solidFill>
                <a:srgbClr val="000000"/>
              </a:solidFill>
            </a:endParaRPr>
          </a:p>
          <a:p>
            <a:pPr algn="just"/>
            <a:r>
              <a:rPr lang="en-US" altLang="zh-CN" sz="2400" b="1" dirty="0">
                <a:solidFill>
                  <a:srgbClr val="330066"/>
                </a:solidFill>
              </a:rPr>
              <a:t>        Toffee cooked to 125 - 130</a:t>
            </a:r>
            <a:r>
              <a:rPr lang="en-US" altLang="zh-CN" sz="2400" b="1" dirty="0">
                <a:solidFill>
                  <a:srgbClr val="330066"/>
                </a:solidFill>
                <a:cs typeface="Times New Roman" panose="02020603050405020304" pitchFamily="18" charset="0"/>
              </a:rPr>
              <a:t>℃</a:t>
            </a:r>
            <a:r>
              <a:rPr lang="en-US" altLang="zh-CN" sz="2400" b="1" dirty="0">
                <a:solidFill>
                  <a:srgbClr val="330066"/>
                </a:solidFill>
              </a:rPr>
              <a:t> contains around 6 - 8% moisture. Cooking at under or over temperature may cause some defects in finished products.</a:t>
            </a:r>
            <a:endParaRPr lang="en-GB" sz="2400" dirty="0">
              <a:solidFill>
                <a:srgbClr val="000000"/>
              </a:solidFill>
            </a:endParaRPr>
          </a:p>
          <a:p>
            <a:pPr algn="just"/>
            <a:r>
              <a:rPr lang="en-US" altLang="zh-CN" sz="2400" b="1" dirty="0">
                <a:solidFill>
                  <a:srgbClr val="330066"/>
                </a:solidFill>
              </a:rPr>
              <a:t>       Higher cooking temp. of </a:t>
            </a:r>
            <a:r>
              <a:rPr lang="en-US" altLang="zh-CN" sz="2400" b="1" dirty="0" err="1">
                <a:solidFill>
                  <a:srgbClr val="330066"/>
                </a:solidFill>
              </a:rPr>
              <a:t>upto</a:t>
            </a:r>
            <a:r>
              <a:rPr lang="en-US" altLang="zh-CN" sz="2400" b="1" dirty="0">
                <a:solidFill>
                  <a:srgbClr val="330066"/>
                </a:solidFill>
              </a:rPr>
              <a:t> 145</a:t>
            </a:r>
            <a:r>
              <a:rPr lang="en-US" altLang="zh-CN" sz="2400" b="1" dirty="0">
                <a:solidFill>
                  <a:srgbClr val="330066"/>
                </a:solidFill>
                <a:cs typeface="Times New Roman" panose="02020603050405020304" pitchFamily="18" charset="0"/>
              </a:rPr>
              <a:t>℃ </a:t>
            </a:r>
            <a:r>
              <a:rPr lang="en-US" altLang="zh-CN" sz="2400" b="1" dirty="0">
                <a:solidFill>
                  <a:srgbClr val="330066"/>
                </a:solidFill>
              </a:rPr>
              <a:t>must be employed with these products meant for hot climate. These are less likely to grain (crystallize)  during storage. </a:t>
            </a:r>
            <a:endParaRPr lang="en-IN" sz="2400" dirty="0"/>
          </a:p>
        </p:txBody>
      </p:sp>
    </p:spTree>
    <p:extLst>
      <p:ext uri="{BB962C8B-B14F-4D97-AF65-F5344CB8AC3E}">
        <p14:creationId xmlns:p14="http://schemas.microsoft.com/office/powerpoint/2010/main" val="146180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图片 3"/>
          <p:cNvPicPr>
            <a:picLocks noChangeAspect="1"/>
          </p:cNvPicPr>
          <p:nvPr/>
        </p:nvPicPr>
        <p:blipFill>
          <a:blip r:embed="rId2"/>
          <a:srcRect l="5727" r="16841" b="26530"/>
          <a:stretch>
            <a:fillRect/>
          </a:stretch>
        </p:blipFill>
        <p:spPr>
          <a:xfrm flipH="1">
            <a:off x="14317884" y="0"/>
            <a:ext cx="9093582" cy="6858000"/>
          </a:xfrm>
          <a:prstGeom prst="rect">
            <a:avLst/>
          </a:prstGeom>
          <a:noFill/>
          <a:ln w="9525">
            <a:noFill/>
          </a:ln>
        </p:spPr>
      </p:pic>
      <p:sp>
        <p:nvSpPr>
          <p:cNvPr id="1048586" name="TextBox 1048585"/>
          <p:cNvSpPr txBox="1"/>
          <p:nvPr/>
        </p:nvSpPr>
        <p:spPr>
          <a:xfrm>
            <a:off x="477196" y="926554"/>
            <a:ext cx="6136847" cy="3847207"/>
          </a:xfrm>
          <a:prstGeom prst="rect">
            <a:avLst/>
          </a:prstGeom>
        </p:spPr>
        <p:txBody>
          <a:bodyPr wrap="square" rtlCol="0">
            <a:spAutoFit/>
          </a:bodyPr>
          <a:lstStyle/>
          <a:p>
            <a:r>
              <a:rPr lang="en-US" altLang="zh-CN" sz="4000" b="1" dirty="0">
                <a:solidFill>
                  <a:srgbClr val="000000"/>
                </a:solidFill>
              </a:rPr>
              <a:t>   </a:t>
            </a:r>
            <a:r>
              <a:rPr lang="en-US" altLang="zh-CN" sz="2800" b="1" dirty="0">
                <a:solidFill>
                  <a:srgbClr val="000000"/>
                </a:solidFill>
              </a:rPr>
              <a:t>Cooling &amp; depositing</a:t>
            </a:r>
            <a:endParaRPr lang="en-GB" sz="2800" dirty="0">
              <a:solidFill>
                <a:srgbClr val="000000"/>
              </a:solidFill>
            </a:endParaRPr>
          </a:p>
          <a:p>
            <a:endParaRPr lang="en-GB" sz="2800" dirty="0">
              <a:solidFill>
                <a:srgbClr val="000000"/>
              </a:solidFill>
            </a:endParaRPr>
          </a:p>
          <a:p>
            <a:pPr algn="just"/>
            <a:r>
              <a:rPr lang="en-US" altLang="zh-CN" sz="3200" b="1" dirty="0">
                <a:solidFill>
                  <a:srgbClr val="330066"/>
                </a:solidFill>
              </a:rPr>
              <a:t>            </a:t>
            </a:r>
            <a:r>
              <a:rPr lang="en-US" altLang="zh-CN" sz="2400" b="1" dirty="0">
                <a:solidFill>
                  <a:srgbClr val="330066"/>
                </a:solidFill>
              </a:rPr>
              <a:t>The</a:t>
            </a:r>
            <a:r>
              <a:rPr lang="en-US" altLang="zh-CN" sz="2400" b="1" dirty="0">
                <a:solidFill>
                  <a:srgbClr val="000000"/>
                </a:solidFill>
              </a:rPr>
              <a:t> </a:t>
            </a:r>
            <a:r>
              <a:rPr lang="en-US" altLang="zh-CN" sz="2400" b="1" dirty="0">
                <a:solidFill>
                  <a:srgbClr val="330066"/>
                </a:solidFill>
              </a:rPr>
              <a:t>cooked</a:t>
            </a:r>
            <a:r>
              <a:rPr lang="en-US" altLang="zh-CN" sz="2400" b="1" dirty="0">
                <a:solidFill>
                  <a:srgbClr val="000000"/>
                </a:solidFill>
              </a:rPr>
              <a:t> </a:t>
            </a:r>
            <a:r>
              <a:rPr lang="en-US" altLang="zh-CN" sz="2400" b="1" dirty="0">
                <a:solidFill>
                  <a:srgbClr val="330066"/>
                </a:solidFill>
              </a:rPr>
              <a:t>mixture is transferred to depositor or forming unit where both cooling as well as shaping takes place </a:t>
            </a:r>
            <a:r>
              <a:rPr lang="en-US" altLang="zh-CN" sz="2400" b="1" dirty="0">
                <a:solidFill>
                  <a:srgbClr val="000000"/>
                </a:solidFill>
              </a:rPr>
              <a:t>.</a:t>
            </a:r>
            <a:endParaRPr lang="en-GB" sz="2400" dirty="0">
              <a:solidFill>
                <a:srgbClr val="000000"/>
              </a:solidFill>
            </a:endParaRPr>
          </a:p>
          <a:p>
            <a:pPr algn="just"/>
            <a:endParaRPr lang="en-GB" sz="2400" dirty="0">
              <a:solidFill>
                <a:srgbClr val="000000"/>
              </a:solidFill>
            </a:endParaRPr>
          </a:p>
          <a:p>
            <a:pPr algn="just"/>
            <a:r>
              <a:rPr lang="en-US" altLang="zh-CN" sz="2400" b="1" dirty="0">
                <a:solidFill>
                  <a:srgbClr val="000000"/>
                </a:solidFill>
              </a:rPr>
              <a:t>              </a:t>
            </a:r>
            <a:r>
              <a:rPr lang="en-US" altLang="zh-CN" sz="2400" b="1" dirty="0">
                <a:solidFill>
                  <a:srgbClr val="330066"/>
                </a:solidFill>
              </a:rPr>
              <a:t>The cooling is essential to prevent over - cooking of toffee. </a:t>
            </a:r>
            <a:r>
              <a:rPr lang="en-US" altLang="zh-CN" sz="2400" b="1" dirty="0">
                <a:solidFill>
                  <a:srgbClr val="000000"/>
                </a:solidFill>
              </a:rPr>
              <a:t>  </a:t>
            </a:r>
            <a:endParaRPr lang="en-GB" sz="2400" dirty="0">
              <a:solidFill>
                <a:srgbClr val="000000"/>
              </a:solidFill>
            </a:endParaRPr>
          </a:p>
        </p:txBody>
      </p:sp>
      <p:pic>
        <p:nvPicPr>
          <p:cNvPr id="2050" name="Picture 2" descr="Image result for Toffee Candy">
            <a:extLst>
              <a:ext uri="{FF2B5EF4-FFF2-40B4-BE49-F238E27FC236}">
                <a16:creationId xmlns:a16="http://schemas.microsoft.com/office/drawing/2014/main" id="{C609964E-320A-4FD8-BA40-B0E63A5D3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865" y="926554"/>
            <a:ext cx="5006939" cy="3847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ank you">
            <a:extLst>
              <a:ext uri="{FF2B5EF4-FFF2-40B4-BE49-F238E27FC236}">
                <a16:creationId xmlns:a16="http://schemas.microsoft.com/office/drawing/2014/main" id="{572F3267-445F-44B9-8B1F-9BD8D384B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275644"/>
            <a:ext cx="7315200" cy="474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82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E89B-53CC-4EC8-97DE-22C843D6CC09}"/>
              </a:ext>
            </a:extLst>
          </p:cNvPr>
          <p:cNvSpPr>
            <a:spLocks noGrp="1"/>
          </p:cNvSpPr>
          <p:nvPr>
            <p:ph type="title"/>
          </p:nvPr>
        </p:nvSpPr>
        <p:spPr/>
        <p:txBody>
          <a:bodyPr/>
          <a:lstStyle/>
          <a:p>
            <a:r>
              <a:rPr lang="en-US" altLang="zh-CN" sz="4000" b="1" dirty="0">
                <a:solidFill>
                  <a:srgbClr val="000000"/>
                </a:solidFill>
                <a:latin typeface="Arial"/>
                <a:ea typeface="Arial"/>
                <a:cs typeface="Arial"/>
              </a:rPr>
              <a:t>                             Toffee</a:t>
            </a:r>
            <a:br>
              <a:rPr lang="en-GB" sz="2400" dirty="0">
                <a:solidFill>
                  <a:srgbClr val="000000"/>
                </a:solidFill>
              </a:rPr>
            </a:br>
            <a:endParaRPr lang="en-IN" dirty="0"/>
          </a:p>
        </p:txBody>
      </p:sp>
      <p:sp>
        <p:nvSpPr>
          <p:cNvPr id="3" name="Content Placeholder 2">
            <a:extLst>
              <a:ext uri="{FF2B5EF4-FFF2-40B4-BE49-F238E27FC236}">
                <a16:creationId xmlns:a16="http://schemas.microsoft.com/office/drawing/2014/main" id="{00AE282E-BA8F-485F-A990-F5CAA8D881B3}"/>
              </a:ext>
            </a:extLst>
          </p:cNvPr>
          <p:cNvSpPr>
            <a:spLocks noGrp="1"/>
          </p:cNvSpPr>
          <p:nvPr>
            <p:ph idx="1"/>
          </p:nvPr>
        </p:nvSpPr>
        <p:spPr>
          <a:xfrm>
            <a:off x="1103312" y="2052918"/>
            <a:ext cx="4823355" cy="4195481"/>
          </a:xfrm>
        </p:spPr>
        <p:txBody>
          <a:bodyPr/>
          <a:lstStyle/>
          <a:p>
            <a:pPr marL="0" indent="0" algn="just">
              <a:buNone/>
            </a:pPr>
            <a:r>
              <a:rPr lang="en-US" dirty="0"/>
              <a:t>Toffee is a confection made by caramelizing sugar or molasses (creating inverted sugar) along with butter, and occasionally flour. The mixture is heated until its temperature reaches the hard crack stage of 149 to 154 °C (300 to 310 °F). While being prepared, toffee is sometimes mixed with nuts or raisins.</a:t>
            </a:r>
            <a:endParaRPr lang="en-IN" dirty="0"/>
          </a:p>
        </p:txBody>
      </p:sp>
      <p:pic>
        <p:nvPicPr>
          <p:cNvPr id="1026" name="Picture 2" descr="Image result for TOFFEE">
            <a:extLst>
              <a:ext uri="{FF2B5EF4-FFF2-40B4-BE49-F238E27FC236}">
                <a16:creationId xmlns:a16="http://schemas.microsoft.com/office/drawing/2014/main" id="{BBD0C3E5-9EDD-4ADC-9859-570C8DA15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334" y="2052919"/>
            <a:ext cx="4244621" cy="319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9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641E-6499-4C51-9464-C6E831FABA79}"/>
              </a:ext>
            </a:extLst>
          </p:cNvPr>
          <p:cNvSpPr>
            <a:spLocks noGrp="1"/>
          </p:cNvSpPr>
          <p:nvPr>
            <p:ph type="title"/>
          </p:nvPr>
        </p:nvSpPr>
        <p:spPr/>
        <p:txBody>
          <a:bodyPr/>
          <a:lstStyle/>
          <a:p>
            <a:r>
              <a:rPr lang="en-US" altLang="zh-CN" sz="4400" b="1" dirty="0">
                <a:solidFill>
                  <a:srgbClr val="000000"/>
                </a:solidFill>
                <a:latin typeface="Arial"/>
                <a:ea typeface="Arial"/>
                <a:cs typeface="Arial"/>
              </a:rPr>
              <a:t>                        Toffee </a:t>
            </a:r>
            <a:endParaRPr lang="en-IN" dirty="0"/>
          </a:p>
        </p:txBody>
      </p:sp>
      <p:sp>
        <p:nvSpPr>
          <p:cNvPr id="3" name="Content Placeholder 2">
            <a:extLst>
              <a:ext uri="{FF2B5EF4-FFF2-40B4-BE49-F238E27FC236}">
                <a16:creationId xmlns:a16="http://schemas.microsoft.com/office/drawing/2014/main" id="{8D6C110F-F021-4EC1-992B-AE58D0B99A94}"/>
              </a:ext>
            </a:extLst>
          </p:cNvPr>
          <p:cNvSpPr>
            <a:spLocks noGrp="1"/>
          </p:cNvSpPr>
          <p:nvPr>
            <p:ph idx="1"/>
          </p:nvPr>
        </p:nvSpPr>
        <p:spPr/>
        <p:txBody>
          <a:bodyPr/>
          <a:lstStyle/>
          <a:p>
            <a:pPr algn="just"/>
            <a:r>
              <a:rPr lang="en-US" altLang="zh-CN" b="1" dirty="0">
                <a:solidFill>
                  <a:srgbClr val="002060"/>
                </a:solidFill>
                <a:latin typeface="Calibri"/>
                <a:ea typeface="Calibri"/>
                <a:cs typeface="Calibri"/>
              </a:rPr>
              <a:t>Toffee is versatile candy products and constitute large part of the confectionery industry. </a:t>
            </a:r>
            <a:endParaRPr lang="en-GB" dirty="0">
              <a:solidFill>
                <a:srgbClr val="002060"/>
              </a:solidFill>
            </a:endParaRPr>
          </a:p>
          <a:p>
            <a:pPr algn="just"/>
            <a:r>
              <a:rPr lang="en-US" altLang="zh-CN" b="1" dirty="0">
                <a:solidFill>
                  <a:srgbClr val="002060"/>
                </a:solidFill>
                <a:latin typeface="Calibri"/>
                <a:ea typeface="Calibri"/>
                <a:cs typeface="Calibri"/>
              </a:rPr>
              <a:t>       Toffee is a products that do not contain milk solids and prepared by using brown sugar, glucose syrup and fat mainly butter fat. They appear in many aspects quite similar to butterscotch but differ in the intensity of heating. </a:t>
            </a:r>
            <a:endParaRPr lang="en-GB" dirty="0">
              <a:solidFill>
                <a:srgbClr val="002060"/>
              </a:solidFill>
            </a:endParaRPr>
          </a:p>
          <a:p>
            <a:pPr algn="just"/>
            <a:r>
              <a:rPr lang="en-US" altLang="zh-CN" dirty="0">
                <a:solidFill>
                  <a:srgbClr val="002060"/>
                </a:solidFill>
              </a:rPr>
              <a:t>        </a:t>
            </a:r>
            <a:r>
              <a:rPr lang="en-US" altLang="zh-CN" b="1" dirty="0">
                <a:solidFill>
                  <a:srgbClr val="002060"/>
                </a:solidFill>
              </a:rPr>
              <a:t>Processing of milk led to the inclusion of milk solids in toffee formulation and resultant product contains slightly higher moisture in the range of 8 - 9%.</a:t>
            </a:r>
            <a:endParaRPr lang="en-GB" dirty="0">
              <a:solidFill>
                <a:srgbClr val="002060"/>
              </a:solidFill>
            </a:endParaRPr>
          </a:p>
          <a:p>
            <a:endParaRPr lang="en-IN" dirty="0"/>
          </a:p>
        </p:txBody>
      </p:sp>
    </p:spTree>
    <p:extLst>
      <p:ext uri="{BB962C8B-B14F-4D97-AF65-F5344CB8AC3E}">
        <p14:creationId xmlns:p14="http://schemas.microsoft.com/office/powerpoint/2010/main" val="402377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37A4-C002-4D9B-98C6-33A621175DA0}"/>
              </a:ext>
            </a:extLst>
          </p:cNvPr>
          <p:cNvSpPr>
            <a:spLocks noGrp="1"/>
          </p:cNvSpPr>
          <p:nvPr>
            <p:ph type="title"/>
          </p:nvPr>
        </p:nvSpPr>
        <p:spPr/>
        <p:txBody>
          <a:bodyPr/>
          <a:lstStyle/>
          <a:p>
            <a:r>
              <a:rPr lang="en-IN" dirty="0"/>
              <a:t>                      Caramel</a:t>
            </a:r>
          </a:p>
        </p:txBody>
      </p:sp>
      <p:sp>
        <p:nvSpPr>
          <p:cNvPr id="3" name="Content Placeholder 2">
            <a:extLst>
              <a:ext uri="{FF2B5EF4-FFF2-40B4-BE49-F238E27FC236}">
                <a16:creationId xmlns:a16="http://schemas.microsoft.com/office/drawing/2014/main" id="{F6EA4AA4-2C38-4BAB-B8AC-152D4A8B2307}"/>
              </a:ext>
            </a:extLst>
          </p:cNvPr>
          <p:cNvSpPr>
            <a:spLocks noGrp="1"/>
          </p:cNvSpPr>
          <p:nvPr>
            <p:ph idx="1"/>
          </p:nvPr>
        </p:nvSpPr>
        <p:spPr/>
        <p:txBody>
          <a:bodyPr/>
          <a:lstStyle/>
          <a:p>
            <a:pPr marL="0" indent="0" algn="just">
              <a:buNone/>
            </a:pPr>
            <a:r>
              <a:rPr lang="en-US" dirty="0">
                <a:solidFill>
                  <a:srgbClr val="00B0F0"/>
                </a:solidFill>
              </a:rPr>
              <a:t>Caramel may be found in a range of textures, colors, flavors and products. This common confection may be consumed alone as or in combination with chocolate, nougat, marshmallows, nuts and other inclusions. Some applications include caramels wrapped for consumption, for depositing into chocolate shells, as ice cream toppings and ingredient in other confections or desserts. It is a medium to dark-orange confectionery product made by heating a variety of sugars. It can be used as a flavoring in puddings and desserts, as a filling in bonbons, or as a topping for ice cream and custard.</a:t>
            </a:r>
            <a:endParaRPr lang="en-IN" dirty="0">
              <a:solidFill>
                <a:srgbClr val="00B0F0"/>
              </a:solidFill>
            </a:endParaRPr>
          </a:p>
        </p:txBody>
      </p:sp>
    </p:spTree>
    <p:extLst>
      <p:ext uri="{BB962C8B-B14F-4D97-AF65-F5344CB8AC3E}">
        <p14:creationId xmlns:p14="http://schemas.microsoft.com/office/powerpoint/2010/main" val="134892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aramel">
            <a:extLst>
              <a:ext uri="{FF2B5EF4-FFF2-40B4-BE49-F238E27FC236}">
                <a16:creationId xmlns:a16="http://schemas.microsoft.com/office/drawing/2014/main" id="{D2C160D0-219F-4181-A741-FA8EBD156233}"/>
              </a:ext>
            </a:extLst>
          </p:cNvPr>
          <p:cNvSpPr>
            <a:spLocks noChangeAspect="1" noChangeArrowheads="1"/>
          </p:cNvSpPr>
          <p:nvPr/>
        </p:nvSpPr>
        <p:spPr bwMode="auto">
          <a:xfrm>
            <a:off x="3829050" y="1371600"/>
            <a:ext cx="4274820" cy="220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2" name="Picture 8" descr="Image result for Caramel">
            <a:extLst>
              <a:ext uri="{FF2B5EF4-FFF2-40B4-BE49-F238E27FC236}">
                <a16:creationId xmlns:a16="http://schemas.microsoft.com/office/drawing/2014/main" id="{5C80CA88-844F-4167-8A12-114F413E7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754380"/>
            <a:ext cx="6126480" cy="486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8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CFE5-E5DD-4FA7-ABB4-DF5F0AE4E90B}"/>
              </a:ext>
            </a:extLst>
          </p:cNvPr>
          <p:cNvSpPr>
            <a:spLocks noGrp="1"/>
          </p:cNvSpPr>
          <p:nvPr>
            <p:ph type="title"/>
          </p:nvPr>
        </p:nvSpPr>
        <p:spPr/>
        <p:txBody>
          <a:bodyPr/>
          <a:lstStyle/>
          <a:p>
            <a:r>
              <a:rPr lang="en-IN" dirty="0"/>
              <a:t>                         Fudge</a:t>
            </a:r>
          </a:p>
        </p:txBody>
      </p:sp>
      <p:sp>
        <p:nvSpPr>
          <p:cNvPr id="3" name="Content Placeholder 2">
            <a:extLst>
              <a:ext uri="{FF2B5EF4-FFF2-40B4-BE49-F238E27FC236}">
                <a16:creationId xmlns:a16="http://schemas.microsoft.com/office/drawing/2014/main" id="{CD0214DD-98CF-4FD8-ABB1-0AF8D15088B4}"/>
              </a:ext>
            </a:extLst>
          </p:cNvPr>
          <p:cNvSpPr>
            <a:spLocks noGrp="1"/>
          </p:cNvSpPr>
          <p:nvPr>
            <p:ph idx="1"/>
          </p:nvPr>
        </p:nvSpPr>
        <p:spPr/>
        <p:txBody>
          <a:bodyPr/>
          <a:lstStyle/>
          <a:p>
            <a:pPr algn="just"/>
            <a:r>
              <a:rPr lang="en-US" dirty="0"/>
              <a:t>Fudge is another type of confectionary product which resemble to caramel or toffee but differs in the processing as in it sugar crystals are developed during the cooking. Normally it contains more sugar and milk as compared to toffee or caramel. It is made by mixing sugar, butter and milk, heating it to the soft-ball stage at 240 °F, and then beating the mixture while it cools so that it acquires a smooth, creamy consistency. In texture, this crystalline candy falls in between fondants and hard caramels. Fruits, nuts, chocolate, caramel, candies, sweets and other flavors are sometimes added either inside or on top. A recent trend has been to create novel flavors of fudge, giving vibrant visual appeal at the same time.</a:t>
            </a:r>
          </a:p>
          <a:p>
            <a:pPr algn="just"/>
            <a:r>
              <a:rPr lang="en-US" dirty="0"/>
              <a:t>Fudge is often bought as a gift from a </a:t>
            </a:r>
            <a:r>
              <a:rPr lang="en-US" dirty="0">
                <a:hlinkClick r:id="rId2" tooltip="Gift shop"/>
              </a:rPr>
              <a:t>gift shop</a:t>
            </a:r>
            <a:r>
              <a:rPr lang="en-US" dirty="0"/>
              <a:t> in tourist areas and attractions.</a:t>
            </a:r>
          </a:p>
          <a:p>
            <a:pPr marL="0" indent="0" algn="just">
              <a:buNone/>
            </a:pPr>
            <a:endParaRPr lang="en-IN" dirty="0"/>
          </a:p>
        </p:txBody>
      </p:sp>
    </p:spTree>
    <p:extLst>
      <p:ext uri="{BB962C8B-B14F-4D97-AF65-F5344CB8AC3E}">
        <p14:creationId xmlns:p14="http://schemas.microsoft.com/office/powerpoint/2010/main" val="201409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udge">
            <a:extLst>
              <a:ext uri="{FF2B5EF4-FFF2-40B4-BE49-F238E27FC236}">
                <a16:creationId xmlns:a16="http://schemas.microsoft.com/office/drawing/2014/main" id="{8D01E424-F4EF-4B7D-9B33-6433EA9DB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1120140"/>
            <a:ext cx="5886450" cy="420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0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8313-38B0-4050-AF33-E7ED5F551153}"/>
              </a:ext>
            </a:extLst>
          </p:cNvPr>
          <p:cNvSpPr>
            <a:spLocks noGrp="1"/>
          </p:cNvSpPr>
          <p:nvPr>
            <p:ph type="title"/>
          </p:nvPr>
        </p:nvSpPr>
        <p:spPr/>
        <p:txBody>
          <a:bodyPr/>
          <a:lstStyle/>
          <a:p>
            <a:r>
              <a:rPr lang="en-IN" dirty="0"/>
              <a:t>               Chemistry of Fudge</a:t>
            </a:r>
            <a:br>
              <a:rPr lang="en-IN" dirty="0"/>
            </a:br>
            <a:endParaRPr lang="en-IN" dirty="0"/>
          </a:p>
        </p:txBody>
      </p:sp>
      <p:sp>
        <p:nvSpPr>
          <p:cNvPr id="3" name="Content Placeholder 2">
            <a:extLst>
              <a:ext uri="{FF2B5EF4-FFF2-40B4-BE49-F238E27FC236}">
                <a16:creationId xmlns:a16="http://schemas.microsoft.com/office/drawing/2014/main" id="{6CA36B8C-B4FD-4BA8-884B-809558DA0744}"/>
              </a:ext>
            </a:extLst>
          </p:cNvPr>
          <p:cNvSpPr>
            <a:spLocks noGrp="1"/>
          </p:cNvSpPr>
          <p:nvPr>
            <p:ph idx="1"/>
          </p:nvPr>
        </p:nvSpPr>
        <p:spPr/>
        <p:txBody>
          <a:bodyPr/>
          <a:lstStyle/>
          <a:p>
            <a:pPr marL="0" indent="0" algn="just">
              <a:buNone/>
            </a:pPr>
            <a:r>
              <a:rPr lang="en-US" dirty="0"/>
              <a:t>One of the most important attributes of fudge is its texture. The end-point temperature separates hard </a:t>
            </a:r>
            <a:r>
              <a:rPr lang="en-US" dirty="0">
                <a:hlinkClick r:id="rId2" tooltip="Caramel"/>
              </a:rPr>
              <a:t>caramel</a:t>
            </a:r>
            <a:r>
              <a:rPr lang="en-US" dirty="0"/>
              <a:t> from fudge. The higher the peak temperature, the more sugar is dissolved and the more water is evaporated, resulting in a higher sugar-to-water ratio. Before the availability of cheap and accurate thermometers, cooks would use the </a:t>
            </a:r>
            <a:r>
              <a:rPr lang="en-US" dirty="0">
                <a:hlinkClick r:id="rId3" tooltip="Candy"/>
              </a:rPr>
              <a:t>ice water test</a:t>
            </a:r>
            <a:r>
              <a:rPr lang="en-US" dirty="0"/>
              <a:t>, also known as the cold water test, to determine the saturation of the confection. Fudge is made at the "soft ball" stage, which varies by altitude and ambient humidity from 235 °F (113 °C) to 240 °F (116 °C). Butter is added, and then the fudge is cooled and beaten until it is thick and small sugar crystals have formed. The warm fudge is sometimes poured onto a marble slab to be cooled and shaped.</a:t>
            </a:r>
            <a:endParaRPr lang="en-IN" dirty="0"/>
          </a:p>
        </p:txBody>
      </p:sp>
    </p:spTree>
    <p:extLst>
      <p:ext uri="{BB962C8B-B14F-4D97-AF65-F5344CB8AC3E}">
        <p14:creationId xmlns:p14="http://schemas.microsoft.com/office/powerpoint/2010/main" val="305881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B413-B272-466C-9145-593DE02F0D74}"/>
              </a:ext>
            </a:extLst>
          </p:cNvPr>
          <p:cNvSpPr>
            <a:spLocks noGrp="1"/>
          </p:cNvSpPr>
          <p:nvPr>
            <p:ph type="title"/>
          </p:nvPr>
        </p:nvSpPr>
        <p:spPr/>
        <p:txBody>
          <a:bodyPr/>
          <a:lstStyle/>
          <a:p>
            <a:pPr algn="just"/>
            <a:r>
              <a:rPr lang="en-IN" dirty="0"/>
              <a:t> Variants and applications of Toffee</a:t>
            </a:r>
            <a:br>
              <a:rPr lang="en-IN" dirty="0"/>
            </a:br>
            <a:endParaRPr lang="en-IN" dirty="0"/>
          </a:p>
        </p:txBody>
      </p:sp>
      <p:sp>
        <p:nvSpPr>
          <p:cNvPr id="3" name="Content Placeholder 2">
            <a:extLst>
              <a:ext uri="{FF2B5EF4-FFF2-40B4-BE49-F238E27FC236}">
                <a16:creationId xmlns:a16="http://schemas.microsoft.com/office/drawing/2014/main" id="{362B0ECB-673B-4605-8AF8-63B23901BD8E}"/>
              </a:ext>
            </a:extLst>
          </p:cNvPr>
          <p:cNvSpPr>
            <a:spLocks noGrp="1"/>
          </p:cNvSpPr>
          <p:nvPr>
            <p:ph idx="1"/>
          </p:nvPr>
        </p:nvSpPr>
        <p:spPr/>
        <p:txBody>
          <a:bodyPr>
            <a:normAutofit fontScale="77500" lnSpcReduction="20000"/>
          </a:bodyPr>
          <a:lstStyle/>
          <a:p>
            <a:pPr algn="just"/>
            <a:r>
              <a:rPr lang="en-US" dirty="0"/>
              <a:t>A popular variant in the </a:t>
            </a:r>
            <a:r>
              <a:rPr lang="en-US" dirty="0">
                <a:hlinkClick r:id="rId2" tooltip="United States"/>
              </a:rPr>
              <a:t>US</a:t>
            </a:r>
            <a:r>
              <a:rPr lang="en-US" dirty="0"/>
              <a:t> is </a:t>
            </a:r>
            <a:r>
              <a:rPr lang="en-US" i="1" dirty="0"/>
              <a:t>English toffee</a:t>
            </a:r>
            <a:r>
              <a:rPr lang="en-US" dirty="0"/>
              <a:t>, which is a very buttery toffee often made with </a:t>
            </a:r>
            <a:r>
              <a:rPr lang="en-US" dirty="0">
                <a:hlinkClick r:id="rId3" tooltip="Almonds"/>
              </a:rPr>
              <a:t>almonds</a:t>
            </a:r>
            <a:r>
              <a:rPr lang="en-US" dirty="0"/>
              <a:t>. It is available in both chewy and hard versions. </a:t>
            </a:r>
            <a:r>
              <a:rPr lang="en-US" dirty="0">
                <a:hlinkClick r:id="rId4" tooltip="Heath bar"/>
              </a:rPr>
              <a:t>Heath bars</a:t>
            </a:r>
            <a:r>
              <a:rPr lang="en-US" dirty="0"/>
              <a:t> are a brand of confection made with an English toffee core. Although named </a:t>
            </a:r>
            <a:r>
              <a:rPr lang="en-US" i="1" dirty="0"/>
              <a:t>English toffee</a:t>
            </a:r>
            <a:r>
              <a:rPr lang="en-US" dirty="0"/>
              <a:t> it bears little resemblance to the wide range of confectionery known as toffee currently available in the United Kingdom. However, one can still find this product in the UK under the name "butter crunch." Conversely, in Italy they are known as "</a:t>
            </a:r>
            <a:r>
              <a:rPr lang="en-US" dirty="0" err="1"/>
              <a:t>mou</a:t>
            </a:r>
            <a:r>
              <a:rPr lang="en-US" dirty="0"/>
              <a:t> candies".</a:t>
            </a:r>
            <a:r>
              <a:rPr lang="en-US" baseline="30000" dirty="0">
                <a:hlinkClick r:id="rId5"/>
              </a:rPr>
              <a:t>[1]</a:t>
            </a:r>
            <a:endParaRPr lang="en-US" dirty="0"/>
          </a:p>
          <a:p>
            <a:pPr algn="just"/>
            <a:r>
              <a:rPr lang="en-US" dirty="0"/>
              <a:t>Another variant is </a:t>
            </a:r>
            <a:r>
              <a:rPr lang="en-US" i="1" dirty="0">
                <a:hlinkClick r:id="rId6" tooltip="Honeycomb toffee"/>
              </a:rPr>
              <a:t>honeycomb toffee</a:t>
            </a:r>
            <a:r>
              <a:rPr lang="en-US" dirty="0"/>
              <a:t>, which is an </a:t>
            </a:r>
            <a:r>
              <a:rPr lang="en-US" dirty="0">
                <a:hlinkClick r:id="rId7" tooltip="Aeration"/>
              </a:rPr>
              <a:t>aerated</a:t>
            </a:r>
            <a:r>
              <a:rPr lang="en-US" dirty="0"/>
              <a:t> version with bubbles introduced by adding </a:t>
            </a:r>
            <a:r>
              <a:rPr lang="en-US" dirty="0">
                <a:hlinkClick r:id="rId8" tooltip="Sodium bicarbonate"/>
              </a:rPr>
              <a:t>baking soda</a:t>
            </a:r>
            <a:r>
              <a:rPr lang="en-US" dirty="0"/>
              <a:t> and </a:t>
            </a:r>
            <a:r>
              <a:rPr lang="en-US" dirty="0">
                <a:hlinkClick r:id="rId9" tooltip="Vinegar"/>
              </a:rPr>
              <a:t>vinegar</a:t>
            </a:r>
            <a:r>
              <a:rPr lang="en-US" dirty="0"/>
              <a:t> while mixing. These react to form </a:t>
            </a:r>
            <a:r>
              <a:rPr lang="en-US" dirty="0">
                <a:hlinkClick r:id="rId10" tooltip="Carbon dioxide"/>
              </a:rPr>
              <a:t>carbon dioxide</a:t>
            </a:r>
            <a:r>
              <a:rPr lang="en-US" dirty="0"/>
              <a:t>, which is trapped in the highly </a:t>
            </a:r>
            <a:r>
              <a:rPr lang="en-US" dirty="0">
                <a:hlinkClick r:id="rId11" tooltip="Viscous"/>
              </a:rPr>
              <a:t>viscous</a:t>
            </a:r>
            <a:r>
              <a:rPr lang="en-US" dirty="0"/>
              <a:t> mixture. In the </a:t>
            </a:r>
            <a:r>
              <a:rPr lang="en-US" dirty="0">
                <a:hlinkClick r:id="rId12" tooltip="United Kingdom"/>
              </a:rPr>
              <a:t>UK</a:t>
            </a:r>
            <a:r>
              <a:rPr lang="en-US" dirty="0"/>
              <a:t> and </a:t>
            </a:r>
            <a:r>
              <a:rPr lang="en-US" dirty="0">
                <a:hlinkClick r:id="rId13" tooltip="Canada"/>
              </a:rPr>
              <a:t>Canada</a:t>
            </a:r>
            <a:r>
              <a:rPr lang="en-US" dirty="0"/>
              <a:t>, the best known honeycomb confection is the </a:t>
            </a:r>
            <a:r>
              <a:rPr lang="en-US" dirty="0">
                <a:hlinkClick r:id="rId14" tooltip="Crunchie"/>
              </a:rPr>
              <a:t>Crunchie</a:t>
            </a:r>
            <a:r>
              <a:rPr lang="en-US" dirty="0"/>
              <a:t> bar. A similar Australian chocolate bar is the </a:t>
            </a:r>
            <a:r>
              <a:rPr lang="en-US" dirty="0">
                <a:hlinkClick r:id="rId15" tooltip="Violet Crumble"/>
              </a:rPr>
              <a:t>Violet Crumble</a:t>
            </a:r>
            <a:r>
              <a:rPr lang="en-US" dirty="0"/>
              <a:t>. In </a:t>
            </a:r>
            <a:r>
              <a:rPr lang="en-US" dirty="0">
                <a:hlinkClick r:id="rId16" tooltip="New Zealand"/>
              </a:rPr>
              <a:t>New Zealand</a:t>
            </a:r>
            <a:r>
              <a:rPr lang="en-US" dirty="0"/>
              <a:t>, vanilla ice cream with pieces of honeycomb in it is called </a:t>
            </a:r>
            <a:r>
              <a:rPr lang="en-US" i="1" dirty="0">
                <a:hlinkClick r:id="rId17" tooltip="Hokey pokey (ice cream)"/>
              </a:rPr>
              <a:t>hokey pokey</a:t>
            </a:r>
            <a:r>
              <a:rPr lang="en-US" dirty="0"/>
              <a:t>.</a:t>
            </a:r>
          </a:p>
          <a:p>
            <a:pPr algn="just"/>
            <a:r>
              <a:rPr lang="en-US" dirty="0"/>
              <a:t>A particular application of toffee is in </a:t>
            </a:r>
            <a:r>
              <a:rPr lang="en-US" dirty="0">
                <a:hlinkClick r:id="rId18" tooltip="Toffee apple"/>
              </a:rPr>
              <a:t>toffee apples</a:t>
            </a:r>
            <a:r>
              <a:rPr lang="en-US" dirty="0"/>
              <a:t>, sometimes called candy apples, which are </a:t>
            </a:r>
            <a:r>
              <a:rPr lang="en-US" dirty="0">
                <a:hlinkClick r:id="rId19" tooltip="Apple"/>
              </a:rPr>
              <a:t>apples</a:t>
            </a:r>
            <a:r>
              <a:rPr lang="en-US" dirty="0"/>
              <a:t> coated with hard toffee mounted on sticks. Toffee apples are similar to taffy apples and </a:t>
            </a:r>
            <a:r>
              <a:rPr lang="en-US" dirty="0">
                <a:hlinkClick r:id="rId20" tooltip="Caramel apple"/>
              </a:rPr>
              <a:t>caramel apples</a:t>
            </a:r>
            <a:r>
              <a:rPr lang="en-US" dirty="0"/>
              <a:t>, which are both covered in </a:t>
            </a:r>
            <a:r>
              <a:rPr lang="en-US" dirty="0">
                <a:hlinkClick r:id="rId21" tooltip="Caramel"/>
              </a:rPr>
              <a:t>caramel</a:t>
            </a:r>
            <a:r>
              <a:rPr lang="en-US" dirty="0"/>
              <a:t>.</a:t>
            </a:r>
          </a:p>
          <a:p>
            <a:pPr algn="just"/>
            <a:r>
              <a:rPr lang="en-US" dirty="0"/>
              <a:t>Toffee used in confectionery can be mixed with many different ingredients to produce a variety of flavors: rum and butter, chocolate covered, vanilla and chocolate, rum and raisin, raspberry, and honeycomb.</a:t>
            </a:r>
          </a:p>
          <a:p>
            <a:endParaRPr lang="en-IN" dirty="0"/>
          </a:p>
        </p:txBody>
      </p:sp>
    </p:spTree>
    <p:extLst>
      <p:ext uri="{BB962C8B-B14F-4D97-AF65-F5344CB8AC3E}">
        <p14:creationId xmlns:p14="http://schemas.microsoft.com/office/powerpoint/2010/main" val="627582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477</TotalTime>
  <Words>1415</Words>
  <Application>Microsoft Office PowerPoint</Application>
  <PresentationFormat>Widescreen</PresentationFormat>
  <Paragraphs>115</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宋体</vt:lpstr>
      <vt:lpstr>Arial</vt:lpstr>
      <vt:lpstr>Arial Black</vt:lpstr>
      <vt:lpstr>Calibri</vt:lpstr>
      <vt:lpstr>Century Gothic</vt:lpstr>
      <vt:lpstr>Roboto</vt:lpstr>
      <vt:lpstr>Times New Roman</vt:lpstr>
      <vt:lpstr>Wingdings 3</vt:lpstr>
      <vt:lpstr>Ion</vt:lpstr>
      <vt:lpstr>1_Ion</vt:lpstr>
      <vt:lpstr>PowerPoint Presentation</vt:lpstr>
      <vt:lpstr>                             Toffee </vt:lpstr>
      <vt:lpstr>                        Toffee </vt:lpstr>
      <vt:lpstr>                      Caramel</vt:lpstr>
      <vt:lpstr>PowerPoint Presentation</vt:lpstr>
      <vt:lpstr>                         Fudge</vt:lpstr>
      <vt:lpstr>PowerPoint Presentation</vt:lpstr>
      <vt:lpstr>               Chemistry of Fudge </vt:lpstr>
      <vt:lpstr> Variants and applications of Toffee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ZhuLong</dc:creator>
  <cp:lastModifiedBy>DR.VK SINGH</cp:lastModifiedBy>
  <cp:revision>143</cp:revision>
  <dcterms:created xsi:type="dcterms:W3CDTF">2016-01-11T18:02:00Z</dcterms:created>
  <dcterms:modified xsi:type="dcterms:W3CDTF">2020-05-04T02:47:23Z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1033-11.2.0.8970</vt:lpwstr>
  </property>
</Properties>
</file>