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1" r:id="rId3"/>
    <p:sldId id="339" r:id="rId4"/>
    <p:sldId id="346" r:id="rId5"/>
    <p:sldId id="350" r:id="rId6"/>
    <p:sldId id="353" r:id="rId7"/>
    <p:sldId id="351" r:id="rId8"/>
    <p:sldId id="354" r:id="rId9"/>
    <p:sldId id="355" r:id="rId10"/>
    <p:sldId id="30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333399"/>
    <a:srgbClr val="FFCC66"/>
    <a:srgbClr val="FF9933"/>
    <a:srgbClr val="57B2B9"/>
    <a:srgbClr val="FF6699"/>
    <a:srgbClr val="A50021"/>
    <a:srgbClr val="66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173" autoAdjust="0"/>
    <p:restoredTop sz="94717" autoAdjust="0"/>
  </p:normalViewPr>
  <p:slideViewPr>
    <p:cSldViewPr>
      <p:cViewPr>
        <p:scale>
          <a:sx n="93" d="100"/>
          <a:sy n="93" d="100"/>
        </p:scale>
        <p:origin x="-24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7ED0E-056C-42E0-A7BB-D3C739883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8500-4D76-459A-B012-9FEE3692B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9171E-08A3-4CB0-A9DD-9F4C9DF08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6BDCF-D454-41FA-9EE5-EC6F8CBB2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F20CD-7DA3-4EF9-9395-C23943D11D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0F3D-AC85-4977-82F1-DE42A357D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372A2-9050-45E5-BF4E-BD0A69373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39531-3543-4322-82FE-89AFA0144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39F4B-050D-4442-B639-BB34EDF56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64B99-70E9-4A71-8594-22CA9F595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C1A07-D9F6-4D91-AC9F-5619BF32B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E7F2"/>
            </a:gs>
            <a:gs pos="17999">
              <a:srgbClr val="FBD49C"/>
            </a:gs>
            <a:gs pos="39000">
              <a:srgbClr val="FBA97D"/>
            </a:gs>
            <a:gs pos="64000">
              <a:srgbClr val="FAC77D"/>
            </a:gs>
            <a:gs pos="82001">
              <a:srgbClr val="FEE7F2"/>
            </a:gs>
            <a:gs pos="100000">
              <a:srgbClr val="FBEAC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F5F1317-4DFA-4063-977B-A73078FC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4"/>
          <p:cNvSpPr>
            <a:spLocks noChangeArrowheads="1"/>
          </p:cNvSpPr>
          <p:nvPr/>
        </p:nvSpPr>
        <p:spPr bwMode="auto">
          <a:xfrm>
            <a:off x="990600" y="381000"/>
            <a:ext cx="7315200" cy="297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066800"/>
            <a:ext cx="72390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IN" sz="4000" b="1" dirty="0" smtClean="0">
                <a:solidFill>
                  <a:srgbClr val="FF0000"/>
                </a:solidFill>
              </a:rPr>
              <a:t>Tray Drying Analysis</a:t>
            </a:r>
            <a:endParaRPr lang="en-U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962400"/>
            <a:ext cx="6705600" cy="2362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A50021"/>
                </a:solidFill>
              </a:rPr>
              <a:t>Dr. J. </a:t>
            </a:r>
            <a:r>
              <a:rPr lang="en-US" b="1" dirty="0" err="1" smtClean="0">
                <a:solidFill>
                  <a:srgbClr val="A50021"/>
                </a:solidFill>
              </a:rPr>
              <a:t>Badshah</a:t>
            </a:r>
            <a:endParaRPr lang="en-US" b="1" dirty="0" smtClean="0">
              <a:solidFill>
                <a:srgbClr val="A5002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University Professor – cum - Chief Scientist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Dairy Engineering Department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Sanjay Gandhi Institute of Dairy Science &amp; Technology, </a:t>
            </a:r>
            <a:r>
              <a:rPr lang="en-US" sz="2000" b="1" dirty="0" err="1" smtClean="0"/>
              <a:t>Jagdeopath</a:t>
            </a:r>
            <a:r>
              <a:rPr lang="en-US" sz="2000" b="1" dirty="0" smtClean="0"/>
              <a:t>, Patna</a:t>
            </a:r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(Bihar Animal Sciences University, Patna)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171825" y="2703513"/>
            <a:ext cx="2771775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696200" cy="6858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Theoretical Analysis of Packed bed surface Tray Drying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334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C00000"/>
                </a:solidFill>
              </a:rPr>
              <a:t>For evaporation from a tray with packed bed of moist material, assuming no change in the bulk volume 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Consider thickness of the bed in Tray Dryer = y meter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Bulk Density of the dry material =  </a:t>
            </a:r>
            <a:r>
              <a:rPr lang="en-US" sz="2000" dirty="0" err="1" smtClean="0"/>
              <a:t>ℓ</a:t>
            </a:r>
            <a:r>
              <a:rPr lang="en-US" sz="2000" baseline="-25000" dirty="0" err="1" smtClean="0"/>
              <a:t>s</a:t>
            </a:r>
            <a:r>
              <a:rPr lang="en-US" sz="2000" dirty="0" smtClean="0"/>
              <a:t> kg/m</a:t>
            </a:r>
            <a:r>
              <a:rPr lang="en-US" sz="2000" baseline="30000" dirty="0" smtClean="0"/>
              <a:t>3</a:t>
            </a:r>
            <a:endParaRPr lang="en-US" sz="2000" dirty="0" smtClean="0"/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Latent heat of </a:t>
            </a:r>
            <a:r>
              <a:rPr lang="en-US" sz="2000" dirty="0" err="1" smtClean="0"/>
              <a:t>vapourization</a:t>
            </a:r>
            <a:r>
              <a:rPr lang="en-US" sz="2000" dirty="0" smtClean="0"/>
              <a:t> = L KJ/kg 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h = Total heat transfer coefficient in Watt / 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°C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err="1" smtClean="0"/>
              <a:t>dw</a:t>
            </a:r>
            <a:r>
              <a:rPr lang="en-US" sz="2000" dirty="0" smtClean="0"/>
              <a:t>/</a:t>
            </a:r>
            <a:r>
              <a:rPr lang="en-US" sz="2000" dirty="0" err="1" smtClean="0"/>
              <a:t>dt</a:t>
            </a:r>
            <a:r>
              <a:rPr lang="en-US" sz="2000" dirty="0" smtClean="0"/>
              <a:t> = Rate of evaporation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T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= Hot air temperature, °C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err="1" smtClean="0"/>
              <a:t>T</a:t>
            </a:r>
            <a:r>
              <a:rPr lang="en-US" sz="2000" baseline="-25000" dirty="0" err="1" smtClean="0"/>
              <a:t>w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= Wet  product surface temperature, °C</a:t>
            </a:r>
          </a:p>
          <a:p>
            <a:pPr marL="400050" lvl="1" indent="-400050">
              <a:buFont typeface="Wingdings" pitchFamily="2" charset="2"/>
              <a:buChar char="Ø"/>
            </a:pPr>
            <a:endParaRPr lang="en-US" sz="2000" dirty="0" smtClean="0"/>
          </a:p>
          <a:p>
            <a:pPr marL="400050" lvl="1" indent="-40005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C00000"/>
                </a:solidFill>
              </a:rPr>
              <a:t>Rate of Evaporation</a:t>
            </a:r>
          </a:p>
          <a:p>
            <a:pPr marL="914400" lvl="2" indent="-514350">
              <a:buFont typeface="+mj-lt"/>
              <a:buAutoNum type="romanLcPeriod"/>
            </a:pPr>
            <a:r>
              <a:rPr lang="en-US" sz="2000" dirty="0" err="1" smtClean="0"/>
              <a:t>dw</a:t>
            </a:r>
            <a:r>
              <a:rPr lang="en-US" sz="2000" dirty="0" smtClean="0"/>
              <a:t>/</a:t>
            </a:r>
            <a:r>
              <a:rPr lang="en-US" sz="2000" dirty="0" err="1" smtClean="0"/>
              <a:t>dt</a:t>
            </a:r>
            <a:r>
              <a:rPr lang="en-US" sz="2000" dirty="0" smtClean="0"/>
              <a:t> = h (T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-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w</a:t>
            </a:r>
            <a:r>
              <a:rPr lang="en-US" sz="2000" dirty="0" smtClean="0"/>
              <a:t> ) / y </a:t>
            </a:r>
            <a:r>
              <a:rPr lang="en-US" sz="2000" dirty="0" err="1" smtClean="0"/>
              <a:t>ℓ</a:t>
            </a:r>
            <a:r>
              <a:rPr lang="en-US" sz="2000" baseline="-25000" dirty="0" err="1" smtClean="0"/>
              <a:t>s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L x10</a:t>
            </a:r>
            <a:r>
              <a:rPr lang="en-US" sz="2000" baseline="30000" dirty="0" smtClean="0"/>
              <a:t>3</a:t>
            </a:r>
            <a:endParaRPr lang="en-US" sz="2000" dirty="0" smtClean="0"/>
          </a:p>
          <a:p>
            <a:pPr marL="914400" lvl="2" indent="-514350">
              <a:buNone/>
            </a:pPr>
            <a:r>
              <a:rPr lang="en-US" sz="2000" dirty="0" smtClean="0"/>
              <a:t> </a:t>
            </a:r>
            <a:endParaRPr lang="en-US" sz="2000" baseline="30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700" dirty="0" smtClean="0"/>
              <a:t> </a:t>
            </a:r>
            <a:endParaRPr lang="en-US" sz="1600" dirty="0" smtClean="0"/>
          </a:p>
          <a:p>
            <a:pPr marL="339725" lvl="1" indent="-339725">
              <a:buFont typeface="Wingdings" pitchFamily="2" charset="2"/>
              <a:buChar char="Ø"/>
            </a:pPr>
            <a:endParaRPr lang="en-US" sz="1600" dirty="0" smtClean="0"/>
          </a:p>
          <a:p>
            <a:pPr marL="339725" lvl="1" indent="-339725">
              <a:buFont typeface="Wingdings" pitchFamily="2" charset="2"/>
              <a:buChar char="Ø"/>
            </a:pPr>
            <a:endParaRPr lang="en-US" sz="16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Through  Circulation Type Tray Dryer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839200" cy="5715000"/>
          </a:xfrm>
        </p:spPr>
        <p:txBody>
          <a:bodyPr/>
          <a:lstStyle/>
          <a:p>
            <a:pPr marL="339725" lvl="1" indent="-339725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C00000"/>
                </a:solidFill>
              </a:rPr>
              <a:t>For a through – circulation Type of Tray Drying, the air passed through pores from though circulation type bed.</a:t>
            </a:r>
          </a:p>
          <a:p>
            <a:pPr marL="914400" lvl="2" indent="-514350">
              <a:buFont typeface="+mj-lt"/>
              <a:buAutoNum type="romanLcPeriod"/>
            </a:pPr>
            <a:r>
              <a:rPr lang="en-US" sz="2200" dirty="0" err="1" smtClean="0"/>
              <a:t>Cosider</a:t>
            </a:r>
            <a:r>
              <a:rPr lang="en-US" sz="2200" dirty="0" smtClean="0"/>
              <a:t> ‘a’ as heat transfer area in m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/ m</a:t>
            </a:r>
            <a:r>
              <a:rPr lang="en-US" sz="2200" baseline="30000" dirty="0" smtClean="0"/>
              <a:t>3 </a:t>
            </a:r>
            <a:r>
              <a:rPr lang="en-US" sz="2200" dirty="0" smtClean="0"/>
              <a:t> of porous bed</a:t>
            </a:r>
          </a:p>
          <a:p>
            <a:pPr marL="914400" lvl="2" indent="-514350">
              <a:buFont typeface="+mj-lt"/>
              <a:buAutoNum type="romanLcPeriod"/>
            </a:pPr>
            <a:r>
              <a:rPr lang="en-US" sz="2200" dirty="0" smtClean="0"/>
              <a:t>Consider ‘e’ as void ratio of the bed and ‘d’ as the diameter of spherical particles of wet food to be dried.</a:t>
            </a:r>
          </a:p>
          <a:p>
            <a:pPr marL="914400" lvl="2" indent="-514350">
              <a:buFont typeface="+mj-lt"/>
              <a:buAutoNum type="romanLcPeriod"/>
            </a:pPr>
            <a:r>
              <a:rPr lang="en-US" sz="2200" dirty="0" smtClean="0"/>
              <a:t>The a = 6 (1 – e) /d for a packed bed of spherical shape of diameter ‘d’</a:t>
            </a:r>
          </a:p>
          <a:p>
            <a:pPr marL="914400" lvl="2" indent="-514350">
              <a:buFont typeface="+mj-lt"/>
              <a:buAutoNum type="romanLcPeriod"/>
            </a:pPr>
            <a:r>
              <a:rPr lang="en-US" sz="2200" dirty="0" err="1" smtClean="0"/>
              <a:t>dw</a:t>
            </a:r>
            <a:r>
              <a:rPr lang="en-US" sz="2200" dirty="0" smtClean="0"/>
              <a:t>/</a:t>
            </a:r>
            <a:r>
              <a:rPr lang="en-US" sz="2200" dirty="0" err="1" smtClean="0"/>
              <a:t>dt</a:t>
            </a:r>
            <a:r>
              <a:rPr lang="en-US" sz="2200" dirty="0" smtClean="0"/>
              <a:t> = h  a </a:t>
            </a:r>
            <a:r>
              <a:rPr lang="en-US" sz="2000" dirty="0" smtClean="0"/>
              <a:t>(T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-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w</a:t>
            </a:r>
            <a:r>
              <a:rPr lang="en-US" sz="2000" dirty="0" smtClean="0"/>
              <a:t> ) / </a:t>
            </a:r>
            <a:r>
              <a:rPr lang="en-US" sz="2000" dirty="0" err="1" smtClean="0"/>
              <a:t>ℓ</a:t>
            </a:r>
            <a:r>
              <a:rPr lang="en-US" sz="2000" baseline="-25000" dirty="0" err="1" smtClean="0"/>
              <a:t>s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L x10</a:t>
            </a:r>
            <a:r>
              <a:rPr lang="en-US" sz="2000" baseline="30000" dirty="0" smtClean="0"/>
              <a:t>3</a:t>
            </a:r>
            <a:endParaRPr lang="en-US" sz="2200" dirty="0" smtClean="0"/>
          </a:p>
          <a:p>
            <a:pPr marL="339725" lvl="1" indent="-339725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C00000"/>
                </a:solidFill>
              </a:rPr>
              <a:t>If the porous bed is of cylindrical shaped particles of diameter ‘</a:t>
            </a:r>
            <a:r>
              <a:rPr lang="en-US" sz="2200" dirty="0" err="1" smtClean="0">
                <a:solidFill>
                  <a:srgbClr val="C00000"/>
                </a:solidFill>
              </a:rPr>
              <a:t>d’</a:t>
            </a:r>
            <a:r>
              <a:rPr lang="en-US" sz="2200" baseline="-25000" dirty="0" err="1" smtClean="0">
                <a:solidFill>
                  <a:srgbClr val="C00000"/>
                </a:solidFill>
              </a:rPr>
              <a:t>c</a:t>
            </a:r>
            <a:r>
              <a:rPr lang="en-US" sz="2200" dirty="0" smtClean="0">
                <a:solidFill>
                  <a:srgbClr val="C00000"/>
                </a:solidFill>
              </a:rPr>
              <a:t> and length ‘l’, the area ac can be determined as:</a:t>
            </a:r>
          </a:p>
          <a:p>
            <a:pPr marL="914400" lvl="2" indent="-514350">
              <a:buFont typeface="+mj-lt"/>
              <a:buAutoNum type="romanLcPeriod"/>
            </a:pPr>
            <a:r>
              <a:rPr lang="en-US" sz="2200" dirty="0" smtClean="0"/>
              <a:t>a</a:t>
            </a:r>
            <a:r>
              <a:rPr lang="en-US" sz="2200" baseline="-25000" dirty="0" smtClean="0"/>
              <a:t>c</a:t>
            </a:r>
            <a:r>
              <a:rPr lang="en-US" sz="2200" dirty="0" smtClean="0"/>
              <a:t> = 4 (1 – e) (l + 0.5 d</a:t>
            </a:r>
            <a:r>
              <a:rPr lang="en-US" sz="2200" baseline="-25000" dirty="0" smtClean="0"/>
              <a:t>c</a:t>
            </a:r>
            <a:r>
              <a:rPr lang="en-US" sz="2200" dirty="0" smtClean="0"/>
              <a:t>)/d</a:t>
            </a:r>
            <a:r>
              <a:rPr lang="en-US" sz="2200" baseline="-25000" dirty="0" smtClean="0"/>
              <a:t>c</a:t>
            </a:r>
            <a:endParaRPr lang="en-US" sz="2200" dirty="0" smtClean="0"/>
          </a:p>
          <a:p>
            <a:pPr marL="914400" lvl="2" indent="-514350">
              <a:buNone/>
            </a:pPr>
            <a:r>
              <a:rPr lang="en-US" sz="2200" dirty="0" smtClean="0"/>
              <a:t>Where ‘e’ = void ratio = volume of voids divided by volume of solids</a:t>
            </a:r>
          </a:p>
          <a:p>
            <a:pPr marL="914400" lvl="2" indent="-514350">
              <a:buNone/>
            </a:pPr>
            <a:r>
              <a:rPr lang="en-US" sz="2200" dirty="0" smtClean="0"/>
              <a:t>ii. </a:t>
            </a:r>
            <a:r>
              <a:rPr lang="en-US" sz="2200" dirty="0" err="1" smtClean="0"/>
              <a:t>dw</a:t>
            </a:r>
            <a:r>
              <a:rPr lang="en-US" sz="2200" dirty="0" smtClean="0"/>
              <a:t>/</a:t>
            </a:r>
            <a:r>
              <a:rPr lang="en-US" sz="2200" dirty="0" err="1" smtClean="0"/>
              <a:t>dt</a:t>
            </a:r>
            <a:r>
              <a:rPr lang="en-US" sz="2200" dirty="0" smtClean="0"/>
              <a:t> = h a</a:t>
            </a:r>
            <a:r>
              <a:rPr lang="en-US" sz="2200" baseline="-25000" dirty="0" smtClean="0"/>
              <a:t>c </a:t>
            </a:r>
            <a:r>
              <a:rPr lang="en-US" sz="2200" dirty="0" smtClean="0"/>
              <a:t>  </a:t>
            </a:r>
            <a:r>
              <a:rPr lang="en-US" sz="2000" dirty="0" smtClean="0"/>
              <a:t>(T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-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w</a:t>
            </a:r>
            <a:r>
              <a:rPr lang="en-US" sz="2000" dirty="0" smtClean="0"/>
              <a:t> ) / </a:t>
            </a:r>
            <a:r>
              <a:rPr lang="en-US" sz="2000" dirty="0" err="1" smtClean="0"/>
              <a:t>ℓ</a:t>
            </a:r>
            <a:r>
              <a:rPr lang="en-US" sz="2000" baseline="-25000" dirty="0" err="1" smtClean="0"/>
              <a:t>s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L x10</a:t>
            </a:r>
            <a:r>
              <a:rPr lang="en-US" sz="2000" baseline="30000" dirty="0" smtClean="0"/>
              <a:t>3</a:t>
            </a:r>
          </a:p>
          <a:p>
            <a:pPr marL="914400" lvl="2" indent="-514350">
              <a:buNone/>
            </a:pPr>
            <a:r>
              <a:rPr lang="en-US" sz="2000" dirty="0" smtClean="0"/>
              <a:t>Where L = Latent heat of </a:t>
            </a:r>
            <a:r>
              <a:rPr lang="en-US" sz="2000" dirty="0" err="1" smtClean="0"/>
              <a:t>vapourization</a:t>
            </a:r>
            <a:r>
              <a:rPr lang="en-US" sz="2000" dirty="0" smtClean="0"/>
              <a:t> in KJ/Kg, </a:t>
            </a:r>
            <a:r>
              <a:rPr lang="en-US" sz="2000" dirty="0" err="1" smtClean="0"/>
              <a:t>ℓ</a:t>
            </a:r>
            <a:r>
              <a:rPr lang="en-US" sz="2000" baseline="-25000" dirty="0" err="1" smtClean="0"/>
              <a:t>s</a:t>
            </a:r>
            <a:r>
              <a:rPr lang="en-US" sz="2000" dirty="0" smtClean="0"/>
              <a:t> =Bulk density, kg/m</a:t>
            </a:r>
            <a:r>
              <a:rPr lang="en-US" sz="2000" baseline="30000" dirty="0" smtClean="0"/>
              <a:t>3 </a:t>
            </a:r>
            <a:endParaRPr lang="en-US" sz="2200" baseline="30000" dirty="0" smtClean="0"/>
          </a:p>
          <a:p>
            <a:pPr marL="914400" lvl="2" indent="-514350">
              <a:buNone/>
            </a:pPr>
            <a:endParaRPr lang="en-US" sz="2200" dirty="0" smtClean="0"/>
          </a:p>
          <a:p>
            <a:pPr marL="914400" lvl="2" indent="-514350">
              <a:buNone/>
            </a:pPr>
            <a:endParaRPr lang="en-US" sz="2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Constant rate drying time in terms of Latent heat of </a:t>
            </a:r>
            <a:r>
              <a:rPr lang="en-US" sz="2400" b="1" dirty="0" err="1" smtClean="0">
                <a:solidFill>
                  <a:srgbClr val="FF0000"/>
                </a:solidFill>
              </a:rPr>
              <a:t>vapourization</a:t>
            </a:r>
            <a:r>
              <a:rPr lang="en-US" sz="2400" b="1" dirty="0" smtClean="0">
                <a:solidFill>
                  <a:srgbClr val="FF0000"/>
                </a:solidFill>
              </a:rPr>
              <a:t> at wet bulb temperature of surface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1054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2200" dirty="0" smtClean="0"/>
              <a:t>Let H</a:t>
            </a:r>
            <a:r>
              <a:rPr lang="en-US" sz="2200" baseline="-25000" dirty="0" smtClean="0"/>
              <a:t>L</a:t>
            </a:r>
            <a:r>
              <a:rPr lang="en-US" sz="2200" dirty="0" smtClean="0"/>
              <a:t> = </a:t>
            </a:r>
            <a:r>
              <a:rPr lang="en-US" sz="2000" dirty="0" smtClean="0">
                <a:solidFill>
                  <a:srgbClr val="002060"/>
                </a:solidFill>
              </a:rPr>
              <a:t>Latent heat of </a:t>
            </a:r>
            <a:r>
              <a:rPr lang="en-US" sz="2000" dirty="0" err="1" smtClean="0">
                <a:solidFill>
                  <a:srgbClr val="002060"/>
                </a:solidFill>
              </a:rPr>
              <a:t>vapourization</a:t>
            </a:r>
            <a:r>
              <a:rPr lang="en-US" sz="2000" dirty="0" smtClean="0">
                <a:solidFill>
                  <a:srgbClr val="002060"/>
                </a:solidFill>
              </a:rPr>
              <a:t> at wet bulb temperature of surface, in J /kg moisture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Equating Rate of mass transfer rate (</a:t>
            </a:r>
            <a:r>
              <a:rPr lang="en-US" sz="2000" dirty="0" err="1" smtClean="0">
                <a:solidFill>
                  <a:srgbClr val="002060"/>
                </a:solidFill>
              </a:rPr>
              <a:t>N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000" dirty="0" smtClean="0">
                <a:solidFill>
                  <a:srgbClr val="002060"/>
                </a:solidFill>
              </a:rPr>
              <a:t> = </a:t>
            </a:r>
            <a:r>
              <a:rPr lang="en-US" sz="2000" dirty="0" err="1" smtClean="0">
                <a:solidFill>
                  <a:srgbClr val="002060"/>
                </a:solidFill>
              </a:rPr>
              <a:t>dw</a:t>
            </a:r>
            <a:r>
              <a:rPr lang="en-US" sz="2000" dirty="0" smtClean="0">
                <a:solidFill>
                  <a:srgbClr val="002060"/>
                </a:solidFill>
              </a:rPr>
              <a:t>/</a:t>
            </a:r>
            <a:r>
              <a:rPr lang="en-US" sz="2000" dirty="0" err="1" smtClean="0">
                <a:solidFill>
                  <a:srgbClr val="002060"/>
                </a:solidFill>
              </a:rPr>
              <a:t>dt</a:t>
            </a:r>
            <a:r>
              <a:rPr lang="en-US" sz="2000" dirty="0" smtClean="0">
                <a:solidFill>
                  <a:srgbClr val="002060"/>
                </a:solidFill>
              </a:rPr>
              <a:t>) with rate of convection heat transfer (Q) we have :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Q = </a:t>
            </a:r>
            <a:r>
              <a:rPr lang="en-US" sz="2000" dirty="0" err="1" smtClean="0">
                <a:solidFill>
                  <a:srgbClr val="FF0000"/>
                </a:solidFill>
              </a:rPr>
              <a:t>N</a:t>
            </a:r>
            <a:r>
              <a:rPr lang="en-US" sz="20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000" dirty="0" smtClean="0">
                <a:solidFill>
                  <a:srgbClr val="002060"/>
                </a:solidFill>
              </a:rPr>
              <a:t> H</a:t>
            </a:r>
            <a:r>
              <a:rPr lang="en-US" sz="2000" baseline="-25000" dirty="0" smtClean="0">
                <a:solidFill>
                  <a:srgbClr val="002060"/>
                </a:solidFill>
              </a:rPr>
              <a:t>L</a:t>
            </a:r>
            <a:r>
              <a:rPr lang="en-US" sz="2000" dirty="0" smtClean="0">
                <a:solidFill>
                  <a:srgbClr val="002060"/>
                </a:solidFill>
              </a:rPr>
              <a:t> = </a:t>
            </a:r>
            <a:r>
              <a:rPr lang="en-US" sz="2000" dirty="0" smtClean="0"/>
              <a:t>h (T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-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w</a:t>
            </a:r>
            <a:r>
              <a:rPr lang="en-US" sz="2000" dirty="0" smtClean="0"/>
              <a:t> ) / y </a:t>
            </a:r>
            <a:r>
              <a:rPr lang="en-US" sz="2000" dirty="0" err="1" smtClean="0"/>
              <a:t>ℓ</a:t>
            </a:r>
            <a:r>
              <a:rPr lang="en-US" sz="2000" baseline="-25000" dirty="0" err="1" smtClean="0"/>
              <a:t>s</a:t>
            </a:r>
            <a:r>
              <a:rPr lang="en-US" sz="2000" baseline="-25000" dirty="0" smtClean="0"/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 Joule/second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2060"/>
                </a:solidFill>
              </a:rPr>
              <a:t>N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000" dirty="0" smtClean="0">
                <a:solidFill>
                  <a:srgbClr val="002060"/>
                </a:solidFill>
              </a:rPr>
              <a:t> = h  ( T</a:t>
            </a:r>
            <a:r>
              <a:rPr lang="en-US" sz="2000" baseline="-25000" dirty="0" smtClean="0">
                <a:solidFill>
                  <a:srgbClr val="002060"/>
                </a:solidFill>
              </a:rPr>
              <a:t>a</a:t>
            </a:r>
            <a:r>
              <a:rPr lang="en-US" sz="2000" dirty="0" smtClean="0">
                <a:solidFill>
                  <a:srgbClr val="002060"/>
                </a:solidFill>
              </a:rPr>
              <a:t> – T</a:t>
            </a:r>
            <a:r>
              <a:rPr lang="en-US" sz="2000" baseline="-25000" dirty="0" smtClean="0">
                <a:solidFill>
                  <a:srgbClr val="002060"/>
                </a:solidFill>
              </a:rPr>
              <a:t>s</a:t>
            </a:r>
            <a:r>
              <a:rPr lang="en-US" sz="2000" dirty="0" smtClean="0">
                <a:solidFill>
                  <a:srgbClr val="002060"/>
                </a:solidFill>
              </a:rPr>
              <a:t> ) /H</a:t>
            </a:r>
            <a:r>
              <a:rPr lang="en-US" sz="2000" baseline="-25000" dirty="0" smtClean="0">
                <a:solidFill>
                  <a:srgbClr val="002060"/>
                </a:solidFill>
              </a:rPr>
              <a:t>L </a:t>
            </a:r>
            <a:r>
              <a:rPr lang="en-US" sz="2000" dirty="0" smtClean="0">
                <a:solidFill>
                  <a:srgbClr val="002060"/>
                </a:solidFill>
              </a:rPr>
              <a:t> . </a:t>
            </a:r>
            <a:r>
              <a:rPr lang="en-US" sz="2000" dirty="0" smtClean="0"/>
              <a:t>y </a:t>
            </a:r>
            <a:r>
              <a:rPr lang="en-US" sz="2000" dirty="0" err="1" smtClean="0"/>
              <a:t>ℓ</a:t>
            </a:r>
            <a:r>
              <a:rPr lang="en-US" sz="2000" baseline="-25000" dirty="0" err="1" smtClean="0"/>
              <a:t>s</a:t>
            </a:r>
            <a:r>
              <a:rPr lang="en-US" sz="2000" baseline="-25000" dirty="0" smtClean="0"/>
              <a:t> </a:t>
            </a:r>
            <a:endParaRPr lang="en-US" sz="2000" baseline="-2500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</a:rPr>
              <a:t>As </a:t>
            </a:r>
            <a:r>
              <a:rPr lang="en-US" sz="2400" dirty="0" err="1" smtClean="0">
                <a:solidFill>
                  <a:srgbClr val="002060"/>
                </a:solidFill>
              </a:rPr>
              <a:t>t</a:t>
            </a:r>
            <a:r>
              <a:rPr lang="en-US" sz="24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400" baseline="-250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= (</a:t>
            </a:r>
            <a:r>
              <a:rPr lang="en-US" sz="2400" dirty="0" err="1" smtClean="0">
                <a:solidFill>
                  <a:srgbClr val="002060"/>
                </a:solidFill>
              </a:rPr>
              <a:t>w</a:t>
            </a:r>
            <a:r>
              <a:rPr lang="en-US" sz="2400" baseline="-25000" dirty="0" err="1" smtClean="0">
                <a:solidFill>
                  <a:srgbClr val="002060"/>
                </a:solidFill>
              </a:rPr>
              <a:t>o</a:t>
            </a:r>
            <a:r>
              <a:rPr lang="en-US" sz="2400" baseline="-250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- </a:t>
            </a:r>
            <a:r>
              <a:rPr lang="en-US" sz="2400" dirty="0" err="1" smtClean="0">
                <a:solidFill>
                  <a:srgbClr val="002060"/>
                </a:solidFill>
              </a:rPr>
              <a:t>w</a:t>
            </a:r>
            <a:r>
              <a:rPr lang="en-US" sz="24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400" dirty="0" smtClean="0">
                <a:solidFill>
                  <a:srgbClr val="002060"/>
                </a:solidFill>
              </a:rPr>
              <a:t> )/ </a:t>
            </a:r>
            <a:r>
              <a:rPr lang="en-US" sz="2400" dirty="0" err="1" smtClean="0">
                <a:solidFill>
                  <a:srgbClr val="FF0000"/>
                </a:solidFill>
              </a:rPr>
              <a:t>N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Therefore, </a:t>
            </a:r>
            <a:r>
              <a:rPr lang="en-US" sz="2200" dirty="0" err="1" smtClean="0">
                <a:solidFill>
                  <a:srgbClr val="002060"/>
                </a:solidFill>
              </a:rPr>
              <a:t>t</a:t>
            </a:r>
            <a:r>
              <a:rPr lang="en-US" sz="22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200" dirty="0" smtClean="0">
                <a:solidFill>
                  <a:srgbClr val="002060"/>
                </a:solidFill>
              </a:rPr>
              <a:t> = </a:t>
            </a:r>
            <a:r>
              <a:rPr lang="en-US" sz="2400" dirty="0" smtClean="0"/>
              <a:t>y </a:t>
            </a:r>
            <a:r>
              <a:rPr lang="en-US" sz="2400" dirty="0" err="1" smtClean="0"/>
              <a:t>ℓ</a:t>
            </a:r>
            <a:r>
              <a:rPr lang="en-US" sz="2400" baseline="-25000" dirty="0" err="1" smtClean="0"/>
              <a:t>s</a:t>
            </a:r>
            <a:r>
              <a:rPr lang="en-US" sz="2400" baseline="-25000" dirty="0" smtClean="0"/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H</a:t>
            </a:r>
            <a:r>
              <a:rPr lang="en-US" sz="2200" baseline="-25000" dirty="0" smtClean="0">
                <a:solidFill>
                  <a:srgbClr val="002060"/>
                </a:solidFill>
              </a:rPr>
              <a:t>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(</a:t>
            </a:r>
            <a:r>
              <a:rPr lang="en-US" sz="2000" dirty="0" err="1" smtClean="0">
                <a:solidFill>
                  <a:srgbClr val="002060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o</a:t>
            </a:r>
            <a:r>
              <a:rPr lang="en-US" sz="2000" dirty="0" smtClean="0">
                <a:solidFill>
                  <a:srgbClr val="002060"/>
                </a:solidFill>
              </a:rPr>
              <a:t>  - </a:t>
            </a:r>
            <a:r>
              <a:rPr lang="en-US" sz="2000" dirty="0" err="1" smtClean="0">
                <a:solidFill>
                  <a:srgbClr val="002060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)/ </a:t>
            </a:r>
            <a:r>
              <a:rPr lang="en-US" sz="2400" dirty="0" smtClean="0">
                <a:solidFill>
                  <a:srgbClr val="002060"/>
                </a:solidFill>
              </a:rPr>
              <a:t>h  ( T</a:t>
            </a:r>
            <a:r>
              <a:rPr lang="en-US" sz="2400" baseline="-25000" dirty="0" smtClean="0">
                <a:solidFill>
                  <a:srgbClr val="002060"/>
                </a:solidFill>
              </a:rPr>
              <a:t>a</a:t>
            </a:r>
            <a:r>
              <a:rPr lang="en-US" sz="2400" dirty="0" smtClean="0">
                <a:solidFill>
                  <a:srgbClr val="002060"/>
                </a:solidFill>
              </a:rPr>
              <a:t> – T</a:t>
            </a:r>
            <a:r>
              <a:rPr lang="en-US" sz="2400" baseline="-25000" dirty="0" smtClean="0">
                <a:solidFill>
                  <a:srgbClr val="002060"/>
                </a:solidFill>
              </a:rPr>
              <a:t>s</a:t>
            </a:r>
            <a:r>
              <a:rPr lang="en-US" sz="2400" dirty="0" smtClean="0">
                <a:solidFill>
                  <a:srgbClr val="002060"/>
                </a:solidFill>
              </a:rPr>
              <a:t> )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Therefore, Constant rate Drying Time </a:t>
            </a:r>
            <a:r>
              <a:rPr lang="en-US" sz="2200" dirty="0" err="1" smtClean="0">
                <a:solidFill>
                  <a:srgbClr val="002060"/>
                </a:solidFill>
              </a:rPr>
              <a:t>t</a:t>
            </a:r>
            <a:r>
              <a:rPr lang="en-US" sz="22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200" baseline="-250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 given by two equations:</a:t>
            </a:r>
          </a:p>
          <a:p>
            <a:pPr marL="342900" lvl="2" indent="-342900" algn="just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FF0000"/>
                </a:solidFill>
              </a:rPr>
              <a:t>t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200" dirty="0" smtClean="0">
                <a:solidFill>
                  <a:srgbClr val="FF0000"/>
                </a:solidFill>
              </a:rPr>
              <a:t> = 0.622 R T</a:t>
            </a:r>
            <a:r>
              <a:rPr lang="en-US" sz="2200" baseline="-25000" dirty="0" smtClean="0">
                <a:solidFill>
                  <a:srgbClr val="FF0000"/>
                </a:solidFill>
              </a:rPr>
              <a:t>A</a:t>
            </a:r>
            <a:r>
              <a:rPr lang="en-US" sz="2200" dirty="0" smtClean="0">
                <a:solidFill>
                  <a:srgbClr val="FF0000"/>
                </a:solidFill>
              </a:rPr>
              <a:t> (</a:t>
            </a:r>
            <a:r>
              <a:rPr lang="en-US" sz="2200" dirty="0" err="1" smtClean="0">
                <a:solidFill>
                  <a:srgbClr val="FF000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o</a:t>
            </a:r>
            <a:r>
              <a:rPr lang="en-US" sz="2200" dirty="0" smtClean="0">
                <a:solidFill>
                  <a:srgbClr val="FF0000"/>
                </a:solidFill>
              </a:rPr>
              <a:t> – </a:t>
            </a:r>
            <a:r>
              <a:rPr lang="en-US" sz="2200" dirty="0" err="1" smtClean="0">
                <a:solidFill>
                  <a:srgbClr val="FF000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200" dirty="0" smtClean="0">
                <a:solidFill>
                  <a:srgbClr val="FF0000"/>
                </a:solidFill>
              </a:rPr>
              <a:t>)/ k</a:t>
            </a:r>
            <a:r>
              <a:rPr lang="en-US" sz="2200" baseline="-25000" dirty="0" smtClean="0">
                <a:solidFill>
                  <a:srgbClr val="FF0000"/>
                </a:solidFill>
              </a:rPr>
              <a:t>m</a:t>
            </a:r>
            <a:r>
              <a:rPr lang="en-US" sz="2200" dirty="0" smtClean="0">
                <a:solidFill>
                  <a:srgbClr val="FF0000"/>
                </a:solidFill>
              </a:rPr>
              <a:t>  A M</a:t>
            </a:r>
            <a:r>
              <a:rPr lang="en-US" sz="2200" baseline="-25000" dirty="0" smtClean="0">
                <a:solidFill>
                  <a:srgbClr val="FF0000"/>
                </a:solidFill>
              </a:rPr>
              <a:t>w</a:t>
            </a:r>
            <a:r>
              <a:rPr lang="en-US" sz="2200" dirty="0" smtClean="0">
                <a:solidFill>
                  <a:srgbClr val="FF0000"/>
                </a:solidFill>
              </a:rPr>
              <a:t>  P (</a:t>
            </a:r>
            <a:r>
              <a:rPr lang="en-US" sz="2200" dirty="0" err="1" smtClean="0">
                <a:solidFill>
                  <a:srgbClr val="FF000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s</a:t>
            </a:r>
            <a:r>
              <a:rPr lang="en-US" sz="2200" dirty="0" smtClean="0">
                <a:solidFill>
                  <a:srgbClr val="FF0000"/>
                </a:solidFill>
              </a:rPr>
              <a:t>  - </a:t>
            </a:r>
            <a:r>
              <a:rPr lang="en-US" sz="2200" dirty="0" err="1" smtClean="0">
                <a:solidFill>
                  <a:srgbClr val="FF000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a</a:t>
            </a:r>
            <a:r>
              <a:rPr lang="en-US" sz="2200" dirty="0" smtClean="0">
                <a:solidFill>
                  <a:srgbClr val="FF0000"/>
                </a:solidFill>
              </a:rPr>
              <a:t> ), and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002060"/>
                </a:solidFill>
              </a:rPr>
              <a:t>t</a:t>
            </a:r>
            <a:r>
              <a:rPr lang="en-US" sz="22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200" dirty="0" smtClean="0">
                <a:solidFill>
                  <a:srgbClr val="002060"/>
                </a:solidFill>
              </a:rPr>
              <a:t> = </a:t>
            </a:r>
            <a:r>
              <a:rPr lang="en-US" sz="2000" dirty="0" smtClean="0"/>
              <a:t>y </a:t>
            </a:r>
            <a:r>
              <a:rPr lang="en-US" sz="2000" dirty="0" err="1" smtClean="0"/>
              <a:t>ℓ</a:t>
            </a:r>
            <a:r>
              <a:rPr lang="en-US" sz="2000" baseline="-25000" dirty="0" err="1" smtClean="0"/>
              <a:t>s</a:t>
            </a:r>
            <a:r>
              <a:rPr lang="en-US" sz="2000" baseline="-25000" dirty="0" smtClean="0"/>
              <a:t> </a:t>
            </a:r>
            <a:r>
              <a:rPr lang="en-US" sz="2200" dirty="0" smtClean="0">
                <a:solidFill>
                  <a:srgbClr val="002060"/>
                </a:solidFill>
              </a:rPr>
              <a:t>H</a:t>
            </a:r>
            <a:r>
              <a:rPr lang="en-US" sz="2200" baseline="-25000" dirty="0" smtClean="0">
                <a:solidFill>
                  <a:srgbClr val="002060"/>
                </a:solidFill>
              </a:rPr>
              <a:t>L</a:t>
            </a:r>
            <a:r>
              <a:rPr lang="en-US" sz="2200" dirty="0" smtClean="0">
                <a:solidFill>
                  <a:srgbClr val="002060"/>
                </a:solidFill>
              </a:rPr>
              <a:t> (</a:t>
            </a:r>
            <a:r>
              <a:rPr lang="en-US" sz="2200" dirty="0" err="1" smtClean="0">
                <a:solidFill>
                  <a:srgbClr val="00206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002060"/>
                </a:solidFill>
              </a:rPr>
              <a:t>o</a:t>
            </a:r>
            <a:r>
              <a:rPr lang="en-US" sz="2200" dirty="0" smtClean="0">
                <a:solidFill>
                  <a:srgbClr val="002060"/>
                </a:solidFill>
              </a:rPr>
              <a:t>  - </a:t>
            </a:r>
            <a:r>
              <a:rPr lang="en-US" sz="2200" dirty="0" err="1" smtClean="0">
                <a:solidFill>
                  <a:srgbClr val="00206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</a:rPr>
              <a:t>)/ </a:t>
            </a:r>
            <a:r>
              <a:rPr lang="en-US" sz="2200" dirty="0" smtClean="0">
                <a:solidFill>
                  <a:srgbClr val="002060"/>
                </a:solidFill>
              </a:rPr>
              <a:t>h  ( T</a:t>
            </a:r>
            <a:r>
              <a:rPr lang="en-US" sz="2200" baseline="-25000" dirty="0" smtClean="0">
                <a:solidFill>
                  <a:srgbClr val="002060"/>
                </a:solidFill>
              </a:rPr>
              <a:t>A</a:t>
            </a:r>
            <a:r>
              <a:rPr lang="en-US" sz="2200" dirty="0" smtClean="0">
                <a:solidFill>
                  <a:srgbClr val="002060"/>
                </a:solidFill>
              </a:rPr>
              <a:t> – T</a:t>
            </a:r>
            <a:r>
              <a:rPr lang="en-US" sz="2200" baseline="-25000" dirty="0" smtClean="0">
                <a:solidFill>
                  <a:srgbClr val="002060"/>
                </a:solidFill>
              </a:rPr>
              <a:t>s</a:t>
            </a:r>
            <a:r>
              <a:rPr lang="en-US" sz="2200" dirty="0" smtClean="0">
                <a:solidFill>
                  <a:srgbClr val="002060"/>
                </a:solidFill>
              </a:rPr>
              <a:t> 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002060"/>
                </a:solidFill>
              </a:rPr>
              <a:t>h = K/ R and A   =  4 π R</a:t>
            </a:r>
            <a:r>
              <a:rPr lang="en-US" sz="2200" baseline="30000" dirty="0" smtClean="0">
                <a:solidFill>
                  <a:srgbClr val="002060"/>
                </a:solidFill>
              </a:rPr>
              <a:t>2</a:t>
            </a:r>
            <a:r>
              <a:rPr lang="en-US" sz="2200" dirty="0" smtClean="0">
                <a:solidFill>
                  <a:srgbClr val="002060"/>
                </a:solidFill>
              </a:rPr>
              <a:t> , where K = thermal conductivity of droplet surface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sz="2200" b="1" dirty="0" smtClean="0">
                <a:solidFill>
                  <a:srgbClr val="C00000"/>
                </a:solidFill>
              </a:rPr>
              <a:t>Drying Time in single Falling Rate Period of drying from CMC to EMC</a:t>
            </a:r>
            <a:endParaRPr lang="en-US" sz="2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6019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Consider the falling rate drying curve follow the straight line equation as follows: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N</a:t>
            </a:r>
            <a:r>
              <a:rPr lang="en-US" sz="2000" baseline="-25000" dirty="0" smtClean="0"/>
              <a:t>F </a:t>
            </a:r>
            <a:r>
              <a:rPr lang="en-US" sz="2000" dirty="0" smtClean="0"/>
              <a:t> = a w  + b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d N</a:t>
            </a:r>
            <a:r>
              <a:rPr lang="en-US" sz="2000" baseline="-25000" dirty="0" smtClean="0"/>
              <a:t>F </a:t>
            </a:r>
            <a:r>
              <a:rPr lang="en-US" sz="2000" dirty="0" smtClean="0"/>
              <a:t> = a. </a:t>
            </a:r>
            <a:r>
              <a:rPr lang="en-US" sz="2000" dirty="0" err="1" smtClean="0"/>
              <a:t>dw</a:t>
            </a:r>
            <a:r>
              <a:rPr lang="en-US" sz="2000" dirty="0" smtClean="0"/>
              <a:t> + 0 = a . </a:t>
            </a:r>
            <a:r>
              <a:rPr lang="en-US" sz="2000" dirty="0" err="1" smtClean="0"/>
              <a:t>dw</a:t>
            </a:r>
            <a:r>
              <a:rPr lang="en-US" sz="2000" dirty="0" smtClean="0"/>
              <a:t>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err="1" smtClean="0"/>
              <a:t>dw</a:t>
            </a:r>
            <a:r>
              <a:rPr lang="en-US" sz="2000" dirty="0" smtClean="0"/>
              <a:t> = d N</a:t>
            </a:r>
            <a:r>
              <a:rPr lang="en-US" sz="2000" baseline="-25000" dirty="0" smtClean="0"/>
              <a:t>F </a:t>
            </a:r>
            <a:r>
              <a:rPr lang="en-US" sz="2000" dirty="0" smtClean="0"/>
              <a:t> /a</a:t>
            </a:r>
            <a:endParaRPr lang="en-US" sz="2000" baseline="-250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If 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 = - </a:t>
            </a:r>
            <a:r>
              <a:rPr lang="en-US" sz="2000" dirty="0" err="1" smtClean="0"/>
              <a:t>dw</a:t>
            </a:r>
            <a:r>
              <a:rPr lang="en-US" sz="2000" dirty="0" smtClean="0"/>
              <a:t> /</a:t>
            </a:r>
            <a:r>
              <a:rPr lang="en-US" sz="2000" dirty="0" err="1" smtClean="0"/>
              <a:t>dt</a:t>
            </a:r>
            <a:endParaRPr lang="en-US" sz="20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∫ </a:t>
            </a:r>
            <a:r>
              <a:rPr lang="en-US" sz="2000" dirty="0" err="1" smtClean="0"/>
              <a:t>dt</a:t>
            </a:r>
            <a:r>
              <a:rPr lang="en-US" sz="2000" dirty="0" smtClean="0"/>
              <a:t>  =  -  ∫ </a:t>
            </a:r>
            <a:r>
              <a:rPr lang="en-US" sz="2000" dirty="0" err="1" smtClean="0"/>
              <a:t>dw</a:t>
            </a:r>
            <a:r>
              <a:rPr lang="en-US" sz="2000" dirty="0" smtClean="0"/>
              <a:t>/ N</a:t>
            </a:r>
            <a:r>
              <a:rPr lang="en-US" sz="2000" baseline="-25000" dirty="0" smtClean="0"/>
              <a:t>F  </a:t>
            </a:r>
            <a:r>
              <a:rPr lang="en-US" sz="2000" dirty="0" smtClean="0"/>
              <a:t> =  - 1/a ∫ d N</a:t>
            </a:r>
            <a:r>
              <a:rPr lang="en-US" sz="2000" baseline="-25000" dirty="0" smtClean="0"/>
              <a:t>F </a:t>
            </a:r>
            <a:r>
              <a:rPr lang="en-US" sz="2000" dirty="0" smtClean="0"/>
              <a:t>/ N</a:t>
            </a:r>
            <a:r>
              <a:rPr lang="en-US" sz="2000" baseline="-25000" dirty="0" smtClean="0"/>
              <a:t>F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Keeping limit of drying time from 0 to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when Drying rate varies from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to 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Therefore,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F</a:t>
            </a:r>
            <a:r>
              <a:rPr lang="en-US" sz="2000" dirty="0" smtClean="0"/>
              <a:t> = - 1/a </a:t>
            </a:r>
            <a:r>
              <a:rPr lang="en-US" sz="2000" dirty="0" err="1" smtClean="0"/>
              <a:t>ln</a:t>
            </a:r>
            <a:r>
              <a:rPr lang="en-US" sz="2000" dirty="0" smtClean="0"/>
              <a:t> (N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 /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) = + 1/a </a:t>
            </a:r>
            <a:r>
              <a:rPr lang="en-US" sz="2000" dirty="0" err="1" smtClean="0"/>
              <a:t>ln</a:t>
            </a:r>
            <a:r>
              <a:rPr lang="en-US" sz="2000" dirty="0" smtClean="0"/>
              <a:t> (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/ 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), where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a = d N</a:t>
            </a:r>
            <a:r>
              <a:rPr lang="en-US" sz="2000" baseline="-25000" dirty="0" smtClean="0"/>
              <a:t>F </a:t>
            </a:r>
            <a:r>
              <a:rPr lang="en-US" sz="2000" dirty="0" smtClean="0"/>
              <a:t> / </a:t>
            </a:r>
            <a:r>
              <a:rPr lang="en-US" sz="2000" dirty="0" err="1" smtClean="0"/>
              <a:t>dw</a:t>
            </a:r>
            <a:r>
              <a:rPr lang="en-US" sz="2000" dirty="0" smtClean="0"/>
              <a:t> = (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- 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 ) / (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– w) =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/ 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, when N</a:t>
            </a:r>
            <a:r>
              <a:rPr lang="en-US" sz="2000" baseline="-25000" dirty="0" smtClean="0"/>
              <a:t>F</a:t>
            </a:r>
            <a:r>
              <a:rPr lang="en-US" sz="2000" dirty="0" smtClean="0"/>
              <a:t> =0 at w = 0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FF0000"/>
                </a:solidFill>
              </a:rPr>
              <a:t>As N</a:t>
            </a:r>
            <a:r>
              <a:rPr lang="en-US" sz="2200" baseline="-25000" dirty="0" smtClean="0">
                <a:solidFill>
                  <a:srgbClr val="FF0000"/>
                </a:solidFill>
              </a:rPr>
              <a:t>F</a:t>
            </a:r>
            <a:r>
              <a:rPr lang="en-US" sz="2200" dirty="0" smtClean="0">
                <a:solidFill>
                  <a:srgbClr val="FF0000"/>
                </a:solidFill>
              </a:rPr>
              <a:t> = a w and </a:t>
            </a:r>
            <a:r>
              <a:rPr lang="en-US" sz="2200" dirty="0" err="1" smtClean="0">
                <a:solidFill>
                  <a:srgbClr val="FF0000"/>
                </a:solidFill>
              </a:rPr>
              <a:t>N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200" dirty="0" smtClean="0">
                <a:solidFill>
                  <a:srgbClr val="FF0000"/>
                </a:solidFill>
              </a:rPr>
              <a:t> = a </a:t>
            </a:r>
            <a:r>
              <a:rPr lang="en-US" sz="2200" dirty="0" err="1" smtClean="0">
                <a:solidFill>
                  <a:srgbClr val="FF000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200" baseline="-25000" dirty="0" smtClean="0">
                <a:solidFill>
                  <a:srgbClr val="FF0000"/>
                </a:solidFill>
              </a:rPr>
              <a:t>, </a:t>
            </a:r>
            <a:r>
              <a:rPr lang="en-US" sz="2200" dirty="0" smtClean="0">
                <a:solidFill>
                  <a:srgbClr val="FF0000"/>
                </a:solidFill>
              </a:rPr>
              <a:t> because intercept b =0 at x axis and we can write </a:t>
            </a:r>
            <a:r>
              <a:rPr lang="en-US" sz="2200" dirty="0" err="1" smtClean="0">
                <a:solidFill>
                  <a:srgbClr val="FF0000"/>
                </a:solidFill>
              </a:rPr>
              <a:t>N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200" dirty="0" smtClean="0">
                <a:solidFill>
                  <a:srgbClr val="FF0000"/>
                </a:solidFill>
              </a:rPr>
              <a:t> / N</a:t>
            </a:r>
            <a:r>
              <a:rPr lang="en-US" sz="2200" baseline="-25000" dirty="0" smtClean="0">
                <a:solidFill>
                  <a:srgbClr val="FF0000"/>
                </a:solidFill>
              </a:rPr>
              <a:t>F</a:t>
            </a:r>
            <a:r>
              <a:rPr lang="en-US" sz="2200" dirty="0" smtClean="0">
                <a:solidFill>
                  <a:srgbClr val="FF0000"/>
                </a:solidFill>
              </a:rPr>
              <a:t> = </a:t>
            </a:r>
            <a:r>
              <a:rPr lang="en-US" sz="2200" dirty="0" err="1" smtClean="0">
                <a:solidFill>
                  <a:srgbClr val="FF0000"/>
                </a:solidFill>
              </a:rPr>
              <a:t>w</a:t>
            </a:r>
            <a:r>
              <a:rPr lang="en-US" sz="22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200" baseline="-25000" dirty="0" smtClean="0">
                <a:solidFill>
                  <a:srgbClr val="FF000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 /w</a:t>
            </a:r>
            <a:endParaRPr lang="en-US" sz="2200" baseline="-250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Therefore, </a:t>
            </a:r>
            <a:r>
              <a:rPr lang="en-US" sz="2200" dirty="0" err="1" smtClean="0"/>
              <a:t>t</a:t>
            </a:r>
            <a:r>
              <a:rPr lang="en-US" sz="2200" baseline="-25000" dirty="0" err="1" smtClean="0"/>
              <a:t>F</a:t>
            </a:r>
            <a:r>
              <a:rPr lang="en-US" sz="2200" dirty="0" smtClean="0"/>
              <a:t> = 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 / </a:t>
            </a:r>
            <a:r>
              <a:rPr lang="en-US" sz="2200" dirty="0" err="1" smtClean="0"/>
              <a:t>N</a:t>
            </a:r>
            <a:r>
              <a:rPr lang="en-US" sz="2200" baseline="-25000" dirty="0" err="1" smtClean="0"/>
              <a:t>c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 </a:t>
            </a:r>
            <a:r>
              <a:rPr lang="en-US" sz="2200" dirty="0" err="1" smtClean="0"/>
              <a:t>ln</a:t>
            </a:r>
            <a:r>
              <a:rPr lang="en-US" sz="2200" dirty="0" smtClean="0"/>
              <a:t> (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 / w) 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Therefore Total drying time t  = </a:t>
            </a:r>
            <a:r>
              <a:rPr lang="en-US" sz="2200" dirty="0" err="1" smtClean="0"/>
              <a:t>t</a:t>
            </a:r>
            <a:r>
              <a:rPr lang="en-US" sz="2200" baseline="-25000" dirty="0" err="1" smtClean="0"/>
              <a:t>c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+ </a:t>
            </a:r>
            <a:r>
              <a:rPr lang="en-US" sz="2200" dirty="0" err="1" smtClean="0"/>
              <a:t>t</a:t>
            </a:r>
            <a:r>
              <a:rPr lang="en-US" sz="2200" baseline="-25000" dirty="0" err="1" smtClean="0"/>
              <a:t>F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 in two stage of drying</a:t>
            </a:r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  t = </a:t>
            </a:r>
            <a:r>
              <a:rPr lang="en-US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err="1" smtClean="0">
                <a:solidFill>
                  <a:srgbClr val="FF0000"/>
                </a:solidFill>
              </a:rPr>
              <a:t>w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o</a:t>
            </a:r>
            <a:r>
              <a:rPr lang="en-US" sz="2400" b="1" dirty="0" smtClean="0">
                <a:solidFill>
                  <a:srgbClr val="FF0000"/>
                </a:solidFill>
              </a:rPr>
              <a:t> – </a:t>
            </a:r>
            <a:r>
              <a:rPr lang="en-US" sz="2400" b="1" dirty="0" err="1" smtClean="0">
                <a:solidFill>
                  <a:srgbClr val="FF0000"/>
                </a:solidFill>
              </a:rPr>
              <a:t>w</a:t>
            </a:r>
            <a:r>
              <a:rPr lang="en-US" sz="2400" b="1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)/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c</a:t>
            </a:r>
            <a:r>
              <a:rPr lang="en-US" sz="2400" b="1" dirty="0" smtClean="0">
                <a:solidFill>
                  <a:srgbClr val="FF0000"/>
                </a:solidFill>
              </a:rPr>
              <a:t> +</a:t>
            </a:r>
            <a:r>
              <a:rPr lang="en-US" sz="2200" dirty="0" smtClean="0"/>
              <a:t>  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 / </a:t>
            </a:r>
            <a:r>
              <a:rPr lang="en-US" sz="2200" dirty="0" err="1" smtClean="0"/>
              <a:t>N</a:t>
            </a:r>
            <a:r>
              <a:rPr lang="en-US" sz="2200" baseline="-25000" dirty="0" err="1" smtClean="0"/>
              <a:t>c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 </a:t>
            </a:r>
            <a:r>
              <a:rPr lang="en-US" sz="2200" dirty="0" err="1" smtClean="0"/>
              <a:t>ln</a:t>
            </a:r>
            <a:r>
              <a:rPr lang="en-US" sz="2200" dirty="0" smtClean="0"/>
              <a:t> (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 / w) </a:t>
            </a:r>
          </a:p>
          <a:p>
            <a:pPr>
              <a:buFont typeface="Wingdings" pitchFamily="2" charset="2"/>
              <a:buChar char="Ø"/>
            </a:pPr>
            <a:endParaRPr lang="en-US" sz="2200" baseline="-25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Drying Time during Diffusion controlled falling rate Period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6019800"/>
          </a:xfrm>
        </p:spPr>
        <p:txBody>
          <a:bodyPr/>
          <a:lstStyle/>
          <a:p>
            <a:pPr marL="514350" indent="-457200"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</a:rPr>
              <a:t>Moisture diffusion inside a solid expressed by </a:t>
            </a:r>
            <a:r>
              <a:rPr lang="en-US" sz="2200" b="1" dirty="0" err="1" smtClean="0">
                <a:solidFill>
                  <a:srgbClr val="002060"/>
                </a:solidFill>
              </a:rPr>
              <a:t>Fick’s</a:t>
            </a:r>
            <a:r>
              <a:rPr lang="en-US" sz="2200" b="1" dirty="0" smtClean="0">
                <a:solidFill>
                  <a:srgbClr val="002060"/>
                </a:solidFill>
              </a:rPr>
              <a:t> law</a:t>
            </a:r>
          </a:p>
          <a:p>
            <a:pPr marL="514350" indent="-457200"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</a:rPr>
              <a:t>∂w/ ∂t  = D [∂</a:t>
            </a:r>
            <a:r>
              <a:rPr lang="en-US" sz="22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2200" b="1" dirty="0" smtClean="0">
                <a:solidFill>
                  <a:srgbClr val="002060"/>
                </a:solidFill>
              </a:rPr>
              <a:t>w/ ∂r</a:t>
            </a:r>
            <a:r>
              <a:rPr lang="en-US" sz="22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2200" b="1" dirty="0" smtClean="0">
                <a:solidFill>
                  <a:srgbClr val="002060"/>
                </a:solidFill>
              </a:rPr>
              <a:t> + j/r ∂w/ ∂r]</a:t>
            </a:r>
            <a:endParaRPr lang="en-US" sz="2200" b="1" baseline="30000" dirty="0" smtClean="0">
              <a:solidFill>
                <a:srgbClr val="002060"/>
              </a:solidFill>
            </a:endParaRPr>
          </a:p>
          <a:p>
            <a:pPr marL="914400" lvl="1" indent="-457200" algn="just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D = Diffusion coefficient</a:t>
            </a:r>
          </a:p>
          <a:p>
            <a:pPr marL="914400" lvl="1" indent="-457200" algn="just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j = 0  for an infinite slab geometry</a:t>
            </a:r>
          </a:p>
          <a:p>
            <a:pPr marL="914400" lvl="1" indent="-457200" algn="just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j = 1 for an infinite cylinder</a:t>
            </a:r>
          </a:p>
          <a:p>
            <a:pPr marL="914400" lvl="1" indent="-457200" algn="just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j = 2 for a sphere</a:t>
            </a:r>
          </a:p>
          <a:p>
            <a:pPr marL="914400" lvl="1" indent="-457200" algn="just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514350" indent="-457200"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002060"/>
                </a:solidFill>
              </a:rPr>
              <a:t>Considering the droplet as spherical geometry, the solution under following boundary condition is</a:t>
            </a:r>
          </a:p>
          <a:p>
            <a:pPr marL="914400" lvl="1" indent="-457200" algn="just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At centre,                </a:t>
            </a:r>
            <a:r>
              <a:rPr lang="en-US" sz="2000" b="1" dirty="0" smtClean="0">
                <a:solidFill>
                  <a:srgbClr val="002060"/>
                </a:solidFill>
              </a:rPr>
              <a:t>∂w/ ∂r = 0,   r =o    and   t ≥ 0</a:t>
            </a:r>
          </a:p>
          <a:p>
            <a:pPr marL="914400" lvl="1" indent="-457200" algn="just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At EMC of drying,   </a:t>
            </a:r>
            <a:r>
              <a:rPr lang="en-US" sz="2000" b="1" dirty="0" smtClean="0">
                <a:solidFill>
                  <a:srgbClr val="002060"/>
                </a:solidFill>
              </a:rPr>
              <a:t>W = w</a:t>
            </a:r>
            <a:r>
              <a:rPr lang="en-US" sz="2000" b="1" baseline="-25000" dirty="0" smtClean="0">
                <a:solidFill>
                  <a:srgbClr val="002060"/>
                </a:solidFill>
              </a:rPr>
              <a:t>e</a:t>
            </a:r>
            <a:r>
              <a:rPr lang="en-US" sz="2000" b="1" dirty="0" smtClean="0">
                <a:solidFill>
                  <a:srgbClr val="002060"/>
                </a:solidFill>
              </a:rPr>
              <a:t> ,     r = R   and   t  &gt;  0 </a:t>
            </a:r>
          </a:p>
          <a:p>
            <a:pPr marL="914400" lvl="1" indent="-457200" algn="just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At initial stage from CMC, </a:t>
            </a:r>
            <a:r>
              <a:rPr lang="en-US" sz="2000" b="1" dirty="0" smtClean="0">
                <a:solidFill>
                  <a:srgbClr val="002060"/>
                </a:solidFill>
              </a:rPr>
              <a:t>W = </a:t>
            </a:r>
            <a:r>
              <a:rPr lang="en-US" sz="2000" b="1" dirty="0" err="1" smtClean="0">
                <a:solidFill>
                  <a:srgbClr val="002060"/>
                </a:solidFill>
              </a:rPr>
              <a:t>w</a:t>
            </a:r>
            <a:r>
              <a:rPr lang="en-US" sz="2000" b="1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000" b="1" baseline="-25000" dirty="0" smtClean="0">
                <a:solidFill>
                  <a:srgbClr val="002060"/>
                </a:solidFill>
              </a:rPr>
              <a:t>  </a:t>
            </a:r>
            <a:r>
              <a:rPr lang="en-US" sz="2000" b="1" dirty="0" smtClean="0">
                <a:solidFill>
                  <a:srgbClr val="002060"/>
                </a:solidFill>
              </a:rPr>
              <a:t> ,    0 ≤  r ≤ R  and    t = 0 </a:t>
            </a:r>
            <a:endParaRPr lang="en-US" sz="2000" b="1" baseline="-25000" dirty="0" smtClean="0">
              <a:solidFill>
                <a:srgbClr val="FF0000"/>
              </a:solidFill>
            </a:endParaRPr>
          </a:p>
          <a:p>
            <a:pPr marL="514350" indent="-457200" algn="just">
              <a:buFont typeface="Wingdings" pitchFamily="2" charset="2"/>
              <a:buChar char="Ø"/>
            </a:pPr>
            <a:r>
              <a:rPr lang="en-US" sz="2200" dirty="0" smtClean="0"/>
              <a:t>(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- w)/(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-w</a:t>
            </a:r>
            <a:r>
              <a:rPr lang="en-US" sz="2200" baseline="-25000" dirty="0" smtClean="0"/>
              <a:t>e</a:t>
            </a:r>
            <a:r>
              <a:rPr lang="en-US" sz="2200" dirty="0" smtClean="0"/>
              <a:t>) = 1- 6/π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exp [-Dn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π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t/R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]</a:t>
            </a:r>
          </a:p>
          <a:p>
            <a:pPr marL="514350" indent="-457200" algn="just">
              <a:buFont typeface="Wingdings" pitchFamily="2" charset="2"/>
              <a:buChar char="Ø"/>
            </a:pPr>
            <a:r>
              <a:rPr lang="en-US" sz="2200" dirty="0" err="1" smtClean="0"/>
              <a:t>t</a:t>
            </a:r>
            <a:r>
              <a:rPr lang="en-US" sz="2200" baseline="-25000" dirty="0" err="1" smtClean="0"/>
              <a:t>F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 = R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/π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 D </a:t>
            </a:r>
            <a:r>
              <a:rPr lang="en-US" sz="2200" dirty="0" err="1" smtClean="0"/>
              <a:t>ln</a:t>
            </a:r>
            <a:r>
              <a:rPr lang="en-US" sz="2200" dirty="0" smtClean="0"/>
              <a:t> [6/π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(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c</a:t>
            </a:r>
            <a:r>
              <a:rPr lang="en-US" sz="2200" baseline="-25000" dirty="0" smtClean="0"/>
              <a:t> </a:t>
            </a:r>
            <a:r>
              <a:rPr lang="en-US" sz="2200" dirty="0" smtClean="0"/>
              <a:t>–w</a:t>
            </a:r>
            <a:r>
              <a:rPr lang="en-US" sz="2200" baseline="-25000" dirty="0" smtClean="0"/>
              <a:t>e</a:t>
            </a:r>
            <a:r>
              <a:rPr lang="en-US" sz="2200" dirty="0" smtClean="0"/>
              <a:t>) /w –w</a:t>
            </a:r>
            <a:r>
              <a:rPr lang="en-US" sz="2200" baseline="-25000" dirty="0" smtClean="0"/>
              <a:t>e</a:t>
            </a:r>
            <a:r>
              <a:rPr lang="en-US" sz="2200" dirty="0" smtClean="0"/>
              <a:t>)], if n= 1(neglecting other terms of series)</a:t>
            </a:r>
            <a:endParaRPr lang="en-US" sz="2200" baseline="30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700" dirty="0" smtClean="0"/>
              <a:t> </a:t>
            </a:r>
            <a:endParaRPr lang="en-US" sz="1600" dirty="0" smtClean="0"/>
          </a:p>
          <a:p>
            <a:pPr marL="339725" lvl="1" indent="-339725">
              <a:buFont typeface="Wingdings" pitchFamily="2" charset="2"/>
              <a:buChar char="Ø"/>
            </a:pPr>
            <a:endParaRPr lang="en-US" sz="1600" dirty="0" smtClean="0"/>
          </a:p>
          <a:p>
            <a:pPr marL="339725" lvl="1" indent="-339725">
              <a:buFont typeface="Wingdings" pitchFamily="2" charset="2"/>
              <a:buChar char="Ø"/>
            </a:pPr>
            <a:endParaRPr lang="en-US" sz="16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Total Drying Time including diffusion controlled falling rate period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200" dirty="0" smtClean="0"/>
              <a:t>Total drying time in three stage of spray dying rates: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Constant Rate Period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First Falling rate period without diffusion controlled but capillary movement controlled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Second Falling Rate Period with diffusion controlled period</a:t>
            </a:r>
          </a:p>
          <a:p>
            <a:pPr>
              <a:buFont typeface="Wingdings" pitchFamily="2" charset="2"/>
              <a:buChar char="Ø"/>
            </a:pPr>
            <a:endParaRPr lang="en-US" sz="2200" dirty="0" smtClean="0"/>
          </a:p>
          <a:p>
            <a:pPr>
              <a:buFont typeface="Wingdings" pitchFamily="2" charset="2"/>
              <a:buChar char="Ø"/>
            </a:pPr>
            <a:r>
              <a:rPr lang="en-US" sz="2200" dirty="0" smtClean="0"/>
              <a:t>Total Drying time  t = </a:t>
            </a:r>
            <a:r>
              <a:rPr lang="en-US" sz="2200" dirty="0" err="1" smtClean="0"/>
              <a:t>t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 + t</a:t>
            </a:r>
            <a:r>
              <a:rPr lang="en-US" sz="2200" baseline="-25000" dirty="0" smtClean="0"/>
              <a:t>f1</a:t>
            </a:r>
            <a:r>
              <a:rPr lang="en-US" sz="2200" dirty="0" smtClean="0"/>
              <a:t> + t</a:t>
            </a:r>
            <a:r>
              <a:rPr lang="en-US" sz="2200" baseline="-25000" dirty="0" smtClean="0"/>
              <a:t>f2</a:t>
            </a:r>
            <a:r>
              <a:rPr lang="en-US" sz="2200" dirty="0" smtClean="0"/>
              <a:t> </a:t>
            </a:r>
          </a:p>
          <a:p>
            <a:pPr>
              <a:buNone/>
            </a:pPr>
            <a:endParaRPr lang="en-US" sz="2200" dirty="0" smtClean="0"/>
          </a:p>
          <a:p>
            <a:pPr lvl="1">
              <a:buFont typeface="Wingdings" pitchFamily="2" charset="2"/>
              <a:buChar char="Ø"/>
            </a:pPr>
            <a:r>
              <a:rPr lang="en-US" sz="2000" dirty="0" err="1" smtClean="0"/>
              <a:t>t</a:t>
            </a:r>
            <a:r>
              <a:rPr lang="en-US" sz="2000" baseline="-25000" dirty="0" err="1" smtClean="0"/>
              <a:t>c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 = </a:t>
            </a:r>
            <a:r>
              <a:rPr lang="en-US" sz="2000" dirty="0" smtClean="0">
                <a:solidFill>
                  <a:srgbClr val="002060"/>
                </a:solidFill>
              </a:rPr>
              <a:t>H</a:t>
            </a:r>
            <a:r>
              <a:rPr lang="en-US" sz="2000" baseline="-25000" dirty="0" smtClean="0">
                <a:solidFill>
                  <a:srgbClr val="002060"/>
                </a:solidFill>
              </a:rPr>
              <a:t>L</a:t>
            </a:r>
            <a:r>
              <a:rPr lang="en-US" sz="2000" dirty="0" smtClean="0">
                <a:solidFill>
                  <a:srgbClr val="002060"/>
                </a:solidFill>
              </a:rPr>
              <a:t> (</a:t>
            </a:r>
            <a:r>
              <a:rPr lang="en-US" sz="2000" dirty="0" err="1" smtClean="0">
                <a:solidFill>
                  <a:srgbClr val="002060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o</a:t>
            </a:r>
            <a:r>
              <a:rPr lang="en-US" sz="2000" dirty="0" smtClean="0">
                <a:solidFill>
                  <a:srgbClr val="002060"/>
                </a:solidFill>
              </a:rPr>
              <a:t>  - </a:t>
            </a:r>
            <a:r>
              <a:rPr lang="en-US" sz="2000" dirty="0" err="1" smtClean="0">
                <a:solidFill>
                  <a:srgbClr val="002060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)/ </a:t>
            </a:r>
            <a:r>
              <a:rPr lang="en-US" sz="2000" dirty="0" smtClean="0">
                <a:solidFill>
                  <a:srgbClr val="002060"/>
                </a:solidFill>
              </a:rPr>
              <a:t>h A ( T</a:t>
            </a:r>
            <a:r>
              <a:rPr lang="en-US" sz="2000" baseline="-25000" dirty="0" smtClean="0">
                <a:solidFill>
                  <a:srgbClr val="002060"/>
                </a:solidFill>
              </a:rPr>
              <a:t>A</a:t>
            </a:r>
            <a:r>
              <a:rPr lang="en-US" sz="2000" dirty="0" smtClean="0">
                <a:solidFill>
                  <a:srgbClr val="002060"/>
                </a:solidFill>
              </a:rPr>
              <a:t> – T</a:t>
            </a:r>
            <a:r>
              <a:rPr lang="en-US" sz="2000" baseline="-25000" dirty="0" smtClean="0">
                <a:solidFill>
                  <a:srgbClr val="002060"/>
                </a:solidFill>
              </a:rPr>
              <a:t>s</a:t>
            </a:r>
            <a:r>
              <a:rPr lang="en-US" sz="2000" dirty="0" smtClean="0">
                <a:solidFill>
                  <a:srgbClr val="002060"/>
                </a:solidFill>
              </a:rPr>
              <a:t> )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err="1" smtClean="0"/>
              <a:t>t</a:t>
            </a:r>
            <a:r>
              <a:rPr lang="en-US" sz="2000" baseline="-25000" dirty="0" err="1" smtClean="0"/>
              <a:t>c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 = </a:t>
            </a:r>
            <a:r>
              <a:rPr lang="en-US" sz="2000" dirty="0" smtClean="0">
                <a:solidFill>
                  <a:srgbClr val="002060"/>
                </a:solidFill>
              </a:rPr>
              <a:t>H</a:t>
            </a:r>
            <a:r>
              <a:rPr lang="en-US" sz="2000" baseline="-25000" dirty="0" smtClean="0">
                <a:solidFill>
                  <a:srgbClr val="002060"/>
                </a:solidFill>
              </a:rPr>
              <a:t>L</a:t>
            </a:r>
            <a:r>
              <a:rPr lang="en-US" sz="2000" dirty="0" smtClean="0">
                <a:solidFill>
                  <a:srgbClr val="002060"/>
                </a:solidFill>
              </a:rPr>
              <a:t> (</a:t>
            </a:r>
            <a:r>
              <a:rPr lang="en-US" sz="2000" dirty="0" err="1" smtClean="0">
                <a:solidFill>
                  <a:srgbClr val="002060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o</a:t>
            </a:r>
            <a:r>
              <a:rPr lang="en-US" sz="2000" dirty="0" smtClean="0">
                <a:solidFill>
                  <a:srgbClr val="002060"/>
                </a:solidFill>
              </a:rPr>
              <a:t>  - </a:t>
            </a:r>
            <a:r>
              <a:rPr lang="en-US" sz="2000" dirty="0" err="1" smtClean="0">
                <a:solidFill>
                  <a:srgbClr val="002060"/>
                </a:solidFill>
              </a:rPr>
              <a:t>w</a:t>
            </a:r>
            <a:r>
              <a:rPr lang="en-US" sz="2000" baseline="-25000" dirty="0" err="1" smtClean="0">
                <a:solidFill>
                  <a:srgbClr val="002060"/>
                </a:solidFill>
              </a:rPr>
              <a:t>c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</a:rPr>
              <a:t>)/ (K/R) 4 πR</a:t>
            </a:r>
            <a:r>
              <a:rPr lang="en-US" sz="2000" b="1" baseline="30000" dirty="0" smtClean="0">
                <a:solidFill>
                  <a:srgbClr val="002060"/>
                </a:solidFill>
              </a:rPr>
              <a:t>2</a:t>
            </a:r>
            <a:r>
              <a:rPr lang="en-US" sz="2000" dirty="0" smtClean="0">
                <a:solidFill>
                  <a:srgbClr val="002060"/>
                </a:solidFill>
              </a:rPr>
              <a:t> ( T</a:t>
            </a:r>
            <a:r>
              <a:rPr lang="en-US" sz="2000" baseline="-25000" dirty="0" smtClean="0">
                <a:solidFill>
                  <a:srgbClr val="002060"/>
                </a:solidFill>
              </a:rPr>
              <a:t>A</a:t>
            </a:r>
            <a:r>
              <a:rPr lang="en-US" sz="2000" dirty="0" smtClean="0">
                <a:solidFill>
                  <a:srgbClr val="002060"/>
                </a:solidFill>
              </a:rPr>
              <a:t> – T</a:t>
            </a:r>
            <a:r>
              <a:rPr lang="en-US" sz="2000" baseline="-25000" dirty="0" smtClean="0">
                <a:solidFill>
                  <a:srgbClr val="002060"/>
                </a:solidFill>
              </a:rPr>
              <a:t>s</a:t>
            </a:r>
            <a:r>
              <a:rPr lang="en-US" sz="2000" dirty="0" smtClean="0">
                <a:solidFill>
                  <a:srgbClr val="002060"/>
                </a:solidFill>
              </a:rPr>
              <a:t> )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 t</a:t>
            </a:r>
            <a:r>
              <a:rPr lang="en-US" sz="2000" baseline="-25000" dirty="0" smtClean="0"/>
              <a:t>f1 </a:t>
            </a:r>
            <a:r>
              <a:rPr lang="en-US" sz="2000" dirty="0" smtClean="0"/>
              <a:t> = 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/ </a:t>
            </a:r>
            <a:r>
              <a:rPr lang="en-US" sz="2000" dirty="0" err="1" smtClean="0"/>
              <a:t>N</a:t>
            </a:r>
            <a:r>
              <a:rPr lang="en-US" sz="2000" baseline="-25000" dirty="0" err="1" smtClean="0"/>
              <a:t>c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ln</a:t>
            </a:r>
            <a:r>
              <a:rPr lang="en-US" sz="2000" dirty="0" smtClean="0"/>
              <a:t> (</a:t>
            </a:r>
            <a:r>
              <a:rPr lang="en-US" sz="2000" dirty="0" err="1" smtClean="0"/>
              <a:t>w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 / w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) 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 t</a:t>
            </a:r>
            <a:r>
              <a:rPr lang="en-US" sz="2000" baseline="-25000" dirty="0" smtClean="0"/>
              <a:t>f2  </a:t>
            </a:r>
            <a:r>
              <a:rPr lang="en-US" sz="2000" dirty="0" smtClean="0"/>
              <a:t> = 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/π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D </a:t>
            </a:r>
            <a:r>
              <a:rPr lang="en-US" sz="2000" dirty="0" err="1" smtClean="0"/>
              <a:t>ln</a:t>
            </a:r>
            <a:r>
              <a:rPr lang="en-US" sz="2000" dirty="0" smtClean="0"/>
              <a:t> [6/π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(w</a:t>
            </a:r>
            <a:r>
              <a:rPr lang="en-US" sz="2000" baseline="-25000" dirty="0" smtClean="0"/>
              <a:t>1 </a:t>
            </a:r>
            <a:r>
              <a:rPr lang="en-US" sz="2000" dirty="0" smtClean="0"/>
              <a:t>–w</a:t>
            </a:r>
            <a:r>
              <a:rPr lang="en-US" sz="2000" baseline="-25000" dirty="0" smtClean="0"/>
              <a:t>e</a:t>
            </a:r>
            <a:r>
              <a:rPr lang="en-US" sz="2000" dirty="0" smtClean="0"/>
              <a:t>)/( w –w</a:t>
            </a:r>
            <a:r>
              <a:rPr lang="en-US" sz="2000" baseline="-25000" dirty="0" smtClean="0"/>
              <a:t>e</a:t>
            </a:r>
            <a:r>
              <a:rPr lang="en-US" sz="2000" dirty="0" smtClean="0"/>
              <a:t>)]</a:t>
            </a:r>
          </a:p>
          <a:p>
            <a:pPr>
              <a:buFont typeface="Wingdings" pitchFamily="2" charset="2"/>
              <a:buChar char="Ø"/>
            </a:pPr>
            <a:endParaRPr lang="en-US" sz="2200" dirty="0" smtClean="0">
              <a:solidFill>
                <a:srgbClr val="002060"/>
              </a:solidFill>
            </a:endParaRPr>
          </a:p>
          <a:p>
            <a:endParaRPr lang="en-US" sz="2200" dirty="0" smtClean="0"/>
          </a:p>
          <a:p>
            <a:endParaRPr lang="en-US" sz="2200" dirty="0" smtClean="0"/>
          </a:p>
          <a:p>
            <a:endParaRPr lang="en-US" sz="2200" baseline="-25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Tray Dryer</a:t>
            </a:r>
            <a:endParaRPr lang="en-US" dirty="0"/>
          </a:p>
        </p:txBody>
      </p:sp>
      <p:pic>
        <p:nvPicPr>
          <p:cNvPr id="1026" name="Picture 2" descr="C:\Users\jhangir\Downloads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05001"/>
            <a:ext cx="4190999" cy="3029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Tray Dryer with heater, exhaust and Panel</a:t>
            </a:r>
            <a:endParaRPr lang="en-US"/>
          </a:p>
        </p:txBody>
      </p:sp>
      <p:pic>
        <p:nvPicPr>
          <p:cNvPr id="2050" name="Picture 2" descr="C:\Users\jhangir\Downloads\download Tray Dry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752600"/>
            <a:ext cx="5334000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15173930</TotalTime>
  <Words>1032</Words>
  <Application>Microsoft Office PowerPoint</Application>
  <PresentationFormat>On-screen Show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Tray Drying Analysis</vt:lpstr>
      <vt:lpstr>Theoretical Analysis of Packed bed surface Tray Drying</vt:lpstr>
      <vt:lpstr>Through  Circulation Type Tray Dryer</vt:lpstr>
      <vt:lpstr>Constant rate drying time in terms of Latent heat of vapourization at wet bulb temperature of surface</vt:lpstr>
      <vt:lpstr>Drying Time in single Falling Rate Period of drying from CMC to EMC</vt:lpstr>
      <vt:lpstr>Drying Time during Diffusion controlled falling rate Period</vt:lpstr>
      <vt:lpstr>Total Drying Time including diffusion controlled falling rate period</vt:lpstr>
      <vt:lpstr>Tray Dryer</vt:lpstr>
      <vt:lpstr>Tray Dryer with heater, exhaust and Panel</vt:lpstr>
      <vt:lpstr>Slide 10</vt:lpstr>
    </vt:vector>
  </TitlesOfParts>
  <Company>RSSB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ICTDF-2007 TRADITIONAL INDIAN DAIRY PRODUCTS: Prospects for Industrialization</dc:title>
  <dc:creator>ps</dc:creator>
  <cp:lastModifiedBy>jhangir</cp:lastModifiedBy>
  <cp:revision>220</cp:revision>
  <dcterms:created xsi:type="dcterms:W3CDTF">2007-11-06T10:48:03Z</dcterms:created>
  <dcterms:modified xsi:type="dcterms:W3CDTF">2020-05-17T18:46:32Z</dcterms:modified>
</cp:coreProperties>
</file>