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73" r:id="rId3"/>
    <p:sldId id="256" r:id="rId4"/>
    <p:sldId id="274" r:id="rId5"/>
    <p:sldId id="257" r:id="rId6"/>
    <p:sldId id="275" r:id="rId7"/>
    <p:sldId id="258" r:id="rId8"/>
    <p:sldId id="259" r:id="rId9"/>
    <p:sldId id="260" r:id="rId10"/>
    <p:sldId id="276" r:id="rId11"/>
    <p:sldId id="261" r:id="rId12"/>
    <p:sldId id="262" r:id="rId13"/>
    <p:sldId id="277" r:id="rId14"/>
    <p:sldId id="263" r:id="rId15"/>
    <p:sldId id="278" r:id="rId16"/>
    <p:sldId id="264" r:id="rId17"/>
    <p:sldId id="279" r:id="rId18"/>
    <p:sldId id="265" r:id="rId19"/>
    <p:sldId id="266" r:id="rId20"/>
    <p:sldId id="267" r:id="rId21"/>
    <p:sldId id="268" r:id="rId22"/>
    <p:sldId id="269" r:id="rId23"/>
    <p:sldId id="270" r:id="rId24"/>
    <p:sldId id="271" r:id="rId25"/>
    <p:sldId id="27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6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819400"/>
            <a:ext cx="8229600" cy="1470025"/>
          </a:xfrm>
        </p:spPr>
        <p:txBody>
          <a:bodyPr>
            <a:noAutofit/>
          </a:bodyPr>
          <a:lstStyle/>
          <a:p>
            <a:r>
              <a:rPr lang="en-IN" sz="2800" b="1" dirty="0" smtClean="0">
                <a:solidFill>
                  <a:srgbClr val="FF0000"/>
                </a:solidFill>
                <a:latin typeface="Comic Sans MS" panose="030F0702030302020204" pitchFamily="66" charset="0"/>
              </a:rPr>
              <a:t>Unit </a:t>
            </a:r>
            <a:r>
              <a:rPr lang="en-IN" sz="2800" b="1" dirty="0" smtClean="0">
                <a:solidFill>
                  <a:srgbClr val="FF0000"/>
                </a:solidFill>
                <a:latin typeface="Comic Sans MS" panose="030F0702030302020204" pitchFamily="66" charset="0"/>
              </a:rPr>
              <a:t>II</a:t>
            </a:r>
            <a:r>
              <a:rPr lang="en-IN" sz="2800" b="1" dirty="0" smtClean="0">
                <a:solidFill>
                  <a:srgbClr val="FF0000"/>
                </a:solidFill>
                <a:latin typeface="Comic Sans MS" panose="030F0702030302020204" pitchFamily="66" charset="0"/>
              </a:rPr>
              <a:t/>
            </a:r>
            <a:br>
              <a:rPr lang="en-IN" sz="2800" b="1" dirty="0" smtClean="0">
                <a:solidFill>
                  <a:srgbClr val="FF0000"/>
                </a:solidFill>
                <a:latin typeface="Comic Sans MS" panose="030F0702030302020204" pitchFamily="66" charset="0"/>
              </a:rPr>
            </a:br>
            <a:r>
              <a:rPr lang="en-IN" sz="2800" b="1" dirty="0" smtClean="0">
                <a:solidFill>
                  <a:srgbClr val="FF0000"/>
                </a:solidFill>
                <a:latin typeface="Comic Sans MS" panose="030F0702030302020204" pitchFamily="66" charset="0"/>
              </a:rPr>
              <a:t>Lecture </a:t>
            </a:r>
            <a:r>
              <a:rPr lang="en-IN" sz="2800" b="1" dirty="0" smtClean="0">
                <a:solidFill>
                  <a:srgbClr val="FF0000"/>
                </a:solidFill>
                <a:latin typeface="Comic Sans MS" panose="030F0702030302020204" pitchFamily="66" charset="0"/>
              </a:rPr>
              <a:t>2: </a:t>
            </a:r>
            <a:r>
              <a:rPr lang="en-US" sz="2800" b="1" dirty="0">
                <a:solidFill>
                  <a:srgbClr val="FF0000"/>
                </a:solidFill>
                <a:latin typeface="Comic Sans MS" panose="030F0702030302020204" pitchFamily="66" charset="0"/>
              </a:rPr>
              <a:t>Plants </a:t>
            </a:r>
            <a:r>
              <a:rPr lang="en-US" sz="2800" b="1" dirty="0" smtClean="0">
                <a:solidFill>
                  <a:srgbClr val="FF0000"/>
                </a:solidFill>
                <a:latin typeface="Comic Sans MS" panose="030F0702030302020204" pitchFamily="66" charset="0"/>
              </a:rPr>
              <a:t>producing Photosensitization</a:t>
            </a:r>
            <a:r>
              <a:rPr lang="en-IN" sz="2800" b="1" dirty="0">
                <a:solidFill>
                  <a:srgbClr val="FF0000"/>
                </a:solidFill>
                <a:latin typeface="Comic Sans MS" panose="030F0702030302020204" pitchFamily="66" charset="0"/>
              </a:rPr>
              <a:t/>
            </a:r>
            <a:br>
              <a:rPr lang="en-IN" sz="2800" b="1" dirty="0">
                <a:solidFill>
                  <a:srgbClr val="FF0000"/>
                </a:solidFill>
                <a:latin typeface="Comic Sans MS" panose="030F0702030302020204" pitchFamily="66" charset="0"/>
              </a:rPr>
            </a:br>
            <a:endParaRPr lang="en-US" sz="2800" b="1" dirty="0">
              <a:solidFill>
                <a:srgbClr val="FF0000"/>
              </a:solidFill>
              <a:latin typeface="Comic Sans MS" panose="030F0702030302020204" pitchFamily="66" charset="0"/>
            </a:endParaRPr>
          </a:p>
        </p:txBody>
      </p:sp>
      <p:sp>
        <p:nvSpPr>
          <p:cNvPr id="3" name="Subtitle 2"/>
          <p:cNvSpPr>
            <a:spLocks noGrp="1"/>
          </p:cNvSpPr>
          <p:nvPr>
            <p:ph type="subTitle" idx="1"/>
          </p:nvPr>
        </p:nvSpPr>
        <p:spPr>
          <a:xfrm>
            <a:off x="1219200" y="4374579"/>
            <a:ext cx="6781800" cy="1896046"/>
          </a:xfrm>
        </p:spPr>
        <p:txBody>
          <a:bodyPr>
            <a:noAutofit/>
          </a:bodyPr>
          <a:lstStyle/>
          <a:p>
            <a:r>
              <a:rPr lang="en-IN" sz="2400" dirty="0" smtClean="0">
                <a:solidFill>
                  <a:srgbClr val="003366"/>
                </a:solidFill>
                <a:latin typeface="Comic Sans MS" panose="030F0702030302020204" pitchFamily="66" charset="0"/>
              </a:rPr>
              <a:t>Dr. </a:t>
            </a:r>
            <a:r>
              <a:rPr lang="en-IN" sz="2400" dirty="0" err="1" smtClean="0">
                <a:solidFill>
                  <a:srgbClr val="003366"/>
                </a:solidFill>
                <a:latin typeface="Comic Sans MS" panose="030F0702030302020204" pitchFamily="66" charset="0"/>
              </a:rPr>
              <a:t>Kumari</a:t>
            </a:r>
            <a:r>
              <a:rPr lang="en-IN" sz="2400" dirty="0" smtClean="0">
                <a:solidFill>
                  <a:srgbClr val="003366"/>
                </a:solidFill>
                <a:latin typeface="Comic Sans MS" panose="030F0702030302020204" pitchFamily="66" charset="0"/>
              </a:rPr>
              <a:t> </a:t>
            </a:r>
            <a:r>
              <a:rPr lang="en-IN" sz="2400" dirty="0" err="1" smtClean="0">
                <a:solidFill>
                  <a:srgbClr val="003366"/>
                </a:solidFill>
                <a:latin typeface="Comic Sans MS" panose="030F0702030302020204" pitchFamily="66" charset="0"/>
              </a:rPr>
              <a:t>Anjana</a:t>
            </a:r>
            <a:endParaRPr lang="en-IN" sz="2400" dirty="0" smtClean="0">
              <a:solidFill>
                <a:srgbClr val="003366"/>
              </a:solidFill>
              <a:latin typeface="Comic Sans MS" panose="030F0702030302020204" pitchFamily="66" charset="0"/>
            </a:endParaRPr>
          </a:p>
          <a:p>
            <a:r>
              <a:rPr lang="en-IN" sz="2400" dirty="0" err="1" smtClean="0">
                <a:solidFill>
                  <a:srgbClr val="003366"/>
                </a:solidFill>
                <a:latin typeface="Comic Sans MS" panose="030F0702030302020204" pitchFamily="66" charset="0"/>
              </a:rPr>
              <a:t>Asstt</a:t>
            </a:r>
            <a:r>
              <a:rPr lang="en-IN" sz="2400" dirty="0" smtClean="0">
                <a:solidFill>
                  <a:srgbClr val="003366"/>
                </a:solidFill>
                <a:latin typeface="Comic Sans MS" panose="030F0702030302020204" pitchFamily="66" charset="0"/>
              </a:rPr>
              <a:t>. </a:t>
            </a:r>
            <a:r>
              <a:rPr lang="en-IN" sz="2400" dirty="0" err="1" smtClean="0">
                <a:solidFill>
                  <a:srgbClr val="003366"/>
                </a:solidFill>
                <a:latin typeface="Comic Sans MS" panose="030F0702030302020204" pitchFamily="66" charset="0"/>
              </a:rPr>
              <a:t>Prof.</a:t>
            </a:r>
            <a:r>
              <a:rPr lang="en-IN" sz="2400" dirty="0" smtClean="0">
                <a:solidFill>
                  <a:srgbClr val="003366"/>
                </a:solidFill>
                <a:latin typeface="Comic Sans MS" panose="030F0702030302020204" pitchFamily="66" charset="0"/>
              </a:rPr>
              <a:t> cum Jr. Scientist</a:t>
            </a:r>
          </a:p>
          <a:p>
            <a:r>
              <a:rPr lang="en-IN" sz="2400" dirty="0" err="1" smtClean="0">
                <a:solidFill>
                  <a:srgbClr val="003366"/>
                </a:solidFill>
                <a:latin typeface="Comic Sans MS" panose="030F0702030302020204" pitchFamily="66" charset="0"/>
              </a:rPr>
              <a:t>Deptt</a:t>
            </a:r>
            <a:r>
              <a:rPr lang="en-IN" sz="2400" dirty="0" smtClean="0">
                <a:solidFill>
                  <a:srgbClr val="003366"/>
                </a:solidFill>
                <a:latin typeface="Comic Sans MS" panose="030F0702030302020204" pitchFamily="66" charset="0"/>
              </a:rPr>
              <a:t>. Of </a:t>
            </a:r>
            <a:r>
              <a:rPr lang="en-IN" sz="2400" dirty="0" err="1" smtClean="0">
                <a:solidFill>
                  <a:srgbClr val="003366"/>
                </a:solidFill>
                <a:latin typeface="Comic Sans MS" panose="030F0702030302020204" pitchFamily="66" charset="0"/>
              </a:rPr>
              <a:t>Vety</a:t>
            </a:r>
            <a:r>
              <a:rPr lang="en-IN" sz="2400" dirty="0" smtClean="0">
                <a:solidFill>
                  <a:srgbClr val="003366"/>
                </a:solidFill>
                <a:latin typeface="Comic Sans MS" panose="030F0702030302020204" pitchFamily="66" charset="0"/>
              </a:rPr>
              <a:t>. Pharmacology and Toxicology</a:t>
            </a:r>
          </a:p>
          <a:p>
            <a:r>
              <a:rPr lang="en-IN" sz="2400" dirty="0" smtClean="0">
                <a:solidFill>
                  <a:srgbClr val="003366"/>
                </a:solidFill>
                <a:latin typeface="Comic Sans MS" panose="030F0702030302020204" pitchFamily="66" charset="0"/>
              </a:rPr>
              <a:t>B.V.C, </a:t>
            </a:r>
            <a:r>
              <a:rPr lang="en-IN" sz="2400" dirty="0" err="1" smtClean="0">
                <a:solidFill>
                  <a:srgbClr val="003366"/>
                </a:solidFill>
                <a:latin typeface="Comic Sans MS" panose="030F0702030302020204" pitchFamily="66" charset="0"/>
              </a:rPr>
              <a:t>BASU,Patna</a:t>
            </a:r>
            <a:endParaRPr lang="en-US" sz="2400" dirty="0">
              <a:solidFill>
                <a:srgbClr val="003366"/>
              </a:solidFill>
              <a:latin typeface="Comic Sans MS" panose="030F0702030302020204"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381000" y="533400"/>
            <a:ext cx="678170" cy="71666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4544" y="609600"/>
            <a:ext cx="968456" cy="987552"/>
          </a:xfrm>
          <a:prstGeom prst="rect">
            <a:avLst/>
          </a:prstGeom>
        </p:spPr>
      </p:pic>
      <p:sp>
        <p:nvSpPr>
          <p:cNvPr id="6" name="Title 1"/>
          <p:cNvSpPr txBox="1">
            <a:spLocks/>
          </p:cNvSpPr>
          <p:nvPr/>
        </p:nvSpPr>
        <p:spPr>
          <a:xfrm>
            <a:off x="685800" y="815975"/>
            <a:ext cx="7772400" cy="1470025"/>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b="1" dirty="0" smtClean="0">
                <a:solidFill>
                  <a:srgbClr val="C00000"/>
                </a:solidFill>
                <a:latin typeface="Comic Sans MS" panose="030F0702030302020204" pitchFamily="66" charset="0"/>
              </a:rPr>
              <a:t>VPT-609 (</a:t>
            </a:r>
            <a:r>
              <a:rPr lang="en-IN" b="1" dirty="0">
                <a:solidFill>
                  <a:srgbClr val="C00000"/>
                </a:solidFill>
                <a:latin typeface="Comic Sans MS" panose="030F0702030302020204" pitchFamily="66" charset="0"/>
              </a:rPr>
              <a:t>2+0</a:t>
            </a:r>
            <a:r>
              <a:rPr lang="en-IN" b="1" dirty="0" smtClean="0">
                <a:solidFill>
                  <a:srgbClr val="C00000"/>
                </a:solidFill>
                <a:latin typeface="Comic Sans MS" panose="030F0702030302020204" pitchFamily="66" charset="0"/>
              </a:rPr>
              <a:t>)</a:t>
            </a:r>
          </a:p>
          <a:p>
            <a:r>
              <a:rPr lang="en-IN" b="1" dirty="0" smtClean="0">
                <a:solidFill>
                  <a:srgbClr val="C00000"/>
                </a:solidFill>
                <a:latin typeface="Comic Sans MS" panose="030F0702030302020204" pitchFamily="66" charset="0"/>
              </a:rPr>
              <a:t> Toxicology of Plants and Toxins</a:t>
            </a:r>
          </a:p>
        </p:txBody>
      </p:sp>
    </p:spTree>
    <p:extLst>
      <p:ext uri="{BB962C8B-B14F-4D97-AF65-F5344CB8AC3E}">
        <p14:creationId xmlns:p14="http://schemas.microsoft.com/office/powerpoint/2010/main" val="3508354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92500"/>
          </a:bodyPr>
          <a:lstStyle/>
          <a:p>
            <a:pPr algn="just"/>
            <a:r>
              <a:rPr lang="en-IN" sz="2800" dirty="0" smtClean="0">
                <a:latin typeface="Comic Sans MS" pitchFamily="66" charset="0"/>
              </a:rPr>
              <a:t>It is therefore secondary to liver pathology. </a:t>
            </a:r>
          </a:p>
          <a:p>
            <a:pPr algn="just"/>
            <a:r>
              <a:rPr lang="en-IN" sz="2800" dirty="0" smtClean="0">
                <a:latin typeface="Comic Sans MS" pitchFamily="66" charset="0"/>
              </a:rPr>
              <a:t>It is of plant origin. </a:t>
            </a:r>
          </a:p>
          <a:p>
            <a:pPr algn="just">
              <a:buNone/>
            </a:pPr>
            <a:endParaRPr lang="en-IN" sz="2800" dirty="0" smtClean="0">
              <a:latin typeface="Comic Sans MS" pitchFamily="66" charset="0"/>
            </a:endParaRPr>
          </a:p>
          <a:p>
            <a:pPr algn="just"/>
            <a:r>
              <a:rPr lang="en-IN" sz="2800" dirty="0" smtClean="0">
                <a:latin typeface="Comic Sans MS" pitchFamily="66" charset="0"/>
              </a:rPr>
              <a:t>Normally chlorophyll, the photosynthetic pigment of plants, ingested though green greases by the livestock is excreted in faeces. </a:t>
            </a:r>
          </a:p>
          <a:p>
            <a:pPr algn="just">
              <a:buNone/>
            </a:pPr>
            <a:endParaRPr lang="en-IN" sz="2800" dirty="0" smtClean="0">
              <a:latin typeface="Comic Sans MS" pitchFamily="66" charset="0"/>
            </a:endParaRPr>
          </a:p>
          <a:p>
            <a:pPr algn="just"/>
            <a:r>
              <a:rPr lang="en-IN" sz="2800" dirty="0" smtClean="0">
                <a:latin typeface="Comic Sans MS" pitchFamily="66" charset="0"/>
              </a:rPr>
              <a:t>However, due to obstruction of bile ducts/flow (above) </a:t>
            </a:r>
            <a:r>
              <a:rPr lang="en-IN" sz="2800" dirty="0" err="1" smtClean="0">
                <a:solidFill>
                  <a:srgbClr val="0070C0"/>
                </a:solidFill>
                <a:latin typeface="Comic Sans MS" pitchFamily="66" charset="0"/>
              </a:rPr>
              <a:t>phylloerythrin</a:t>
            </a:r>
            <a:r>
              <a:rPr lang="en-IN" sz="2800" dirty="0" smtClean="0">
                <a:latin typeface="Comic Sans MS" pitchFamily="66" charset="0"/>
              </a:rPr>
              <a:t> is not excreted and it </a:t>
            </a:r>
            <a:r>
              <a:rPr lang="en-IN" sz="2800" dirty="0" smtClean="0">
                <a:solidFill>
                  <a:srgbClr val="0070C0"/>
                </a:solidFill>
                <a:latin typeface="Comic Sans MS" pitchFamily="66" charset="0"/>
              </a:rPr>
              <a:t>enters in peripheral circulation causes photosensitization.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382000" cy="5105400"/>
          </a:xfrm>
        </p:spPr>
        <p:txBody>
          <a:bodyPr>
            <a:normAutofit fontScale="92500" lnSpcReduction="20000"/>
          </a:bodyPr>
          <a:lstStyle/>
          <a:p>
            <a:pPr>
              <a:buNone/>
            </a:pPr>
            <a:r>
              <a:rPr lang="en-IN" dirty="0" smtClean="0"/>
              <a:t>	</a:t>
            </a:r>
            <a:r>
              <a:rPr lang="en-IN" sz="2600" dirty="0" smtClean="0">
                <a:latin typeface="Comic Sans MS" pitchFamily="66" charset="0"/>
              </a:rPr>
              <a:t>Some examples of plants causing </a:t>
            </a:r>
            <a:r>
              <a:rPr lang="en-IN" sz="2600" dirty="0" err="1" smtClean="0">
                <a:latin typeface="Comic Sans MS" pitchFamily="66" charset="0"/>
              </a:rPr>
              <a:t>hepatotoxicity</a:t>
            </a:r>
            <a:r>
              <a:rPr lang="en-IN" sz="2600" dirty="0" smtClean="0">
                <a:latin typeface="Comic Sans MS" pitchFamily="66" charset="0"/>
              </a:rPr>
              <a:t> and secondary </a:t>
            </a:r>
            <a:r>
              <a:rPr lang="en-IN" sz="2600" dirty="0" err="1" smtClean="0">
                <a:latin typeface="Comic Sans MS" pitchFamily="66" charset="0"/>
              </a:rPr>
              <a:t>photosensitiztion</a:t>
            </a:r>
            <a:r>
              <a:rPr lang="en-IN" sz="2600" dirty="0" smtClean="0">
                <a:latin typeface="Comic Sans MS" pitchFamily="66" charset="0"/>
              </a:rPr>
              <a:t> are:</a:t>
            </a:r>
          </a:p>
          <a:p>
            <a:endParaRPr lang="en-IN" sz="2600" i="1" dirty="0" smtClean="0">
              <a:latin typeface="Comic Sans MS" pitchFamily="66" charset="0"/>
            </a:endParaRPr>
          </a:p>
          <a:p>
            <a:r>
              <a:rPr lang="en-IN" sz="2600" i="1" dirty="0" smtClean="0">
                <a:latin typeface="Comic Sans MS" pitchFamily="66" charset="0"/>
              </a:rPr>
              <a:t>Agave </a:t>
            </a:r>
            <a:r>
              <a:rPr lang="en-IN" sz="2600" i="1" dirty="0" err="1" smtClean="0">
                <a:latin typeface="Comic Sans MS" pitchFamily="66" charset="0"/>
              </a:rPr>
              <a:t>spp</a:t>
            </a:r>
            <a:r>
              <a:rPr lang="en-IN" sz="2600" i="1" dirty="0" smtClean="0">
                <a:latin typeface="Comic Sans MS" pitchFamily="66" charset="0"/>
              </a:rPr>
              <a:t>	</a:t>
            </a:r>
            <a:endParaRPr lang="en-IN" sz="2600" dirty="0" smtClean="0">
              <a:latin typeface="Comic Sans MS" pitchFamily="66" charset="0"/>
            </a:endParaRPr>
          </a:p>
          <a:p>
            <a:r>
              <a:rPr lang="en-IN" sz="2600" i="1" dirty="0" smtClean="0">
                <a:latin typeface="Comic Sans MS" pitchFamily="66" charset="0"/>
              </a:rPr>
              <a:t>Lantana </a:t>
            </a:r>
            <a:r>
              <a:rPr lang="en-IN" sz="2600" i="1" dirty="0" err="1" smtClean="0">
                <a:latin typeface="Comic Sans MS" pitchFamily="66" charset="0"/>
              </a:rPr>
              <a:t>camara</a:t>
            </a:r>
            <a:r>
              <a:rPr lang="en-IN" sz="2600" i="1" dirty="0" smtClean="0">
                <a:latin typeface="Comic Sans MS" pitchFamily="66" charset="0"/>
              </a:rPr>
              <a:t>		</a:t>
            </a:r>
            <a:endParaRPr lang="en-IN" sz="2600" dirty="0" smtClean="0">
              <a:latin typeface="Comic Sans MS" pitchFamily="66" charset="0"/>
            </a:endParaRPr>
          </a:p>
          <a:p>
            <a:r>
              <a:rPr lang="en-IN" sz="2600" i="1" dirty="0" err="1" smtClean="0">
                <a:latin typeface="Comic Sans MS" pitchFamily="66" charset="0"/>
              </a:rPr>
              <a:t>Shobia</a:t>
            </a:r>
            <a:r>
              <a:rPr lang="en-IN" sz="2600" i="1" dirty="0" smtClean="0">
                <a:latin typeface="Comic Sans MS" pitchFamily="66" charset="0"/>
              </a:rPr>
              <a:t> </a:t>
            </a:r>
            <a:r>
              <a:rPr lang="en-IN" sz="2600" i="1" dirty="0" err="1" smtClean="0">
                <a:latin typeface="Comic Sans MS" pitchFamily="66" charset="0"/>
              </a:rPr>
              <a:t>arabeca</a:t>
            </a:r>
            <a:endParaRPr lang="en-IN" sz="2600" dirty="0" smtClean="0">
              <a:latin typeface="Comic Sans MS" pitchFamily="66" charset="0"/>
            </a:endParaRPr>
          </a:p>
          <a:p>
            <a:r>
              <a:rPr lang="en-IN" sz="2600" i="1" dirty="0" err="1" smtClean="0">
                <a:latin typeface="Comic Sans MS" pitchFamily="66" charset="0"/>
              </a:rPr>
              <a:t>Lupinus</a:t>
            </a:r>
            <a:r>
              <a:rPr lang="en-IN" sz="2600" i="1" dirty="0" smtClean="0">
                <a:latin typeface="Comic Sans MS" pitchFamily="66" charset="0"/>
              </a:rPr>
              <a:t> </a:t>
            </a:r>
            <a:r>
              <a:rPr lang="en-IN" sz="2600" i="1" dirty="0" err="1" smtClean="0">
                <a:latin typeface="Comic Sans MS" pitchFamily="66" charset="0"/>
              </a:rPr>
              <a:t>augustifolium</a:t>
            </a:r>
            <a:r>
              <a:rPr lang="en-IN" sz="2600" i="1" dirty="0" smtClean="0">
                <a:latin typeface="Comic Sans MS" pitchFamily="66" charset="0"/>
              </a:rPr>
              <a:t>	</a:t>
            </a:r>
            <a:endParaRPr lang="en-IN" sz="2600" dirty="0" smtClean="0">
              <a:latin typeface="Comic Sans MS" pitchFamily="66" charset="0"/>
            </a:endParaRPr>
          </a:p>
          <a:p>
            <a:r>
              <a:rPr lang="en-IN" sz="2600" i="1" dirty="0" err="1" smtClean="0">
                <a:latin typeface="Comic Sans MS" pitchFamily="66" charset="0"/>
              </a:rPr>
              <a:t>Senecio</a:t>
            </a:r>
            <a:r>
              <a:rPr lang="en-IN" sz="2600" i="1" dirty="0" smtClean="0">
                <a:latin typeface="Comic Sans MS" pitchFamily="66" charset="0"/>
              </a:rPr>
              <a:t> </a:t>
            </a:r>
            <a:r>
              <a:rPr lang="en-IN" sz="2600" i="1" dirty="0" err="1" smtClean="0">
                <a:latin typeface="Comic Sans MS" pitchFamily="66" charset="0"/>
              </a:rPr>
              <a:t>jacobaeum</a:t>
            </a:r>
            <a:r>
              <a:rPr lang="en-IN" sz="2600" i="1" dirty="0" smtClean="0">
                <a:latin typeface="Comic Sans MS" pitchFamily="66" charset="0"/>
              </a:rPr>
              <a:t>		</a:t>
            </a:r>
            <a:endParaRPr lang="en-IN" sz="2600" dirty="0" smtClean="0">
              <a:latin typeface="Comic Sans MS" pitchFamily="66" charset="0"/>
            </a:endParaRPr>
          </a:p>
          <a:p>
            <a:r>
              <a:rPr lang="en-IN" sz="2600" i="1" dirty="0" err="1" smtClean="0">
                <a:latin typeface="Comic Sans MS" pitchFamily="66" charset="0"/>
              </a:rPr>
              <a:t>Tribulus</a:t>
            </a:r>
            <a:r>
              <a:rPr lang="en-IN" sz="2600" i="1" dirty="0" smtClean="0">
                <a:latin typeface="Comic Sans MS" pitchFamily="66" charset="0"/>
              </a:rPr>
              <a:t> </a:t>
            </a:r>
            <a:r>
              <a:rPr lang="en-IN" sz="2600" i="1" dirty="0" err="1" smtClean="0">
                <a:latin typeface="Comic Sans MS" pitchFamily="66" charset="0"/>
              </a:rPr>
              <a:t>terrestris</a:t>
            </a:r>
            <a:r>
              <a:rPr lang="en-IN" sz="2600" i="1" dirty="0" smtClean="0">
                <a:latin typeface="Comic Sans MS" pitchFamily="66" charset="0"/>
              </a:rPr>
              <a:t> etc.</a:t>
            </a:r>
          </a:p>
          <a:p>
            <a:pPr>
              <a:buNone/>
            </a:pPr>
            <a:endParaRPr lang="en-IN" sz="2600" dirty="0" smtClean="0">
              <a:latin typeface="Comic Sans MS" pitchFamily="66" charset="0"/>
            </a:endParaRPr>
          </a:p>
          <a:p>
            <a:pPr algn="just"/>
            <a:r>
              <a:rPr lang="en-IN" sz="2600" dirty="0" smtClean="0">
                <a:latin typeface="Comic Sans MS" pitchFamily="66" charset="0"/>
              </a:rPr>
              <a:t>In addition all the drugs or chemicals (CCI</a:t>
            </a:r>
            <a:r>
              <a:rPr lang="en-IN" sz="2600" baseline="-25000" dirty="0" smtClean="0">
                <a:latin typeface="Comic Sans MS" pitchFamily="66" charset="0"/>
              </a:rPr>
              <a:t>4</a:t>
            </a:r>
            <a:r>
              <a:rPr lang="en-IN" sz="2600" dirty="0" smtClean="0">
                <a:latin typeface="Comic Sans MS" pitchFamily="66" charset="0"/>
              </a:rPr>
              <a:t>) causing liver damage are expected to cause secondary photosensitization in grazing or greens fed livestock.</a:t>
            </a:r>
          </a:p>
          <a:p>
            <a:pPr>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smtClean="0">
                <a:solidFill>
                  <a:srgbClr val="FF0000"/>
                </a:solidFill>
                <a:latin typeface="Comic Sans MS" pitchFamily="66" charset="0"/>
              </a:rPr>
              <a:t>Congenital photosensitization</a:t>
            </a:r>
            <a:endParaRPr lang="en-IN" sz="3600" dirty="0">
              <a:solidFill>
                <a:srgbClr val="FF0000"/>
              </a:solidFill>
              <a:latin typeface="Comic Sans MS" pitchFamily="66" charset="0"/>
            </a:endParaRP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algn="just"/>
            <a:r>
              <a:rPr lang="en-IN" dirty="0" smtClean="0">
                <a:latin typeface="Comic Sans MS" pitchFamily="66" charset="0"/>
              </a:rPr>
              <a:t>It is often hereditary in origin </a:t>
            </a:r>
            <a:r>
              <a:rPr lang="en-IN" dirty="0" smtClean="0">
                <a:solidFill>
                  <a:srgbClr val="00B0F0"/>
                </a:solidFill>
                <a:latin typeface="Comic Sans MS" pitchFamily="66" charset="0"/>
              </a:rPr>
              <a:t>due to certain enzymatic abnormalities</a:t>
            </a:r>
            <a:r>
              <a:rPr lang="en-IN" dirty="0" smtClean="0">
                <a:latin typeface="Comic Sans MS" pitchFamily="66" charset="0"/>
              </a:rPr>
              <a:t> or inadequate production of enzymes like </a:t>
            </a:r>
            <a:r>
              <a:rPr lang="en-IN" dirty="0" err="1" smtClean="0">
                <a:solidFill>
                  <a:srgbClr val="92D050"/>
                </a:solidFill>
                <a:latin typeface="Comic Sans MS" pitchFamily="66" charset="0"/>
              </a:rPr>
              <a:t>catalase</a:t>
            </a:r>
            <a:r>
              <a:rPr lang="en-IN" dirty="0" smtClean="0">
                <a:solidFill>
                  <a:srgbClr val="92D050"/>
                </a:solidFill>
                <a:latin typeface="Comic Sans MS" pitchFamily="66" charset="0"/>
              </a:rPr>
              <a:t>, glucose-6-phosphate </a:t>
            </a:r>
            <a:r>
              <a:rPr lang="en-IN" dirty="0" err="1" smtClean="0">
                <a:solidFill>
                  <a:srgbClr val="92D050"/>
                </a:solidFill>
                <a:latin typeface="Comic Sans MS" pitchFamily="66" charset="0"/>
              </a:rPr>
              <a:t>dehydrogenase</a:t>
            </a:r>
            <a:r>
              <a:rPr lang="en-IN" dirty="0" smtClean="0">
                <a:solidFill>
                  <a:srgbClr val="92D050"/>
                </a:solidFill>
                <a:latin typeface="Comic Sans MS" pitchFamily="66" charset="0"/>
              </a:rPr>
              <a:t> etc. in RBCSs </a:t>
            </a:r>
          </a:p>
          <a:p>
            <a:pPr algn="just">
              <a:buNone/>
            </a:pPr>
            <a:r>
              <a:rPr lang="en-IN" dirty="0" smtClean="0">
                <a:solidFill>
                  <a:srgbClr val="92D050"/>
                </a:solidFill>
                <a:latin typeface="Comic Sans MS" pitchFamily="66" charset="0"/>
              </a:rPr>
              <a:t>	and disruption of </a:t>
            </a:r>
            <a:r>
              <a:rPr lang="en-IN" dirty="0" err="1" smtClean="0">
                <a:solidFill>
                  <a:srgbClr val="92D050"/>
                </a:solidFill>
                <a:latin typeface="Comic Sans MS" pitchFamily="66" charset="0"/>
              </a:rPr>
              <a:t>haeme</a:t>
            </a:r>
            <a:r>
              <a:rPr lang="en-IN" dirty="0" smtClean="0">
                <a:solidFill>
                  <a:srgbClr val="92D050"/>
                </a:solidFill>
                <a:latin typeface="Comic Sans MS" pitchFamily="66" charset="0"/>
              </a:rPr>
              <a:t> biosynthetic pathway. </a:t>
            </a:r>
          </a:p>
          <a:p>
            <a:pPr algn="just">
              <a:buNone/>
            </a:pPr>
            <a:endParaRPr lang="en-IN" dirty="0" smtClean="0">
              <a:latin typeface="Comic Sans MS" pitchFamily="66" charset="0"/>
            </a:endParaRPr>
          </a:p>
          <a:p>
            <a:pPr algn="just"/>
            <a:r>
              <a:rPr lang="en-IN" dirty="0" smtClean="0">
                <a:latin typeface="Comic Sans MS" pitchFamily="66" charset="0"/>
              </a:rPr>
              <a:t>As a result, </a:t>
            </a:r>
            <a:r>
              <a:rPr lang="en-IN" dirty="0" err="1" smtClean="0">
                <a:latin typeface="Comic Sans MS" pitchFamily="66" charset="0"/>
              </a:rPr>
              <a:t>porphyrin</a:t>
            </a:r>
            <a:r>
              <a:rPr lang="en-IN" dirty="0" smtClean="0">
                <a:latin typeface="Comic Sans MS" pitchFamily="66" charset="0"/>
              </a:rPr>
              <a:t> or its derivatives accumulated in the body including skin.</a:t>
            </a:r>
          </a:p>
          <a:p>
            <a:pPr algn="just">
              <a:buNone/>
            </a:pPr>
            <a:r>
              <a:rPr lang="en-IN" dirty="0" smtClean="0">
                <a:latin typeface="Comic Sans MS" pitchFamily="66" charset="0"/>
              </a:rPr>
              <a:t> </a:t>
            </a:r>
          </a:p>
          <a:p>
            <a:pPr algn="just"/>
            <a:r>
              <a:rPr lang="en-IN" dirty="0" smtClean="0">
                <a:latin typeface="Comic Sans MS" pitchFamily="66" charset="0"/>
              </a:rPr>
              <a:t>These substances in skin when get exposed to bright sunlight get excited, interact with cellular macromolecules or molecular oxygen to generate </a:t>
            </a:r>
            <a:r>
              <a:rPr lang="en-IN" dirty="0" smtClean="0">
                <a:solidFill>
                  <a:srgbClr val="FF0000"/>
                </a:solidFill>
                <a:latin typeface="Comic Sans MS" pitchFamily="66" charset="0"/>
              </a:rPr>
              <a:t>toxic free radicals</a:t>
            </a:r>
            <a:r>
              <a:rPr lang="en-IN" dirty="0" smtClean="0">
                <a:latin typeface="Comic Sans MS" pitchFamily="66" charset="0"/>
              </a:rPr>
              <a:t>.</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Autofit/>
          </a:bodyPr>
          <a:lstStyle/>
          <a:p>
            <a:pPr algn="just"/>
            <a:r>
              <a:rPr lang="en-IN" sz="2200" dirty="0" smtClean="0">
                <a:solidFill>
                  <a:srgbClr val="C00000"/>
                </a:solidFill>
                <a:latin typeface="Comic Sans MS" pitchFamily="66" charset="0"/>
              </a:rPr>
              <a:t>Congenital </a:t>
            </a:r>
            <a:r>
              <a:rPr lang="en-IN" sz="2200" dirty="0" err="1" smtClean="0">
                <a:solidFill>
                  <a:srgbClr val="C00000"/>
                </a:solidFill>
                <a:latin typeface="Comic Sans MS" pitchFamily="66" charset="0"/>
              </a:rPr>
              <a:t>porphyria</a:t>
            </a:r>
            <a:r>
              <a:rPr lang="en-IN" sz="2200" dirty="0" smtClean="0">
                <a:solidFill>
                  <a:srgbClr val="C00000"/>
                </a:solidFill>
                <a:latin typeface="Comic Sans MS" pitchFamily="66" charset="0"/>
              </a:rPr>
              <a:t> </a:t>
            </a:r>
            <a:r>
              <a:rPr lang="en-IN" sz="2200" dirty="0" smtClean="0">
                <a:latin typeface="Comic Sans MS" pitchFamily="66" charset="0"/>
              </a:rPr>
              <a:t>is a metabolic defect due to abnormality in </a:t>
            </a:r>
            <a:r>
              <a:rPr lang="en-IN" sz="2200" dirty="0" err="1" smtClean="0">
                <a:latin typeface="Comic Sans MS" pitchFamily="66" charset="0"/>
              </a:rPr>
              <a:t>haeme</a:t>
            </a:r>
            <a:r>
              <a:rPr lang="en-IN" sz="2200" dirty="0" smtClean="0">
                <a:latin typeface="Comic Sans MS" pitchFamily="66" charset="0"/>
              </a:rPr>
              <a:t> synthesis: </a:t>
            </a:r>
            <a:r>
              <a:rPr lang="en-IN" sz="2200" dirty="0" err="1" smtClean="0">
                <a:latin typeface="Comic Sans MS" pitchFamily="66" charset="0"/>
              </a:rPr>
              <a:t>ferroprotoporphyrin</a:t>
            </a:r>
            <a:r>
              <a:rPr lang="en-IN" sz="2200" dirty="0" smtClean="0">
                <a:latin typeface="Comic Sans MS" pitchFamily="66" charset="0"/>
              </a:rPr>
              <a:t> has been observed in cattle, swine and cats. </a:t>
            </a:r>
          </a:p>
          <a:p>
            <a:pPr algn="just"/>
            <a:r>
              <a:rPr lang="en-IN" sz="2200" dirty="0" smtClean="0">
                <a:latin typeface="Comic Sans MS" pitchFamily="66" charset="0"/>
              </a:rPr>
              <a:t>As a result, </a:t>
            </a:r>
            <a:r>
              <a:rPr lang="en-IN" sz="2200" dirty="0" err="1" smtClean="0">
                <a:latin typeface="Comic Sans MS" pitchFamily="66" charset="0"/>
              </a:rPr>
              <a:t>protoporphyrin</a:t>
            </a:r>
            <a:r>
              <a:rPr lang="en-IN" sz="2200" dirty="0" smtClean="0">
                <a:latin typeface="Comic Sans MS" pitchFamily="66" charset="0"/>
              </a:rPr>
              <a:t>, </a:t>
            </a:r>
            <a:r>
              <a:rPr lang="en-IN" sz="2200" dirty="0" err="1" smtClean="0">
                <a:latin typeface="Comic Sans MS" pitchFamily="66" charset="0"/>
              </a:rPr>
              <a:t>uroporphyrin</a:t>
            </a:r>
            <a:r>
              <a:rPr lang="en-IN" sz="2200" dirty="0" smtClean="0">
                <a:latin typeface="Comic Sans MS" pitchFamily="66" charset="0"/>
              </a:rPr>
              <a:t> II and </a:t>
            </a:r>
            <a:r>
              <a:rPr lang="en-IN" sz="2200" dirty="0" err="1" smtClean="0">
                <a:latin typeface="Comic Sans MS" pitchFamily="66" charset="0"/>
              </a:rPr>
              <a:t>coproporphyrin</a:t>
            </a:r>
            <a:r>
              <a:rPr lang="en-IN" sz="2200" dirty="0" smtClean="0">
                <a:latin typeface="Comic Sans MS" pitchFamily="66" charset="0"/>
              </a:rPr>
              <a:t> III accumulate in higher concentrations in serum and tissues. </a:t>
            </a:r>
          </a:p>
          <a:p>
            <a:pPr algn="just">
              <a:buNone/>
            </a:pPr>
            <a:endParaRPr lang="en-IN" sz="2200" dirty="0" smtClean="0">
              <a:latin typeface="Comic Sans MS" pitchFamily="66" charset="0"/>
            </a:endParaRPr>
          </a:p>
          <a:p>
            <a:pPr algn="just"/>
            <a:r>
              <a:rPr lang="en-IN" sz="2200" dirty="0" smtClean="0">
                <a:latin typeface="Comic Sans MS" pitchFamily="66" charset="0"/>
              </a:rPr>
              <a:t> Accumulation in dentine and bones give rise to red colour and results in </a:t>
            </a:r>
            <a:r>
              <a:rPr lang="en-IN" sz="2200" dirty="0" smtClean="0">
                <a:solidFill>
                  <a:srgbClr val="C00000"/>
                </a:solidFill>
                <a:latin typeface="Comic Sans MS" pitchFamily="66" charset="0"/>
              </a:rPr>
              <a:t>pink tooth or </a:t>
            </a:r>
            <a:r>
              <a:rPr lang="en-IN" sz="2200" dirty="0" err="1" smtClean="0">
                <a:solidFill>
                  <a:srgbClr val="C00000"/>
                </a:solidFill>
                <a:latin typeface="Comic Sans MS" pitchFamily="66" charset="0"/>
              </a:rPr>
              <a:t>osteohaemochondrsis</a:t>
            </a:r>
            <a:r>
              <a:rPr lang="en-IN" sz="2200" dirty="0" smtClean="0">
                <a:solidFill>
                  <a:srgbClr val="C00000"/>
                </a:solidFill>
                <a:latin typeface="Comic Sans MS" pitchFamily="66" charset="0"/>
              </a:rPr>
              <a:t>. </a:t>
            </a:r>
          </a:p>
          <a:p>
            <a:pPr algn="just"/>
            <a:r>
              <a:rPr lang="en-IN" sz="2200" dirty="0" smtClean="0">
                <a:latin typeface="Comic Sans MS" pitchFamily="66" charset="0"/>
              </a:rPr>
              <a:t>There is increased excretion of </a:t>
            </a:r>
            <a:r>
              <a:rPr lang="en-IN" sz="2200" dirty="0" err="1" smtClean="0">
                <a:latin typeface="Comic Sans MS" pitchFamily="66" charset="0"/>
              </a:rPr>
              <a:t>porphyrins</a:t>
            </a:r>
            <a:r>
              <a:rPr lang="en-IN" sz="2200" dirty="0" smtClean="0">
                <a:latin typeface="Comic Sans MS" pitchFamily="66" charset="0"/>
              </a:rPr>
              <a:t> in </a:t>
            </a:r>
            <a:r>
              <a:rPr lang="en-IN" sz="2200" dirty="0" smtClean="0">
                <a:solidFill>
                  <a:srgbClr val="C00000"/>
                </a:solidFill>
                <a:latin typeface="Comic Sans MS" pitchFamily="66" charset="0"/>
              </a:rPr>
              <a:t>urine (</a:t>
            </a:r>
            <a:r>
              <a:rPr lang="en-IN" sz="2200" dirty="0" err="1" smtClean="0">
                <a:solidFill>
                  <a:srgbClr val="C00000"/>
                </a:solidFill>
                <a:latin typeface="Comic Sans MS" pitchFamily="66" charset="0"/>
              </a:rPr>
              <a:t>porphyrinuria</a:t>
            </a:r>
            <a:r>
              <a:rPr lang="en-IN" sz="2200" dirty="0" smtClean="0">
                <a:solidFill>
                  <a:srgbClr val="C00000"/>
                </a:solidFill>
                <a:latin typeface="Comic Sans MS" pitchFamily="66" charset="0"/>
              </a:rPr>
              <a:t>) which is reddish brown in colour.</a:t>
            </a:r>
          </a:p>
          <a:p>
            <a:pPr algn="just"/>
            <a:r>
              <a:rPr lang="en-IN" sz="2200" dirty="0" smtClean="0">
                <a:solidFill>
                  <a:srgbClr val="C00000"/>
                </a:solidFill>
                <a:latin typeface="Comic Sans MS" pitchFamily="66" charset="0"/>
              </a:rPr>
              <a:t> </a:t>
            </a:r>
            <a:r>
              <a:rPr lang="en-IN" sz="2200" dirty="0" smtClean="0">
                <a:latin typeface="Comic Sans MS" pitchFamily="66" charset="0"/>
              </a:rPr>
              <a:t>Kidneys and lungs of affected animals also fluoresce in UV light. </a:t>
            </a:r>
          </a:p>
          <a:p>
            <a:pPr algn="just"/>
            <a:r>
              <a:rPr lang="en-IN" sz="2200" dirty="0" smtClean="0">
                <a:latin typeface="Comic Sans MS" pitchFamily="66" charset="0"/>
              </a:rPr>
              <a:t>Sometimes anaemia due to inadequate biosynthesis of haemoglobin and reduced life span of erythrocytes is also observed.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solidFill>
                  <a:srgbClr val="FF0000"/>
                </a:solidFill>
                <a:latin typeface="Comic Sans MS" pitchFamily="66" charset="0"/>
              </a:rPr>
              <a:t>Genesis of </a:t>
            </a:r>
            <a:r>
              <a:rPr lang="en-IN" sz="2800" dirty="0" err="1" smtClean="0">
                <a:solidFill>
                  <a:srgbClr val="FF0000"/>
                </a:solidFill>
                <a:latin typeface="Comic Sans MS" pitchFamily="66" charset="0"/>
              </a:rPr>
              <a:t>photosentitization</a:t>
            </a:r>
            <a:r>
              <a:rPr lang="en-IN" sz="2800" dirty="0" smtClean="0">
                <a:solidFill>
                  <a:srgbClr val="FF0000"/>
                </a:solidFill>
                <a:latin typeface="Comic Sans MS" pitchFamily="66" charset="0"/>
              </a:rPr>
              <a:t> reaction or syndrome</a:t>
            </a:r>
            <a:endParaRPr lang="en-IN" sz="2800" dirty="0">
              <a:solidFill>
                <a:srgbClr val="FF0000"/>
              </a:solidFill>
              <a:latin typeface="Comic Sans MS" pitchFamily="66" charset="0"/>
            </a:endParaRPr>
          </a:p>
        </p:txBody>
      </p:sp>
      <p:sp>
        <p:nvSpPr>
          <p:cNvPr id="3" name="Content Placeholder 2"/>
          <p:cNvSpPr>
            <a:spLocks noGrp="1"/>
          </p:cNvSpPr>
          <p:nvPr>
            <p:ph idx="1"/>
          </p:nvPr>
        </p:nvSpPr>
        <p:spPr/>
        <p:txBody>
          <a:bodyPr>
            <a:normAutofit lnSpcReduction="10000"/>
          </a:bodyPr>
          <a:lstStyle/>
          <a:p>
            <a:pPr algn="just"/>
            <a:r>
              <a:rPr lang="en-IN" sz="2600" dirty="0" smtClean="0">
                <a:latin typeface="Comic Sans MS" pitchFamily="66" charset="0"/>
              </a:rPr>
              <a:t>In all the three types the genesis of photodynamic reaction or photodynamic syndrome is almost similar, though the causes are different as explained above. </a:t>
            </a:r>
          </a:p>
          <a:p>
            <a:pPr algn="just">
              <a:buNone/>
            </a:pPr>
            <a:endParaRPr lang="en-IN" sz="2600" dirty="0" smtClean="0">
              <a:latin typeface="Comic Sans MS" pitchFamily="66" charset="0"/>
            </a:endParaRPr>
          </a:p>
          <a:p>
            <a:pPr algn="just">
              <a:buNone/>
            </a:pPr>
            <a:r>
              <a:rPr lang="en-IN" sz="2600" dirty="0" smtClean="0">
                <a:latin typeface="Comic Sans MS" pitchFamily="66" charset="0"/>
              </a:rPr>
              <a:t>The mechanism is explained as follows: </a:t>
            </a:r>
          </a:p>
          <a:p>
            <a:pPr algn="just">
              <a:buNone/>
            </a:pPr>
            <a:endParaRPr lang="en-IN" sz="2600" dirty="0" smtClean="0">
              <a:latin typeface="Comic Sans MS" pitchFamily="66" charset="0"/>
            </a:endParaRPr>
          </a:p>
          <a:p>
            <a:pPr algn="just"/>
            <a:r>
              <a:rPr lang="en-IN" sz="2600" dirty="0" smtClean="0">
                <a:latin typeface="Comic Sans MS" pitchFamily="66" charset="0"/>
              </a:rPr>
              <a:t> The photosensitive or photodynamic agent while come in contact with ultra violet radiation of a specific wave length </a:t>
            </a:r>
            <a:r>
              <a:rPr lang="en-IN" sz="2600" dirty="0" smtClean="0">
                <a:solidFill>
                  <a:srgbClr val="C00000"/>
                </a:solidFill>
                <a:latin typeface="Comic Sans MS" pitchFamily="66" charset="0"/>
              </a:rPr>
              <a:t>(&lt; 400 nm) </a:t>
            </a:r>
            <a:r>
              <a:rPr lang="en-IN" sz="2600" dirty="0" smtClean="0">
                <a:latin typeface="Comic Sans MS" pitchFamily="66" charset="0"/>
              </a:rPr>
              <a:t>and combines with molecular oxygen to form oxygen radicals. </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85000" lnSpcReduction="10000"/>
          </a:bodyPr>
          <a:lstStyle/>
          <a:p>
            <a:pPr algn="just"/>
            <a:r>
              <a:rPr lang="en-IN" sz="2600" dirty="0" smtClean="0">
                <a:latin typeface="Comic Sans MS" pitchFamily="66" charset="0"/>
              </a:rPr>
              <a:t>These </a:t>
            </a:r>
            <a:r>
              <a:rPr lang="en-IN" sz="2600" dirty="0" smtClean="0">
                <a:solidFill>
                  <a:srgbClr val="00B050"/>
                </a:solidFill>
                <a:latin typeface="Comic Sans MS" pitchFamily="66" charset="0"/>
              </a:rPr>
              <a:t>oxygen free radicals injure or </a:t>
            </a:r>
            <a:r>
              <a:rPr lang="en-IN" sz="2600" dirty="0" err="1" smtClean="0">
                <a:solidFill>
                  <a:srgbClr val="00B050"/>
                </a:solidFill>
                <a:latin typeface="Comic Sans MS" pitchFamily="66" charset="0"/>
              </a:rPr>
              <a:t>lyse</a:t>
            </a:r>
            <a:r>
              <a:rPr lang="en-IN" sz="2600" dirty="0" smtClean="0">
                <a:solidFill>
                  <a:srgbClr val="00B050"/>
                </a:solidFill>
                <a:latin typeface="Comic Sans MS" pitchFamily="66" charset="0"/>
              </a:rPr>
              <a:t> the </a:t>
            </a:r>
            <a:r>
              <a:rPr lang="en-IN" sz="2600" dirty="0" err="1" smtClean="0">
                <a:solidFill>
                  <a:srgbClr val="00B050"/>
                </a:solidFill>
                <a:latin typeface="Comic Sans MS" pitchFamily="66" charset="0"/>
              </a:rPr>
              <a:t>lysosomal</a:t>
            </a:r>
            <a:r>
              <a:rPr lang="en-IN" sz="2600" dirty="0" smtClean="0">
                <a:solidFill>
                  <a:srgbClr val="00B050"/>
                </a:solidFill>
                <a:latin typeface="Comic Sans MS" pitchFamily="66" charset="0"/>
              </a:rPr>
              <a:t> membrane</a:t>
            </a:r>
            <a:r>
              <a:rPr lang="en-IN" sz="2600" dirty="0" smtClean="0">
                <a:latin typeface="Comic Sans MS" pitchFamily="66" charset="0"/>
              </a:rPr>
              <a:t> releasing the destructive </a:t>
            </a:r>
            <a:r>
              <a:rPr lang="en-IN" sz="2600" dirty="0" err="1" smtClean="0">
                <a:latin typeface="Comic Sans MS" pitchFamily="66" charset="0"/>
              </a:rPr>
              <a:t>lysosomal</a:t>
            </a:r>
            <a:r>
              <a:rPr lang="en-IN" sz="2600" dirty="0" smtClean="0">
                <a:latin typeface="Comic Sans MS" pitchFamily="66" charset="0"/>
              </a:rPr>
              <a:t> enzymes into the cytoplasm of the cells and eventually causing necrosis of the tissues underlying the skin. </a:t>
            </a:r>
          </a:p>
          <a:p>
            <a:pPr algn="just">
              <a:buNone/>
            </a:pPr>
            <a:endParaRPr lang="en-IN" sz="2600" dirty="0" smtClean="0">
              <a:latin typeface="Comic Sans MS" pitchFamily="66" charset="0"/>
            </a:endParaRPr>
          </a:p>
          <a:p>
            <a:pPr algn="just"/>
            <a:r>
              <a:rPr lang="en-IN" sz="2600" dirty="0" smtClean="0">
                <a:solidFill>
                  <a:srgbClr val="00B0F0"/>
                </a:solidFill>
                <a:latin typeface="Comic Sans MS" pitchFamily="66" charset="0"/>
              </a:rPr>
              <a:t>Histamine is released in the damaged tissues causing local reaction in the skin </a:t>
            </a:r>
            <a:r>
              <a:rPr lang="en-IN" sz="2600" dirty="0" smtClean="0">
                <a:latin typeface="Comic Sans MS" pitchFamily="66" charset="0"/>
              </a:rPr>
              <a:t>such as intense itching/</a:t>
            </a:r>
            <a:r>
              <a:rPr lang="en-IN" sz="2600" dirty="0" err="1" smtClean="0">
                <a:latin typeface="Comic Sans MS" pitchFamily="66" charset="0"/>
              </a:rPr>
              <a:t>pruritis</a:t>
            </a:r>
            <a:r>
              <a:rPr lang="en-IN" sz="2600" dirty="0" smtClean="0">
                <a:latin typeface="Comic Sans MS" pitchFamily="66" charset="0"/>
              </a:rPr>
              <a:t>, </a:t>
            </a:r>
            <a:r>
              <a:rPr lang="en-IN" sz="2600" dirty="0" err="1" smtClean="0">
                <a:latin typeface="Comic Sans MS" pitchFamily="66" charset="0"/>
              </a:rPr>
              <a:t>erythema</a:t>
            </a:r>
            <a:r>
              <a:rPr lang="en-IN" sz="2600" dirty="0" smtClean="0">
                <a:latin typeface="Comic Sans MS" pitchFamily="66" charset="0"/>
              </a:rPr>
              <a:t>, oedema, oozing serous fluid and pain. </a:t>
            </a:r>
          </a:p>
          <a:p>
            <a:pPr algn="just">
              <a:buNone/>
            </a:pPr>
            <a:endParaRPr lang="en-IN" sz="2600" dirty="0" smtClean="0">
              <a:latin typeface="Comic Sans MS" pitchFamily="66" charset="0"/>
            </a:endParaRPr>
          </a:p>
          <a:p>
            <a:pPr algn="just"/>
            <a:r>
              <a:rPr lang="en-IN" sz="2600" dirty="0" smtClean="0">
                <a:latin typeface="Comic Sans MS" pitchFamily="66" charset="0"/>
              </a:rPr>
              <a:t>The affected skin areas become highly sensitive to secondary bacterial infections. </a:t>
            </a:r>
          </a:p>
          <a:p>
            <a:pPr algn="just">
              <a:buNone/>
            </a:pPr>
            <a:endParaRPr lang="en-IN" sz="2600" dirty="0" smtClean="0">
              <a:latin typeface="Comic Sans MS" pitchFamily="66" charset="0"/>
            </a:endParaRPr>
          </a:p>
          <a:p>
            <a:pPr algn="just"/>
            <a:r>
              <a:rPr lang="en-IN" sz="2600" dirty="0" smtClean="0">
                <a:latin typeface="Comic Sans MS" pitchFamily="66" charset="0"/>
              </a:rPr>
              <a:t>If not treated gangrene sets in with sloughing of the affected skin areas.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latin typeface="Comic Sans MS" pitchFamily="66" charset="0"/>
              </a:rPr>
              <a:t>Clinical signs</a:t>
            </a:r>
            <a:endParaRPr lang="en-IN" sz="3200" dirty="0">
              <a:latin typeface="Comic Sans MS" pitchFamily="66" charset="0"/>
            </a:endParaRPr>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algn="just"/>
            <a:r>
              <a:rPr lang="en-IN" sz="4200" dirty="0" smtClean="0">
                <a:latin typeface="Comic Sans MS" pitchFamily="66" charset="0"/>
              </a:rPr>
              <a:t>The dermal signs start with </a:t>
            </a:r>
            <a:r>
              <a:rPr lang="en-IN" sz="4200" dirty="0" err="1" smtClean="0">
                <a:latin typeface="Comic Sans MS" pitchFamily="66" charset="0"/>
              </a:rPr>
              <a:t>erythema</a:t>
            </a:r>
            <a:r>
              <a:rPr lang="en-IN" sz="4200" dirty="0" smtClean="0">
                <a:latin typeface="Comic Sans MS" pitchFamily="66" charset="0"/>
              </a:rPr>
              <a:t>, itching, oedema (swelling) and irritation. Serous fluid oozes from the area due to rubbing against fixed objects. Necrosis, gangrene and exfoliation or sloughing of the superficial skin layers. </a:t>
            </a:r>
          </a:p>
          <a:p>
            <a:pPr algn="just">
              <a:buNone/>
            </a:pPr>
            <a:endParaRPr lang="en-IN" sz="4200" dirty="0" smtClean="0">
              <a:latin typeface="Comic Sans MS" pitchFamily="66" charset="0"/>
            </a:endParaRPr>
          </a:p>
          <a:p>
            <a:pPr algn="just"/>
            <a:r>
              <a:rPr lang="en-IN" sz="4200" dirty="0" smtClean="0">
                <a:latin typeface="Comic Sans MS" pitchFamily="66" charset="0"/>
              </a:rPr>
              <a:t>Conjunctivitis and </a:t>
            </a:r>
            <a:r>
              <a:rPr lang="en-IN" sz="4200" dirty="0" err="1" smtClean="0">
                <a:latin typeface="Comic Sans MS" pitchFamily="66" charset="0"/>
              </a:rPr>
              <a:t>lacrimation</a:t>
            </a:r>
            <a:r>
              <a:rPr lang="en-IN" sz="4200" dirty="0" smtClean="0">
                <a:latin typeface="Comic Sans MS" pitchFamily="66" charset="0"/>
              </a:rPr>
              <a:t> (watery to thick) in cattle. </a:t>
            </a:r>
          </a:p>
          <a:p>
            <a:pPr algn="just">
              <a:buNone/>
            </a:pPr>
            <a:endParaRPr lang="en-IN" sz="4200" dirty="0" smtClean="0">
              <a:latin typeface="Comic Sans MS" pitchFamily="66" charset="0"/>
            </a:endParaRPr>
          </a:p>
          <a:p>
            <a:pPr algn="just"/>
            <a:r>
              <a:rPr lang="en-IN" sz="4200" dirty="0" smtClean="0">
                <a:latin typeface="Comic Sans MS" pitchFamily="66" charset="0"/>
              </a:rPr>
              <a:t>In sheep blindness may result due to corneal clouding/opacity. In </a:t>
            </a:r>
            <a:r>
              <a:rPr lang="en-IN" sz="4200" dirty="0" err="1" smtClean="0">
                <a:latin typeface="Comic Sans MS" pitchFamily="66" charset="0"/>
              </a:rPr>
              <a:t>hepatogenous</a:t>
            </a:r>
            <a:r>
              <a:rPr lang="en-IN" sz="4200" dirty="0" smtClean="0">
                <a:latin typeface="Comic Sans MS" pitchFamily="66" charset="0"/>
              </a:rPr>
              <a:t> type there is jaundice. The swollen </a:t>
            </a:r>
            <a:r>
              <a:rPr lang="en-IN" sz="4200" dirty="0" err="1" smtClean="0">
                <a:latin typeface="Comic Sans MS" pitchFamily="66" charset="0"/>
              </a:rPr>
              <a:t>mandibular</a:t>
            </a:r>
            <a:r>
              <a:rPr lang="en-IN" sz="4200" dirty="0" smtClean="0">
                <a:latin typeface="Comic Sans MS" pitchFamily="66" charset="0"/>
              </a:rPr>
              <a:t> area (oedematous) in sheep looks like bottle jaw and the head looks big (big head syndrome).</a:t>
            </a:r>
          </a:p>
          <a:p>
            <a:pPr algn="just">
              <a:buNone/>
            </a:pPr>
            <a:endParaRPr lang="en-IN" sz="4200" dirty="0" smtClean="0">
              <a:latin typeface="Comic Sans MS" pitchFamily="66" charset="0"/>
            </a:endParaRP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en-IN" dirty="0" smtClean="0">
                <a:solidFill>
                  <a:schemeClr val="accent1"/>
                </a:solidFill>
                <a:latin typeface="Comic Sans MS" pitchFamily="66" charset="0"/>
              </a:rPr>
              <a:t>Break of wool and high mortality is also characteristic in sheep.</a:t>
            </a:r>
          </a:p>
          <a:p>
            <a:pPr algn="just">
              <a:buNone/>
            </a:pPr>
            <a:endParaRPr lang="en-IN" dirty="0" smtClean="0">
              <a:latin typeface="Comic Sans MS" pitchFamily="66" charset="0"/>
            </a:endParaRPr>
          </a:p>
          <a:p>
            <a:pPr algn="just"/>
            <a:r>
              <a:rPr lang="en-IN" dirty="0" smtClean="0">
                <a:latin typeface="Comic Sans MS" pitchFamily="66" charset="0"/>
              </a:rPr>
              <a:t>Compared to sheep, conjunctivitis is more pronounced while oedema is less marked in cattle.</a:t>
            </a:r>
          </a:p>
          <a:p>
            <a:pPr algn="just">
              <a:buNone/>
            </a:pPr>
            <a:endParaRPr lang="en-IN" dirty="0" smtClean="0">
              <a:latin typeface="Comic Sans MS" pitchFamily="66" charset="0"/>
            </a:endParaRPr>
          </a:p>
          <a:p>
            <a:pPr algn="just"/>
            <a:r>
              <a:rPr lang="en-IN" dirty="0" smtClean="0">
                <a:latin typeface="Comic Sans MS" pitchFamily="66" charset="0"/>
              </a:rPr>
              <a:t>In congenital type increased excretion of </a:t>
            </a:r>
            <a:r>
              <a:rPr lang="en-IN" dirty="0" err="1" smtClean="0">
                <a:latin typeface="Comic Sans MS" pitchFamily="66" charset="0"/>
              </a:rPr>
              <a:t>porphyrins</a:t>
            </a:r>
            <a:r>
              <a:rPr lang="en-IN" dirty="0" smtClean="0">
                <a:latin typeface="Comic Sans MS" pitchFamily="66" charset="0"/>
              </a:rPr>
              <a:t> in urine (</a:t>
            </a:r>
            <a:r>
              <a:rPr lang="en-IN" dirty="0" err="1" smtClean="0">
                <a:latin typeface="Comic Sans MS" pitchFamily="66" charset="0"/>
              </a:rPr>
              <a:t>porphyrinuria</a:t>
            </a:r>
            <a:r>
              <a:rPr lang="en-IN" dirty="0" smtClean="0">
                <a:latin typeface="Comic Sans MS" pitchFamily="66" charset="0"/>
              </a:rPr>
              <a:t>: </a:t>
            </a:r>
            <a:r>
              <a:rPr lang="en-IN" dirty="0" smtClean="0">
                <a:solidFill>
                  <a:srgbClr val="FF0000"/>
                </a:solidFill>
                <a:latin typeface="Comic Sans MS" pitchFamily="66" charset="0"/>
              </a:rPr>
              <a:t>reddish-brown urine).</a:t>
            </a:r>
          </a:p>
          <a:p>
            <a:pPr algn="just">
              <a:buNone/>
            </a:pPr>
            <a:endParaRPr lang="en-IN" dirty="0" smtClean="0">
              <a:latin typeface="Comic Sans MS" pitchFamily="66" charset="0"/>
            </a:endParaRPr>
          </a:p>
          <a:p>
            <a:pPr algn="just"/>
            <a:r>
              <a:rPr lang="en-IN" dirty="0" smtClean="0">
                <a:latin typeface="Comic Sans MS" pitchFamily="66" charset="0"/>
              </a:rPr>
              <a:t>The symptoms in equines are similar to that of cattle and sheep except colic, inflammation of the mucus membrane of mouth and brain.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761999"/>
          </a:xfrm>
        </p:spPr>
        <p:txBody>
          <a:bodyPr>
            <a:normAutofit fontScale="90000"/>
          </a:bodyPr>
          <a:lstStyle/>
          <a:p>
            <a:r>
              <a:rPr lang="en-IN" b="1" i="1" dirty="0" smtClean="0"/>
              <a:t/>
            </a:r>
            <a:br>
              <a:rPr lang="en-IN" b="1" i="1" dirty="0" smtClean="0"/>
            </a:br>
            <a:r>
              <a:rPr lang="en-IN" b="1" i="1" dirty="0" smtClean="0">
                <a:latin typeface="Comic Sans MS" pitchFamily="66" charset="0"/>
              </a:rPr>
              <a:t> </a:t>
            </a:r>
            <a:r>
              <a:rPr lang="en-IN" sz="4000" i="1" dirty="0" smtClean="0">
                <a:solidFill>
                  <a:srgbClr val="FF0000"/>
                </a:solidFill>
                <a:latin typeface="Berlin Sans FB" pitchFamily="34" charset="0"/>
              </a:rPr>
              <a:t>Lantana camera </a:t>
            </a:r>
            <a:r>
              <a:rPr lang="en-IN" dirty="0" smtClean="0">
                <a:solidFill>
                  <a:schemeClr val="bg1"/>
                </a:solidFill>
                <a:latin typeface="Comic Sans MS" pitchFamily="66" charset="0"/>
              </a:rPr>
              <a:t/>
            </a:r>
            <a:br>
              <a:rPr lang="en-IN" dirty="0" smtClean="0">
                <a:solidFill>
                  <a:schemeClr val="bg1"/>
                </a:solidFill>
                <a:latin typeface="Comic Sans MS" pitchFamily="66" charset="0"/>
              </a:rPr>
            </a:br>
            <a:endParaRPr lang="en-IN" dirty="0">
              <a:solidFill>
                <a:schemeClr val="bg1"/>
              </a:solidFill>
              <a:latin typeface="Comic Sans MS" pitchFamily="66" charset="0"/>
            </a:endParaRPr>
          </a:p>
        </p:txBody>
      </p:sp>
      <p:sp>
        <p:nvSpPr>
          <p:cNvPr id="3" name="Subtitle 2"/>
          <p:cNvSpPr>
            <a:spLocks noGrp="1"/>
          </p:cNvSpPr>
          <p:nvPr>
            <p:ph type="subTitle" idx="1"/>
          </p:nvPr>
        </p:nvSpPr>
        <p:spPr>
          <a:xfrm>
            <a:off x="152400" y="1219200"/>
            <a:ext cx="8763000" cy="5257800"/>
          </a:xfrm>
        </p:spPr>
        <p:txBody>
          <a:bodyPr>
            <a:normAutofit/>
          </a:bodyPr>
          <a:lstStyle/>
          <a:p>
            <a:pPr algn="just"/>
            <a:r>
              <a:rPr lang="en-IN" sz="2000" dirty="0" smtClean="0">
                <a:solidFill>
                  <a:srgbClr val="FF0000"/>
                </a:solidFill>
                <a:latin typeface="Berlin Sans FB" pitchFamily="34" charset="0"/>
              </a:rPr>
              <a:t>Introduction</a:t>
            </a:r>
            <a:endParaRPr lang="en-IN" sz="2000" i="1" dirty="0" smtClean="0">
              <a:solidFill>
                <a:schemeClr val="tx1"/>
              </a:solidFill>
              <a:cs typeface="Andalus" pitchFamily="18" charset="-78"/>
            </a:endParaRPr>
          </a:p>
          <a:p>
            <a:pPr algn="just">
              <a:buFont typeface="Arial" pitchFamily="34" charset="0"/>
              <a:buChar char="•"/>
            </a:pPr>
            <a:r>
              <a:rPr lang="en-IN" sz="2000" i="1" dirty="0" smtClean="0">
                <a:solidFill>
                  <a:schemeClr val="tx1"/>
                </a:solidFill>
                <a:cs typeface="Andalus" pitchFamily="18" charset="-78"/>
              </a:rPr>
              <a:t>Lantana </a:t>
            </a:r>
            <a:r>
              <a:rPr lang="en-IN" sz="2000" i="1" dirty="0" err="1" smtClean="0">
                <a:solidFill>
                  <a:schemeClr val="tx1"/>
                </a:solidFill>
                <a:cs typeface="Andalus" pitchFamily="18" charset="-78"/>
              </a:rPr>
              <a:t>camara</a:t>
            </a:r>
            <a:r>
              <a:rPr lang="en-IN" sz="2000" i="1" dirty="0" smtClean="0">
                <a:solidFill>
                  <a:schemeClr val="tx1"/>
                </a:solidFill>
                <a:cs typeface="Andalus" pitchFamily="18" charset="-78"/>
              </a:rPr>
              <a:t> </a:t>
            </a:r>
            <a:r>
              <a:rPr lang="en-IN" sz="2000" dirty="0" smtClean="0">
                <a:solidFill>
                  <a:schemeClr val="tx1"/>
                </a:solidFill>
                <a:cs typeface="Andalus" pitchFamily="18" charset="-78"/>
              </a:rPr>
              <a:t>(common name: lantana, wild sage, bunch berry) is very hardy shrub and is one of the ten most toxic weeds in the world.</a:t>
            </a:r>
          </a:p>
          <a:p>
            <a:pPr algn="just"/>
            <a:endParaRPr lang="en-IN" sz="2000" dirty="0" smtClean="0">
              <a:solidFill>
                <a:schemeClr val="tx1"/>
              </a:solidFill>
              <a:cs typeface="Andalus" pitchFamily="18" charset="-78"/>
            </a:endParaRPr>
          </a:p>
          <a:p>
            <a:pPr algn="just">
              <a:buFont typeface="Arial" pitchFamily="34" charset="0"/>
              <a:buChar char="•"/>
            </a:pPr>
            <a:r>
              <a:rPr lang="en-IN" sz="2000" dirty="0" smtClean="0">
                <a:solidFill>
                  <a:schemeClr val="tx1"/>
                </a:solidFill>
                <a:cs typeface="Andalus" pitchFamily="18" charset="-78"/>
              </a:rPr>
              <a:t>It was brought to India in early part of the 19</a:t>
            </a:r>
            <a:r>
              <a:rPr lang="en-IN" sz="2000" baseline="30000" dirty="0" smtClean="0">
                <a:solidFill>
                  <a:schemeClr val="tx1"/>
                </a:solidFill>
                <a:cs typeface="Andalus" pitchFamily="18" charset="-78"/>
              </a:rPr>
              <a:t>th</a:t>
            </a:r>
            <a:r>
              <a:rPr lang="en-IN" sz="2000" dirty="0" smtClean="0">
                <a:solidFill>
                  <a:schemeClr val="tx1"/>
                </a:solidFill>
                <a:cs typeface="Andalus" pitchFamily="18" charset="-78"/>
              </a:rPr>
              <a:t>  century as an </a:t>
            </a:r>
            <a:r>
              <a:rPr lang="en-IN" sz="2000" dirty="0" smtClean="0">
                <a:solidFill>
                  <a:srgbClr val="FF0000"/>
                </a:solidFill>
                <a:cs typeface="Andalus" pitchFamily="18" charset="-78"/>
              </a:rPr>
              <a:t>ornamental plant</a:t>
            </a:r>
            <a:r>
              <a:rPr lang="en-IN" sz="2000" dirty="0" smtClean="0">
                <a:solidFill>
                  <a:schemeClr val="tx1"/>
                </a:solidFill>
                <a:cs typeface="Andalus" pitchFamily="18" charset="-78"/>
              </a:rPr>
              <a:t>. </a:t>
            </a:r>
          </a:p>
          <a:p>
            <a:pPr algn="just"/>
            <a:endParaRPr lang="en-IN" sz="2000" dirty="0" smtClean="0">
              <a:solidFill>
                <a:schemeClr val="tx1"/>
              </a:solidFill>
              <a:cs typeface="Andalus" pitchFamily="18" charset="-78"/>
            </a:endParaRPr>
          </a:p>
          <a:p>
            <a:pPr algn="just">
              <a:buFont typeface="Arial" pitchFamily="34" charset="0"/>
              <a:buChar char="•"/>
            </a:pPr>
            <a:r>
              <a:rPr lang="en-IN" sz="2000" dirty="0" smtClean="0">
                <a:solidFill>
                  <a:schemeClr val="tx1"/>
                </a:solidFill>
                <a:cs typeface="Andalus" pitchFamily="18" charset="-78"/>
              </a:rPr>
              <a:t>Now, this plant has found throughout  the country, hills and plains. </a:t>
            </a:r>
          </a:p>
          <a:p>
            <a:pPr algn="just"/>
            <a:endParaRPr lang="en-IN" sz="2000" dirty="0" smtClean="0">
              <a:solidFill>
                <a:schemeClr val="tx1"/>
              </a:solidFill>
              <a:cs typeface="Andalus" pitchFamily="18" charset="-78"/>
            </a:endParaRPr>
          </a:p>
          <a:p>
            <a:pPr algn="just">
              <a:buFont typeface="Arial" pitchFamily="34" charset="0"/>
              <a:buChar char="•"/>
            </a:pPr>
            <a:r>
              <a:rPr lang="en-IN" sz="2000" dirty="0" smtClean="0">
                <a:solidFill>
                  <a:schemeClr val="tx1"/>
                </a:solidFill>
                <a:cs typeface="Andalus" pitchFamily="18" charset="-78"/>
              </a:rPr>
              <a:t>There are several varieties (distinguished by the colour of flowers), the </a:t>
            </a:r>
            <a:r>
              <a:rPr lang="en-IN" sz="2000" dirty="0" smtClean="0">
                <a:solidFill>
                  <a:srgbClr val="FF0000"/>
                </a:solidFill>
                <a:cs typeface="Andalus" pitchFamily="18" charset="-78"/>
              </a:rPr>
              <a:t>red variety is considered most toxic. </a:t>
            </a:r>
          </a:p>
          <a:p>
            <a:pPr algn="just"/>
            <a:endParaRPr lang="en-IN" sz="2000" dirty="0" smtClean="0">
              <a:solidFill>
                <a:schemeClr val="tx1"/>
              </a:solidFill>
              <a:cs typeface="Andalus" pitchFamily="18" charset="-78"/>
            </a:endParaRPr>
          </a:p>
          <a:p>
            <a:pPr algn="just">
              <a:buFont typeface="Arial" pitchFamily="34" charset="0"/>
              <a:buChar char="•"/>
            </a:pPr>
            <a:r>
              <a:rPr lang="en-IN" sz="2000" dirty="0" smtClean="0">
                <a:solidFill>
                  <a:schemeClr val="tx1"/>
                </a:solidFill>
              </a:rPr>
              <a:t>It can propagate rapidly by means of </a:t>
            </a:r>
            <a:r>
              <a:rPr lang="en-IN" sz="2000" u="sng" dirty="0" smtClean="0">
                <a:solidFill>
                  <a:srgbClr val="7030A0"/>
                </a:solidFill>
              </a:rPr>
              <a:t>stumps or cuttings</a:t>
            </a:r>
            <a:r>
              <a:rPr lang="en-IN" sz="2000" dirty="0" smtClean="0">
                <a:solidFill>
                  <a:schemeClr val="tx1"/>
                </a:solidFill>
              </a:rPr>
              <a:t>.</a:t>
            </a:r>
          </a:p>
          <a:p>
            <a:pPr algn="just">
              <a:buFont typeface="Arial" pitchFamily="34" charset="0"/>
              <a:buChar char="•"/>
            </a:pPr>
            <a:r>
              <a:rPr lang="en-IN" sz="2000" dirty="0" smtClean="0">
                <a:solidFill>
                  <a:srgbClr val="0070C0"/>
                </a:solidFill>
              </a:rPr>
              <a:t>Natural propagation </a:t>
            </a:r>
            <a:r>
              <a:rPr lang="en-IN" sz="2000" dirty="0" smtClean="0">
                <a:solidFill>
                  <a:schemeClr val="tx1"/>
                </a:solidFill>
              </a:rPr>
              <a:t>: from seeds disseminated by the birds through their </a:t>
            </a:r>
            <a:r>
              <a:rPr lang="en-IN" sz="2000" dirty="0" smtClean="0">
                <a:solidFill>
                  <a:srgbClr val="FF0000"/>
                </a:solidFill>
              </a:rPr>
              <a:t>droppings or the faeces </a:t>
            </a:r>
            <a:r>
              <a:rPr lang="en-IN" sz="2000" dirty="0" smtClean="0">
                <a:solidFill>
                  <a:schemeClr val="tx1"/>
                </a:solidFill>
              </a:rPr>
              <a:t>of moving flocks of sheep and goats. </a:t>
            </a:r>
          </a:p>
          <a:p>
            <a:pPr algn="just">
              <a:buFont typeface="Arial" pitchFamily="34" charset="0"/>
              <a:buChar char="•"/>
            </a:pPr>
            <a:endParaRPr lang="en-IN" sz="2400" b="1" dirty="0" smtClean="0">
              <a:solidFill>
                <a:schemeClr val="tx1"/>
              </a:solidFill>
              <a:latin typeface="Californian FB" pitchFamily="18" charset="0"/>
              <a:cs typeface="Andalus" pitchFamily="18" charset="-78"/>
            </a:endParaRP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8458200" cy="5334000"/>
          </a:xfrm>
        </p:spPr>
        <p:txBody>
          <a:bodyPr>
            <a:normAutofit/>
          </a:bodyPr>
          <a:lstStyle/>
          <a:p>
            <a:pPr algn="just">
              <a:buFont typeface="Arial" pitchFamily="34" charset="0"/>
              <a:buChar char="•"/>
            </a:pPr>
            <a:r>
              <a:rPr lang="en-IN" sz="2000" dirty="0" smtClean="0">
                <a:solidFill>
                  <a:schemeClr val="tx1"/>
                </a:solidFill>
              </a:rPr>
              <a:t>Grazing livestock normally do not eat the plant due to </a:t>
            </a:r>
            <a:r>
              <a:rPr lang="en-IN" sz="2000" dirty="0" smtClean="0">
                <a:solidFill>
                  <a:srgbClr val="FF0000"/>
                </a:solidFill>
              </a:rPr>
              <a:t>very pungent odour.</a:t>
            </a:r>
          </a:p>
          <a:p>
            <a:pPr algn="just">
              <a:buFont typeface="Arial" pitchFamily="34" charset="0"/>
              <a:buChar char="•"/>
            </a:pPr>
            <a:r>
              <a:rPr lang="en-IN" sz="2000" dirty="0" smtClean="0">
                <a:solidFill>
                  <a:schemeClr val="tx1"/>
                </a:solidFill>
                <a:cs typeface="Andalus" pitchFamily="18" charset="-78"/>
              </a:rPr>
              <a:t>Ingestion of leaves is the cause of toxicity. </a:t>
            </a:r>
          </a:p>
          <a:p>
            <a:pPr algn="just"/>
            <a:endParaRPr lang="en-IN" sz="2000" dirty="0" smtClean="0">
              <a:solidFill>
                <a:srgbClr val="FF0000"/>
              </a:solidFill>
            </a:endParaRPr>
          </a:p>
          <a:p>
            <a:pPr algn="just"/>
            <a:r>
              <a:rPr lang="en-US" sz="2000" dirty="0" smtClean="0">
                <a:solidFill>
                  <a:srgbClr val="FF0000"/>
                </a:solidFill>
              </a:rPr>
              <a:t>Animal affected: </a:t>
            </a:r>
          </a:p>
          <a:p>
            <a:pPr algn="just">
              <a:buFont typeface="Arial" pitchFamily="34" charset="0"/>
              <a:buChar char="•"/>
            </a:pPr>
            <a:r>
              <a:rPr lang="en-US" sz="2000" dirty="0" smtClean="0">
                <a:solidFill>
                  <a:srgbClr val="00B050"/>
                </a:solidFill>
              </a:rPr>
              <a:t>All ruminant </a:t>
            </a:r>
            <a:r>
              <a:rPr lang="en-US" sz="2000" dirty="0" smtClean="0">
                <a:solidFill>
                  <a:schemeClr val="tx1"/>
                </a:solidFill>
              </a:rPr>
              <a:t>:  cattle, buffalo, sheep, goat.</a:t>
            </a:r>
          </a:p>
          <a:p>
            <a:pPr algn="just">
              <a:buFont typeface="Arial" pitchFamily="34" charset="0"/>
              <a:buChar char="•"/>
            </a:pPr>
            <a:r>
              <a:rPr lang="en-US" sz="2000" dirty="0" smtClean="0">
                <a:solidFill>
                  <a:srgbClr val="00B050"/>
                </a:solidFill>
              </a:rPr>
              <a:t>Non ruminant</a:t>
            </a:r>
            <a:r>
              <a:rPr lang="en-US" sz="2000" dirty="0" smtClean="0">
                <a:solidFill>
                  <a:schemeClr val="tx1"/>
                </a:solidFill>
              </a:rPr>
              <a:t>: horses, rabbit guinea pig, female rat. </a:t>
            </a:r>
          </a:p>
          <a:p>
            <a:pPr algn="just">
              <a:buFont typeface="Arial" pitchFamily="34" charset="0"/>
              <a:buChar char="•"/>
            </a:pPr>
            <a:r>
              <a:rPr lang="en-US" sz="2000" dirty="0" smtClean="0">
                <a:solidFill>
                  <a:schemeClr val="tx1"/>
                </a:solidFill>
              </a:rPr>
              <a:t> Lantana camera affect animal husbandry in two ways ;   </a:t>
            </a:r>
          </a:p>
          <a:p>
            <a:pPr algn="just"/>
            <a:r>
              <a:rPr lang="en-US" sz="2000" dirty="0" smtClean="0">
                <a:solidFill>
                  <a:schemeClr val="tx1"/>
                </a:solidFill>
              </a:rPr>
              <a:t>    </a:t>
            </a:r>
            <a:r>
              <a:rPr lang="en-US" sz="2000" dirty="0" smtClean="0">
                <a:solidFill>
                  <a:schemeClr val="tx2"/>
                </a:solidFill>
              </a:rPr>
              <a:t>Morbidity</a:t>
            </a:r>
            <a:r>
              <a:rPr lang="en-US" sz="2000" dirty="0" smtClean="0">
                <a:solidFill>
                  <a:schemeClr val="tx1"/>
                </a:solidFill>
              </a:rPr>
              <a:t>:  loss of fodder allelopathic effect</a:t>
            </a:r>
            <a:r>
              <a:rPr lang="en-US" sz="2000" dirty="0" smtClean="0">
                <a:solidFill>
                  <a:srgbClr val="FF0000"/>
                </a:solidFill>
              </a:rPr>
              <a:t>      “double edges weapon”</a:t>
            </a:r>
            <a:endParaRPr lang="en-US" sz="2000" dirty="0" smtClean="0">
              <a:solidFill>
                <a:schemeClr val="tx1"/>
              </a:solidFill>
            </a:endParaRPr>
          </a:p>
          <a:p>
            <a:pPr algn="just"/>
            <a:r>
              <a:rPr lang="en-US" sz="2000" dirty="0" smtClean="0">
                <a:solidFill>
                  <a:schemeClr val="tx1"/>
                </a:solidFill>
              </a:rPr>
              <a:t>    </a:t>
            </a:r>
            <a:r>
              <a:rPr lang="en-US" sz="2000" dirty="0" smtClean="0">
                <a:solidFill>
                  <a:srgbClr val="0070C0"/>
                </a:solidFill>
              </a:rPr>
              <a:t>Mortality</a:t>
            </a:r>
            <a:r>
              <a:rPr lang="en-US" sz="2000" dirty="0" smtClean="0">
                <a:solidFill>
                  <a:schemeClr val="tx1"/>
                </a:solidFill>
              </a:rPr>
              <a:t>:   due to ingestion of lantana foliage</a:t>
            </a:r>
            <a:endParaRPr lang="en-US" sz="2000" dirty="0" smtClean="0">
              <a:solidFill>
                <a:srgbClr val="FF0000"/>
              </a:solidFill>
            </a:endParaRPr>
          </a:p>
          <a:p>
            <a:pPr algn="just"/>
            <a:endParaRPr lang="en-IN" sz="2000" dirty="0" smtClean="0">
              <a:solidFill>
                <a:srgbClr val="FF0000"/>
              </a:solidFill>
            </a:endParaRPr>
          </a:p>
          <a:p>
            <a:pPr algn="just"/>
            <a:r>
              <a:rPr lang="en-IN" sz="2000" dirty="0" smtClean="0">
                <a:solidFill>
                  <a:srgbClr val="FF0000"/>
                </a:solidFill>
              </a:rPr>
              <a:t>Allelopathic action: </a:t>
            </a:r>
          </a:p>
          <a:p>
            <a:pPr algn="just"/>
            <a:r>
              <a:rPr lang="en-IN" sz="2000" dirty="0" smtClean="0">
                <a:solidFill>
                  <a:schemeClr val="tx1"/>
                </a:solidFill>
              </a:rPr>
              <a:t>It causes growth inhibition of the neighbouring vegetation, due to which is rapidly changing the ecological balance.</a:t>
            </a:r>
          </a:p>
          <a:p>
            <a:pPr algn="just"/>
            <a:endParaRPr lang="en-IN" sz="2400" b="1" dirty="0">
              <a:solidFill>
                <a:srgbClr val="FF0000"/>
              </a:solidFill>
              <a:latin typeface="Californian FB" pitchFamily="18" charset="0"/>
            </a:endParaRPr>
          </a:p>
        </p:txBody>
      </p:sp>
      <p:sp>
        <p:nvSpPr>
          <p:cNvPr id="4" name="Right Brace 3"/>
          <p:cNvSpPr/>
          <p:nvPr/>
        </p:nvSpPr>
        <p:spPr>
          <a:xfrm>
            <a:off x="5334000" y="3733800"/>
            <a:ext cx="228600"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itle 1"/>
          <p:cNvSpPr>
            <a:spLocks noGrp="1"/>
          </p:cNvSpPr>
          <p:nvPr>
            <p:ph type="ctrTitle"/>
          </p:nvPr>
        </p:nvSpPr>
        <p:spPr>
          <a:xfrm>
            <a:off x="762000" y="152400"/>
            <a:ext cx="7772400" cy="761999"/>
          </a:xfrm>
        </p:spPr>
        <p:txBody>
          <a:bodyPr>
            <a:normAutofit fontScale="90000"/>
          </a:bodyPr>
          <a:lstStyle/>
          <a:p>
            <a:r>
              <a:rPr lang="en-IN" b="1" i="1" dirty="0" smtClean="0"/>
              <a:t/>
            </a:r>
            <a:br>
              <a:rPr lang="en-IN" b="1" i="1" dirty="0" smtClean="0"/>
            </a:br>
            <a:r>
              <a:rPr lang="en-IN" b="1" i="1" dirty="0" smtClean="0">
                <a:latin typeface="Comic Sans MS" pitchFamily="66" charset="0"/>
              </a:rPr>
              <a:t>                      </a:t>
            </a:r>
            <a:r>
              <a:rPr lang="en-IN" sz="2700" dirty="0" smtClean="0">
                <a:latin typeface="Berlin Sans FB" pitchFamily="34" charset="0"/>
              </a:rPr>
              <a:t>contd.</a:t>
            </a:r>
            <a:r>
              <a:rPr lang="en-IN" dirty="0" smtClean="0">
                <a:solidFill>
                  <a:schemeClr val="bg1"/>
                </a:solidFill>
                <a:latin typeface="Comic Sans MS" pitchFamily="66" charset="0"/>
              </a:rPr>
              <a:t/>
            </a:r>
            <a:br>
              <a:rPr lang="en-IN" dirty="0" smtClean="0">
                <a:solidFill>
                  <a:schemeClr val="bg1"/>
                </a:solidFill>
                <a:latin typeface="Comic Sans MS" pitchFamily="66" charset="0"/>
              </a:rPr>
            </a:br>
            <a:endParaRPr lang="en-IN" dirty="0">
              <a:solidFill>
                <a:schemeClr val="bg1"/>
              </a:solidFill>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1"/>
            <a:ext cx="7772400" cy="990599"/>
          </a:xfrm>
        </p:spPr>
        <p:txBody>
          <a:bodyPr>
            <a:normAutofit fontScale="90000"/>
          </a:bodyPr>
          <a:lstStyle/>
          <a:p>
            <a:r>
              <a:rPr lang="en-IN" sz="4000" b="1" i="1" dirty="0" smtClean="0">
                <a:solidFill>
                  <a:srgbClr val="FF0000"/>
                </a:solidFill>
                <a:latin typeface="Berlin Sans FB Demi" pitchFamily="34" charset="0"/>
              </a:rPr>
              <a:t>Plants producing photosensitization</a:t>
            </a:r>
            <a:endParaRPr lang="en-US" sz="4000" dirty="0"/>
          </a:p>
        </p:txBody>
      </p:sp>
      <p:pic>
        <p:nvPicPr>
          <p:cNvPr id="10242" name="Picture 2" descr="Lantana Bandito Rose in a hanging basket or as ground cover. Texas Gardening, Planting Roses, My Secret Garden, Flower Beds, Garden Planning, Garden Inspiration, Container Gardening, Garden Plants, Shrubs"/>
          <p:cNvPicPr>
            <a:picLocks noChangeAspect="1" noChangeArrowheads="1"/>
          </p:cNvPicPr>
          <p:nvPr/>
        </p:nvPicPr>
        <p:blipFill>
          <a:blip r:embed="rId2"/>
          <a:srcRect/>
          <a:stretch>
            <a:fillRect/>
          </a:stretch>
        </p:blipFill>
        <p:spPr bwMode="auto">
          <a:xfrm>
            <a:off x="914400" y="2362200"/>
            <a:ext cx="2819400" cy="2892972"/>
          </a:xfrm>
          <a:prstGeom prst="rect">
            <a:avLst/>
          </a:prstGeom>
          <a:noFill/>
        </p:spPr>
      </p:pic>
      <p:pic>
        <p:nvPicPr>
          <p:cNvPr id="10245" name="Picture 5"/>
          <p:cNvPicPr>
            <a:picLocks noChangeAspect="1" noChangeArrowheads="1"/>
          </p:cNvPicPr>
          <p:nvPr/>
        </p:nvPicPr>
        <p:blipFill>
          <a:blip r:embed="rId3"/>
          <a:srcRect/>
          <a:stretch>
            <a:fillRect/>
          </a:stretch>
        </p:blipFill>
        <p:spPr bwMode="auto">
          <a:xfrm>
            <a:off x="3810000" y="2362201"/>
            <a:ext cx="4191000" cy="2895599"/>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IN" sz="2800" b="1" dirty="0" smtClean="0">
                <a:solidFill>
                  <a:srgbClr val="FF0000"/>
                </a:solidFill>
                <a:latin typeface="Berlin Sans FB Demi" pitchFamily="34" charset="0"/>
              </a:rPr>
              <a:t>Toxic principles</a:t>
            </a:r>
            <a:endParaRPr lang="en-US" sz="2800" dirty="0">
              <a:solidFill>
                <a:srgbClr val="FF0000"/>
              </a:solidFill>
              <a:latin typeface="Berlin Sans FB Demi" pitchFamily="34" charset="0"/>
            </a:endParaRPr>
          </a:p>
        </p:txBody>
      </p:sp>
      <p:sp>
        <p:nvSpPr>
          <p:cNvPr id="3" name="Content Placeholder 2"/>
          <p:cNvSpPr>
            <a:spLocks noGrp="1"/>
          </p:cNvSpPr>
          <p:nvPr>
            <p:ph sz="half" idx="1"/>
          </p:nvPr>
        </p:nvSpPr>
        <p:spPr>
          <a:xfrm>
            <a:off x="152400" y="1295400"/>
            <a:ext cx="5715000" cy="5410200"/>
          </a:xfrm>
        </p:spPr>
        <p:txBody>
          <a:bodyPr>
            <a:normAutofit fontScale="62500" lnSpcReduction="20000"/>
          </a:bodyPr>
          <a:lstStyle/>
          <a:p>
            <a:r>
              <a:rPr lang="en-IN" sz="3200" dirty="0" smtClean="0"/>
              <a:t>Lantana hepatotoxins are – pentacyclic triterpenoids called</a:t>
            </a:r>
            <a:r>
              <a:rPr lang="en-IN" sz="3200" dirty="0" smtClean="0">
                <a:solidFill>
                  <a:srgbClr val="0070C0"/>
                </a:solidFill>
              </a:rPr>
              <a:t> lantadenes</a:t>
            </a:r>
            <a:r>
              <a:rPr lang="en-IN" sz="3200" dirty="0" smtClean="0"/>
              <a:t>. </a:t>
            </a:r>
          </a:p>
          <a:p>
            <a:r>
              <a:rPr lang="en-IN" sz="3200" dirty="0" smtClean="0"/>
              <a:t>Some major lantadenes are: </a:t>
            </a:r>
          </a:p>
          <a:p>
            <a:pPr>
              <a:buNone/>
            </a:pPr>
            <a:r>
              <a:rPr lang="en-IN" sz="3200" dirty="0" smtClean="0">
                <a:solidFill>
                  <a:srgbClr val="FF0000"/>
                </a:solidFill>
              </a:rPr>
              <a:t>	 lantadene   A, </a:t>
            </a:r>
          </a:p>
          <a:p>
            <a:pPr>
              <a:buNone/>
            </a:pPr>
            <a:r>
              <a:rPr lang="en-IN" sz="3200" dirty="0" smtClean="0">
                <a:solidFill>
                  <a:srgbClr val="FF0000"/>
                </a:solidFill>
              </a:rPr>
              <a:t>	 lantadene   B,</a:t>
            </a:r>
          </a:p>
          <a:p>
            <a:pPr>
              <a:buNone/>
            </a:pPr>
            <a:r>
              <a:rPr lang="en-IN" sz="3200" dirty="0" smtClean="0">
                <a:solidFill>
                  <a:srgbClr val="FF0000"/>
                </a:solidFill>
              </a:rPr>
              <a:t>       lantadene   C,</a:t>
            </a:r>
          </a:p>
          <a:p>
            <a:pPr>
              <a:buNone/>
            </a:pPr>
            <a:r>
              <a:rPr lang="en-IN" sz="3200" dirty="0" smtClean="0">
                <a:solidFill>
                  <a:srgbClr val="FF0000"/>
                </a:solidFill>
              </a:rPr>
              <a:t>       lantadene   D. </a:t>
            </a:r>
          </a:p>
          <a:p>
            <a:pPr>
              <a:buNone/>
            </a:pPr>
            <a:r>
              <a:rPr lang="en-IN" sz="3200" dirty="0" smtClean="0"/>
              <a:t>	</a:t>
            </a:r>
          </a:p>
          <a:p>
            <a:r>
              <a:rPr lang="en-IN" sz="3200" dirty="0" smtClean="0">
                <a:solidFill>
                  <a:srgbClr val="FF0000"/>
                </a:solidFill>
              </a:rPr>
              <a:t> </a:t>
            </a:r>
            <a:r>
              <a:rPr lang="en-IN" sz="3200" dirty="0" smtClean="0"/>
              <a:t>All lantadenes  have a common core structure of 22- hydroxyl-</a:t>
            </a:r>
            <a:r>
              <a:rPr lang="en-IN" sz="3200" dirty="0" err="1" smtClean="0"/>
              <a:t>oleanonic</a:t>
            </a:r>
            <a:r>
              <a:rPr lang="en-IN" sz="3200" dirty="0" smtClean="0"/>
              <a:t> acid. </a:t>
            </a:r>
          </a:p>
          <a:p>
            <a:pPr>
              <a:buNone/>
            </a:pPr>
            <a:endParaRPr lang="en-IN" sz="3200" dirty="0" smtClean="0"/>
          </a:p>
          <a:p>
            <a:r>
              <a:rPr lang="en-IN" sz="3200" dirty="0" smtClean="0">
                <a:solidFill>
                  <a:srgbClr val="0070C0"/>
                </a:solidFill>
              </a:rPr>
              <a:t>Minor lantadenes </a:t>
            </a:r>
            <a:r>
              <a:rPr lang="en-IN" sz="3200" dirty="0" smtClean="0"/>
              <a:t>: </a:t>
            </a:r>
            <a:r>
              <a:rPr lang="en-IN" sz="3200" dirty="0" smtClean="0">
                <a:solidFill>
                  <a:srgbClr val="FF0000"/>
                </a:solidFill>
              </a:rPr>
              <a:t>reduced lantadene A  </a:t>
            </a:r>
            <a:r>
              <a:rPr lang="en-IN" sz="3200" dirty="0" smtClean="0"/>
              <a:t>and </a:t>
            </a:r>
            <a:r>
              <a:rPr lang="en-IN" sz="3200" dirty="0" smtClean="0">
                <a:solidFill>
                  <a:srgbClr val="FF0000"/>
                </a:solidFill>
              </a:rPr>
              <a:t>reduced lantadene B </a:t>
            </a:r>
            <a:r>
              <a:rPr lang="en-IN" sz="3200" dirty="0" smtClean="0"/>
              <a:t>are also present in lantana leaves. </a:t>
            </a:r>
          </a:p>
          <a:p>
            <a:pPr>
              <a:buNone/>
            </a:pPr>
            <a:endParaRPr lang="en-IN" sz="3200" dirty="0" smtClean="0"/>
          </a:p>
          <a:p>
            <a:r>
              <a:rPr lang="en-IN" sz="3200" dirty="0" smtClean="0"/>
              <a:t>The toxicity is characterized by </a:t>
            </a:r>
            <a:r>
              <a:rPr lang="en-IN" sz="3200" dirty="0" smtClean="0">
                <a:solidFill>
                  <a:srgbClr val="7030A0"/>
                </a:solidFill>
              </a:rPr>
              <a:t>hepatotoxicity,    </a:t>
            </a:r>
            <a:r>
              <a:rPr lang="en-IN" sz="3200" dirty="0" err="1" smtClean="0">
                <a:solidFill>
                  <a:srgbClr val="7030A0"/>
                </a:solidFill>
              </a:rPr>
              <a:t>cholestasis</a:t>
            </a:r>
            <a:r>
              <a:rPr lang="en-IN" sz="3200" dirty="0" smtClean="0">
                <a:solidFill>
                  <a:srgbClr val="7030A0"/>
                </a:solidFill>
              </a:rPr>
              <a:t> </a:t>
            </a:r>
            <a:r>
              <a:rPr lang="en-IN" sz="3200" dirty="0" smtClean="0"/>
              <a:t>and </a:t>
            </a:r>
            <a:r>
              <a:rPr lang="en-IN" sz="3200" dirty="0" smtClean="0">
                <a:solidFill>
                  <a:srgbClr val="7030A0"/>
                </a:solidFill>
              </a:rPr>
              <a:t>photosensitization</a:t>
            </a:r>
            <a:r>
              <a:rPr lang="en-IN" sz="3200" dirty="0" smtClean="0"/>
              <a:t>. </a:t>
            </a:r>
          </a:p>
          <a:p>
            <a:endParaRPr lang="en-US" b="1" dirty="0"/>
          </a:p>
        </p:txBody>
      </p:sp>
      <p:pic>
        <p:nvPicPr>
          <p:cNvPr id="1026" name="Picture 2"/>
          <p:cNvPicPr>
            <a:picLocks noGrp="1" noChangeAspect="1" noChangeArrowheads="1"/>
          </p:cNvPicPr>
          <p:nvPr>
            <p:ph sz="half" idx="2"/>
          </p:nvPr>
        </p:nvPicPr>
        <p:blipFill>
          <a:blip r:embed="rId2"/>
          <a:srcRect/>
          <a:stretch>
            <a:fillRect/>
          </a:stretch>
        </p:blipFill>
        <p:spPr bwMode="auto">
          <a:xfrm>
            <a:off x="6172200" y="4419600"/>
            <a:ext cx="2514600" cy="2133600"/>
          </a:xfrm>
          <a:prstGeom prst="rect">
            <a:avLst/>
          </a:prstGeom>
          <a:noFill/>
          <a:ln w="9525">
            <a:noFill/>
            <a:miter lim="800000"/>
            <a:headEnd/>
            <a:tailEnd/>
          </a:ln>
          <a:effectLst/>
        </p:spPr>
      </p:pic>
      <p:pic>
        <p:nvPicPr>
          <p:cNvPr id="6" name="Picture 5" descr="C:\Users\user\Downloads\LantanaFlowerLeaves.jpg"/>
          <p:cNvPicPr/>
          <p:nvPr/>
        </p:nvPicPr>
        <p:blipFill>
          <a:blip r:embed="rId3" cstate="print"/>
          <a:srcRect/>
          <a:stretch>
            <a:fillRect/>
          </a:stretch>
        </p:blipFill>
        <p:spPr bwMode="auto">
          <a:xfrm>
            <a:off x="6019800" y="1600200"/>
            <a:ext cx="2743200" cy="2611314"/>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IN" sz="3200" dirty="0" smtClean="0">
                <a:solidFill>
                  <a:srgbClr val="00B050"/>
                </a:solidFill>
                <a:latin typeface="Berlin Sans FB" pitchFamily="34" charset="0"/>
              </a:rPr>
              <a:t>Mechanism</a:t>
            </a:r>
            <a:r>
              <a:rPr lang="en-IN" sz="3200" b="1" dirty="0" smtClean="0">
                <a:solidFill>
                  <a:srgbClr val="00B050"/>
                </a:solidFill>
                <a:latin typeface="Berlin Sans FB" pitchFamily="34" charset="0"/>
              </a:rPr>
              <a:t> </a:t>
            </a:r>
            <a:r>
              <a:rPr lang="en-IN" sz="3200" dirty="0" smtClean="0">
                <a:solidFill>
                  <a:srgbClr val="00B050"/>
                </a:solidFill>
                <a:latin typeface="Berlin Sans FB" pitchFamily="34" charset="0"/>
              </a:rPr>
              <a:t>of toxicosis</a:t>
            </a:r>
            <a:endParaRPr lang="en-IN" sz="3200" dirty="0">
              <a:solidFill>
                <a:srgbClr val="00B050"/>
              </a:solidFill>
              <a:latin typeface="Berlin Sans FB" pitchFamily="34" charset="0"/>
            </a:endParaRPr>
          </a:p>
        </p:txBody>
      </p:sp>
      <p:sp>
        <p:nvSpPr>
          <p:cNvPr id="3" name="Content Placeholder 2"/>
          <p:cNvSpPr>
            <a:spLocks noGrp="1"/>
          </p:cNvSpPr>
          <p:nvPr>
            <p:ph idx="1"/>
          </p:nvPr>
        </p:nvSpPr>
        <p:spPr>
          <a:xfrm>
            <a:off x="228600" y="990600"/>
            <a:ext cx="8686800" cy="5715000"/>
          </a:xfrm>
        </p:spPr>
        <p:txBody>
          <a:bodyPr>
            <a:normAutofit lnSpcReduction="10000"/>
          </a:bodyPr>
          <a:lstStyle/>
          <a:p>
            <a:pPr algn="just"/>
            <a:r>
              <a:rPr lang="en-IN" sz="2000" dirty="0" smtClean="0"/>
              <a:t>Ingestion of lantana foliage - </a:t>
            </a:r>
            <a:r>
              <a:rPr lang="en-IN" sz="2000" dirty="0" smtClean="0">
                <a:solidFill>
                  <a:srgbClr val="FF0000"/>
                </a:solidFill>
              </a:rPr>
              <a:t>hepatotoxicity and secondary photosensitization. </a:t>
            </a:r>
          </a:p>
          <a:p>
            <a:pPr algn="just"/>
            <a:r>
              <a:rPr lang="en-IN" sz="2000" dirty="0" smtClean="0"/>
              <a:t>Lantana manifest its toxicity in animals in three phases viz. </a:t>
            </a:r>
          </a:p>
          <a:p>
            <a:pPr algn="just">
              <a:buNone/>
            </a:pPr>
            <a:r>
              <a:rPr lang="en-IN" sz="2000" dirty="0" smtClean="0"/>
              <a:t>          </a:t>
            </a:r>
            <a:r>
              <a:rPr lang="en-IN" sz="2000" dirty="0" smtClean="0">
                <a:solidFill>
                  <a:srgbClr val="7030A0"/>
                </a:solidFill>
              </a:rPr>
              <a:t>Gastrointestinal (GIT) phase, </a:t>
            </a:r>
          </a:p>
          <a:p>
            <a:pPr algn="just">
              <a:buNone/>
            </a:pPr>
            <a:r>
              <a:rPr lang="en-IN" sz="2000" dirty="0" smtClean="0">
                <a:solidFill>
                  <a:srgbClr val="7030A0"/>
                </a:solidFill>
              </a:rPr>
              <a:t>	    Hepatic phase and </a:t>
            </a:r>
          </a:p>
          <a:p>
            <a:pPr algn="just">
              <a:buNone/>
            </a:pPr>
            <a:r>
              <a:rPr lang="en-IN" sz="2000" dirty="0" smtClean="0">
                <a:solidFill>
                  <a:srgbClr val="7030A0"/>
                </a:solidFill>
              </a:rPr>
              <a:t>          Post hepatic phase. </a:t>
            </a:r>
          </a:p>
          <a:p>
            <a:pPr algn="just">
              <a:buNone/>
            </a:pPr>
            <a:endParaRPr lang="en-IN" sz="2000" dirty="0" smtClean="0">
              <a:solidFill>
                <a:srgbClr val="7030A0"/>
              </a:solidFill>
            </a:endParaRPr>
          </a:p>
          <a:p>
            <a:pPr>
              <a:buNone/>
            </a:pPr>
            <a:r>
              <a:rPr lang="en-IN" sz="2000" dirty="0" smtClean="0">
                <a:solidFill>
                  <a:srgbClr val="7030A0"/>
                </a:solidFill>
              </a:rPr>
              <a:t>Gastrointestinal (GIT) phase:</a:t>
            </a:r>
          </a:p>
          <a:p>
            <a:pPr>
              <a:buFont typeface="Courier New" pitchFamily="49" charset="0"/>
              <a:buChar char="o"/>
            </a:pPr>
            <a:r>
              <a:rPr lang="en-US" sz="2000" dirty="0" smtClean="0"/>
              <a:t>Ingestion of lantana plant.</a:t>
            </a:r>
          </a:p>
          <a:p>
            <a:pPr>
              <a:buFont typeface="Courier New" pitchFamily="49" charset="0"/>
              <a:buChar char="o"/>
            </a:pPr>
            <a:r>
              <a:rPr lang="en-US" sz="2000" dirty="0" smtClean="0"/>
              <a:t>Absorption toxin from GIT (small intestine). </a:t>
            </a:r>
          </a:p>
          <a:p>
            <a:pPr>
              <a:buFont typeface="Courier New" pitchFamily="49" charset="0"/>
              <a:buChar char="o"/>
            </a:pPr>
            <a:r>
              <a:rPr lang="en-US" sz="2000" dirty="0" smtClean="0"/>
              <a:t>Metabolism of </a:t>
            </a:r>
            <a:r>
              <a:rPr lang="en-US" sz="2000" dirty="0" err="1" smtClean="0"/>
              <a:t>lantadene</a:t>
            </a:r>
            <a:r>
              <a:rPr lang="en-US" sz="2000" dirty="0" smtClean="0"/>
              <a:t> A and B</a:t>
            </a:r>
          </a:p>
          <a:p>
            <a:pPr>
              <a:buNone/>
            </a:pPr>
            <a:endParaRPr lang="en-US" sz="2000" dirty="0" smtClean="0"/>
          </a:p>
          <a:p>
            <a:pPr algn="just">
              <a:buNone/>
            </a:pPr>
            <a:r>
              <a:rPr lang="en-IN" sz="2000" dirty="0" smtClean="0">
                <a:solidFill>
                  <a:srgbClr val="7030A0"/>
                </a:solidFill>
              </a:rPr>
              <a:t>Hepatic phase and  Post hepatic phase:</a:t>
            </a:r>
          </a:p>
          <a:p>
            <a:pPr algn="just">
              <a:buFont typeface="Courier New" pitchFamily="49" charset="0"/>
              <a:buChar char="o"/>
            </a:pPr>
            <a:r>
              <a:rPr lang="en-US" sz="2000" dirty="0" smtClean="0"/>
              <a:t>Toxins are transported to liver by portal blood. </a:t>
            </a:r>
          </a:p>
          <a:p>
            <a:pPr algn="just">
              <a:buFont typeface="Courier New" pitchFamily="49" charset="0"/>
              <a:buChar char="o"/>
            </a:pPr>
            <a:r>
              <a:rPr lang="en-US" sz="2000" dirty="0" smtClean="0"/>
              <a:t>Toxin interact with hepatocytes and causes intrahepatic cholestasis.</a:t>
            </a:r>
          </a:p>
          <a:p>
            <a:pPr algn="just">
              <a:buFont typeface="Courier New" pitchFamily="49" charset="0"/>
              <a:buChar char="o"/>
            </a:pPr>
            <a:r>
              <a:rPr lang="en-US" sz="2000" dirty="0" smtClean="0"/>
              <a:t>It causes paralysis of gall bladder and closure of bile canaliculi. </a:t>
            </a:r>
          </a:p>
          <a:p>
            <a:pPr algn="just">
              <a:buFont typeface="Courier New" pitchFamily="49" charset="0"/>
              <a:buChar char="o"/>
            </a:pPr>
            <a:r>
              <a:rPr lang="en-US" sz="2000" dirty="0" smtClean="0"/>
              <a:t>Cholistasis causes regurgitation of bile which cause increase in level of </a:t>
            </a:r>
            <a:r>
              <a:rPr lang="en-US" sz="2000" dirty="0" err="1" smtClean="0"/>
              <a:t>bilirubin</a:t>
            </a:r>
            <a:r>
              <a:rPr lang="en-US" sz="2000" dirty="0" smtClean="0"/>
              <a:t> and phylloerythrine.</a:t>
            </a:r>
            <a:endParaRPr lang="en-IN"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762000"/>
            <a:ext cx="7315200" cy="5570756"/>
          </a:xfrm>
          <a:prstGeom prst="rect">
            <a:avLst/>
          </a:prstGeom>
          <a:noFill/>
        </p:spPr>
        <p:txBody>
          <a:bodyPr wrap="square" rtlCol="0">
            <a:spAutoFit/>
          </a:bodyPr>
          <a:lstStyle/>
          <a:p>
            <a:r>
              <a:rPr lang="en-IN" dirty="0" smtClean="0"/>
              <a:t>		</a:t>
            </a:r>
            <a:r>
              <a:rPr lang="en-IN" sz="2000" b="1" dirty="0" smtClean="0">
                <a:solidFill>
                  <a:srgbClr val="00B050"/>
                </a:solidFill>
              </a:rPr>
              <a:t>Ingestion of plant by the animals</a:t>
            </a:r>
          </a:p>
          <a:p>
            <a:r>
              <a:rPr lang="en-IN" sz="2000" b="1" dirty="0" smtClean="0"/>
              <a:t>				</a:t>
            </a:r>
          </a:p>
          <a:p>
            <a:r>
              <a:rPr lang="en-IN" sz="2000" b="1" dirty="0" smtClean="0"/>
              <a:t>                                 Digestion of the plant in the rumen</a:t>
            </a:r>
          </a:p>
          <a:p>
            <a:endParaRPr lang="en-IN" sz="2000" b="1" dirty="0" smtClean="0"/>
          </a:p>
          <a:p>
            <a:r>
              <a:rPr lang="en-IN" sz="2000" b="1" dirty="0" smtClean="0"/>
              <a:t>         Absorption of the toxin from the rumen and small intestine</a:t>
            </a:r>
          </a:p>
          <a:p>
            <a:endParaRPr lang="en-IN" sz="2000" b="1" dirty="0" smtClean="0"/>
          </a:p>
          <a:p>
            <a:r>
              <a:rPr lang="en-IN" sz="2000" b="1" dirty="0" smtClean="0"/>
              <a:t>          Transportation of the toxin to the liver in the portal blood</a:t>
            </a:r>
          </a:p>
          <a:p>
            <a:endParaRPr lang="en-IN" sz="2000" b="1" dirty="0" smtClean="0"/>
          </a:p>
          <a:p>
            <a:r>
              <a:rPr lang="en-IN" sz="2000" b="1" dirty="0" smtClean="0"/>
              <a:t>                               Metabolism of the toxin in the liver </a:t>
            </a:r>
          </a:p>
          <a:p>
            <a:endParaRPr lang="en-IN" sz="2000" b="1" dirty="0" smtClean="0"/>
          </a:p>
          <a:p>
            <a:r>
              <a:rPr lang="en-IN" sz="2000" b="1" dirty="0" smtClean="0"/>
              <a:t>                            Secretion of the metabolites into the bile</a:t>
            </a:r>
          </a:p>
          <a:p>
            <a:endParaRPr lang="en-IN" sz="2000" b="1" dirty="0" smtClean="0"/>
          </a:p>
          <a:p>
            <a:r>
              <a:rPr lang="en-IN" sz="2000" b="1" dirty="0" smtClean="0"/>
              <a:t>	Metabolites injure the bile </a:t>
            </a:r>
            <a:r>
              <a:rPr lang="en-IN" sz="2000" b="1" dirty="0" err="1" smtClean="0"/>
              <a:t>canalicular</a:t>
            </a:r>
            <a:r>
              <a:rPr lang="en-IN" sz="2000" b="1" dirty="0" smtClean="0"/>
              <a:t> membranes</a:t>
            </a:r>
          </a:p>
          <a:p>
            <a:endParaRPr lang="en-IN" sz="2000" b="1" dirty="0" smtClean="0"/>
          </a:p>
          <a:p>
            <a:r>
              <a:rPr lang="en-IN" sz="2000" b="1" dirty="0" smtClean="0">
                <a:solidFill>
                  <a:srgbClr val="7030A0"/>
                </a:solidFill>
              </a:rPr>
              <a:t>                                                        </a:t>
            </a:r>
          </a:p>
          <a:p>
            <a:r>
              <a:rPr lang="en-IN" sz="2000" b="1" dirty="0" smtClean="0">
                <a:solidFill>
                  <a:srgbClr val="7030A0"/>
                </a:solidFill>
              </a:rPr>
              <a:t>			 </a:t>
            </a:r>
            <a:r>
              <a:rPr lang="en-IN" sz="2000" b="1" dirty="0" err="1" smtClean="0">
                <a:solidFill>
                  <a:srgbClr val="7030A0"/>
                </a:solidFill>
              </a:rPr>
              <a:t>Cholestasis</a:t>
            </a:r>
            <a:endParaRPr lang="en-IN" sz="2000" b="1" dirty="0" smtClean="0">
              <a:solidFill>
                <a:srgbClr val="7030A0"/>
              </a:solidFill>
            </a:endParaRPr>
          </a:p>
          <a:p>
            <a:endParaRPr lang="en-IN" dirty="0" smtClean="0"/>
          </a:p>
          <a:p>
            <a:endParaRPr lang="en-IN" dirty="0" smtClean="0"/>
          </a:p>
        </p:txBody>
      </p:sp>
      <p:cxnSp>
        <p:nvCxnSpPr>
          <p:cNvPr id="7" name="Straight Arrow Connector 6"/>
          <p:cNvCxnSpPr/>
          <p:nvPr/>
        </p:nvCxnSpPr>
        <p:spPr>
          <a:xfrm rot="5400000">
            <a:off x="4381897" y="1256903"/>
            <a:ext cx="38020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4457700" y="17907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4419600" y="25138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4457700" y="30853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4496594" y="3733006"/>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4457700" y="49903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4458494" y="4304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419600" y="152400"/>
            <a:ext cx="4572000" cy="646331"/>
          </a:xfrm>
          <a:prstGeom prst="rect">
            <a:avLst/>
          </a:prstGeom>
        </p:spPr>
        <p:txBody>
          <a:bodyPr>
            <a:spAutoFit/>
          </a:bodyPr>
          <a:lstStyle/>
          <a:p>
            <a:r>
              <a:rPr lang="en-IN" dirty="0" smtClean="0">
                <a:latin typeface="Berlin Sans FB" pitchFamily="34" charset="0"/>
              </a:rPr>
              <a:t>                                                                 contd.</a:t>
            </a:r>
            <a:r>
              <a:rPr lang="en-IN" dirty="0" smtClean="0">
                <a:solidFill>
                  <a:schemeClr val="bg1"/>
                </a:solidFill>
                <a:latin typeface="Comic Sans MS" pitchFamily="66" charset="0"/>
              </a:rPr>
              <a:t/>
            </a:r>
            <a:br>
              <a:rPr lang="en-IN" dirty="0" smtClean="0">
                <a:solidFill>
                  <a:schemeClr val="bg1"/>
                </a:solidFill>
                <a:latin typeface="Comic Sans MS" pitchFamily="66" charset="0"/>
              </a:rPr>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5638800"/>
          </a:xfrm>
        </p:spPr>
        <p:txBody>
          <a:bodyPr>
            <a:normAutofit fontScale="92500"/>
          </a:bodyPr>
          <a:lstStyle/>
          <a:p>
            <a:pPr>
              <a:buNone/>
            </a:pPr>
            <a:r>
              <a:rPr lang="en-IN" b="1" dirty="0" smtClean="0"/>
              <a:t>                           </a:t>
            </a:r>
          </a:p>
          <a:p>
            <a:pPr>
              <a:buNone/>
            </a:pPr>
            <a:endParaRPr lang="en-IN" b="1" dirty="0" smtClean="0"/>
          </a:p>
          <a:p>
            <a:pPr>
              <a:buNone/>
            </a:pPr>
            <a:endParaRPr lang="en-IN" sz="2400" b="1" dirty="0" smtClean="0"/>
          </a:p>
          <a:p>
            <a:pPr>
              <a:buNone/>
            </a:pPr>
            <a:r>
              <a:rPr lang="en-IN" sz="2400" b="1" dirty="0" smtClean="0"/>
              <a:t>Retention of bilirubin    Retention of phylloerythrin        Ruminal stasis</a:t>
            </a:r>
          </a:p>
          <a:p>
            <a:pPr>
              <a:buNone/>
            </a:pPr>
            <a:r>
              <a:rPr lang="en-IN" sz="2400" b="1" dirty="0" smtClean="0"/>
              <a:t> </a:t>
            </a:r>
          </a:p>
          <a:p>
            <a:pPr>
              <a:buNone/>
            </a:pPr>
            <a:r>
              <a:rPr lang="en-IN" sz="2400" b="1" dirty="0" smtClean="0"/>
              <a:t>   </a:t>
            </a:r>
          </a:p>
          <a:p>
            <a:pPr>
              <a:buNone/>
            </a:pPr>
            <a:r>
              <a:rPr lang="en-IN" sz="2400" b="1" dirty="0" smtClean="0"/>
              <a:t>                                                                                      Retention of toxin (rumen)</a:t>
            </a:r>
          </a:p>
          <a:p>
            <a:pPr>
              <a:buNone/>
            </a:pPr>
            <a:r>
              <a:rPr lang="en-IN" sz="2400" b="1" dirty="0" smtClean="0"/>
              <a:t>                                                     </a:t>
            </a:r>
          </a:p>
          <a:p>
            <a:pPr>
              <a:buNone/>
            </a:pPr>
            <a:r>
              <a:rPr lang="en-IN" sz="2400" b="1" dirty="0" smtClean="0"/>
              <a:t>					                                 Absorption of the toxin</a:t>
            </a:r>
          </a:p>
          <a:p>
            <a:pPr>
              <a:buNone/>
            </a:pPr>
            <a:r>
              <a:rPr lang="en-IN" sz="2400" b="1" dirty="0" smtClean="0"/>
              <a:t>					                                           from the rumen</a:t>
            </a:r>
          </a:p>
          <a:p>
            <a:pPr>
              <a:buNone/>
            </a:pPr>
            <a:r>
              <a:rPr lang="en-IN" sz="2400" b="1" dirty="0" smtClean="0"/>
              <a:t> </a:t>
            </a:r>
          </a:p>
          <a:p>
            <a:pPr>
              <a:buNone/>
            </a:pPr>
            <a:r>
              <a:rPr lang="en-IN" sz="2400" b="1" dirty="0" smtClean="0"/>
              <a:t>						</a:t>
            </a:r>
            <a:endParaRPr lang="en-IN" sz="2400" dirty="0" smtClean="0"/>
          </a:p>
          <a:p>
            <a:endParaRPr lang="en-IN" dirty="0"/>
          </a:p>
        </p:txBody>
      </p:sp>
      <p:cxnSp>
        <p:nvCxnSpPr>
          <p:cNvPr id="5" name="Straight Arrow Connector 4"/>
          <p:cNvCxnSpPr/>
          <p:nvPr/>
        </p:nvCxnSpPr>
        <p:spPr>
          <a:xfrm rot="5400000">
            <a:off x="3429000" y="1524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38200" y="1676400"/>
            <a:ext cx="7010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724694" y="17899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7696200" y="1828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686594" y="26662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3734594" y="25900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7620794" y="28186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7582694" y="38473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7582694" y="50665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685800"/>
            <a:ext cx="3276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err="1" smtClean="0">
                <a:solidFill>
                  <a:srgbClr val="FFFF00"/>
                </a:solidFill>
              </a:rPr>
              <a:t>Cholestasis</a:t>
            </a:r>
            <a:endParaRPr lang="en-US" sz="2800" dirty="0">
              <a:solidFill>
                <a:srgbClr val="FFFF00"/>
              </a:solidFill>
            </a:endParaRPr>
          </a:p>
        </p:txBody>
      </p:sp>
      <p:sp>
        <p:nvSpPr>
          <p:cNvPr id="19" name="Rectangle 18"/>
          <p:cNvSpPr/>
          <p:nvPr/>
        </p:nvSpPr>
        <p:spPr>
          <a:xfrm>
            <a:off x="2667000" y="2971800"/>
            <a:ext cx="26670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895600" y="3048000"/>
            <a:ext cx="2362200" cy="400110"/>
          </a:xfrm>
          <a:prstGeom prst="rect">
            <a:avLst/>
          </a:prstGeom>
          <a:noFill/>
        </p:spPr>
        <p:txBody>
          <a:bodyPr wrap="square" rtlCol="0">
            <a:spAutoFit/>
          </a:bodyPr>
          <a:lstStyle/>
          <a:p>
            <a:r>
              <a:rPr lang="en-IN" sz="2000" b="1" dirty="0" smtClean="0">
                <a:solidFill>
                  <a:srgbClr val="FF0000"/>
                </a:solidFill>
              </a:rPr>
              <a:t>Photosensitization</a:t>
            </a:r>
            <a:endParaRPr lang="en-US" sz="2000" dirty="0">
              <a:solidFill>
                <a:srgbClr val="FF0000"/>
              </a:solidFill>
            </a:endParaRPr>
          </a:p>
        </p:txBody>
      </p:sp>
      <p:sp>
        <p:nvSpPr>
          <p:cNvPr id="22" name="Rectangle 21"/>
          <p:cNvSpPr/>
          <p:nvPr/>
        </p:nvSpPr>
        <p:spPr>
          <a:xfrm>
            <a:off x="228600" y="2971800"/>
            <a:ext cx="19812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304800" y="3048000"/>
            <a:ext cx="1981200" cy="461665"/>
          </a:xfrm>
          <a:prstGeom prst="rect">
            <a:avLst/>
          </a:prstGeom>
          <a:noFill/>
        </p:spPr>
        <p:txBody>
          <a:bodyPr wrap="square" rtlCol="0">
            <a:spAutoFit/>
          </a:bodyPr>
          <a:lstStyle/>
          <a:p>
            <a:r>
              <a:rPr lang="en-IN" sz="2400" b="1" dirty="0" smtClean="0">
                <a:solidFill>
                  <a:srgbClr val="FF0000"/>
                </a:solidFill>
              </a:rPr>
              <a:t>Jaundice</a:t>
            </a:r>
            <a:endParaRPr lang="en-US" sz="2400" dirty="0">
              <a:solidFill>
                <a:srgbClr val="FF0000"/>
              </a:solidFill>
            </a:endParaRPr>
          </a:p>
        </p:txBody>
      </p:sp>
      <p:sp>
        <p:nvSpPr>
          <p:cNvPr id="26" name="Rectangle 25"/>
          <p:cNvSpPr/>
          <p:nvPr/>
        </p:nvSpPr>
        <p:spPr>
          <a:xfrm>
            <a:off x="5181600" y="5410200"/>
            <a:ext cx="36576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27" name="TextBox 26"/>
          <p:cNvSpPr txBox="1"/>
          <p:nvPr/>
        </p:nvSpPr>
        <p:spPr>
          <a:xfrm>
            <a:off x="5486400" y="5486400"/>
            <a:ext cx="3276600" cy="400110"/>
          </a:xfrm>
          <a:prstGeom prst="rect">
            <a:avLst/>
          </a:prstGeom>
          <a:noFill/>
        </p:spPr>
        <p:txBody>
          <a:bodyPr wrap="square" rtlCol="0">
            <a:spAutoFit/>
          </a:bodyPr>
          <a:lstStyle/>
          <a:p>
            <a:r>
              <a:rPr lang="en-IN" sz="2000" b="1" dirty="0" smtClean="0"/>
              <a:t>      </a:t>
            </a:r>
            <a:r>
              <a:rPr lang="en-IN" sz="2000" b="1" dirty="0" smtClean="0">
                <a:solidFill>
                  <a:srgbClr val="FF0000"/>
                </a:solidFill>
              </a:rPr>
              <a:t>Further injury to the liver</a:t>
            </a:r>
            <a:endParaRPr lang="en-US" sz="2000" b="1" dirty="0">
              <a:solidFill>
                <a:srgbClr val="FF0000"/>
              </a:solidFill>
            </a:endParaRPr>
          </a:p>
        </p:txBody>
      </p:sp>
      <p:sp>
        <p:nvSpPr>
          <p:cNvPr id="25" name="Rectangle 24"/>
          <p:cNvSpPr/>
          <p:nvPr/>
        </p:nvSpPr>
        <p:spPr>
          <a:xfrm>
            <a:off x="5867400" y="152400"/>
            <a:ext cx="3124200" cy="646331"/>
          </a:xfrm>
          <a:prstGeom prst="rect">
            <a:avLst/>
          </a:prstGeom>
        </p:spPr>
        <p:txBody>
          <a:bodyPr wrap="square">
            <a:spAutoFit/>
          </a:bodyPr>
          <a:lstStyle/>
          <a:p>
            <a:r>
              <a:rPr lang="en-IN" dirty="0" smtClean="0">
                <a:latin typeface="Berlin Sans FB" pitchFamily="34" charset="0"/>
              </a:rPr>
              <a:t>                                        contd.</a:t>
            </a:r>
            <a:r>
              <a:rPr lang="en-IN" dirty="0" smtClean="0">
                <a:solidFill>
                  <a:schemeClr val="bg1"/>
                </a:solidFill>
                <a:latin typeface="Comic Sans MS" pitchFamily="66" charset="0"/>
              </a:rPr>
              <a:t/>
            </a:r>
            <a:br>
              <a:rPr lang="en-IN" dirty="0" smtClean="0">
                <a:solidFill>
                  <a:schemeClr val="bg1"/>
                </a:solidFill>
                <a:latin typeface="Comic Sans MS" pitchFamily="66" charset="0"/>
              </a:rPr>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endParaRPr lang="en-IN" dirty="0"/>
          </a:p>
        </p:txBody>
      </p:sp>
      <p:sp>
        <p:nvSpPr>
          <p:cNvPr id="3" name="Content Placeholder 2"/>
          <p:cNvSpPr>
            <a:spLocks noGrp="1"/>
          </p:cNvSpPr>
          <p:nvPr>
            <p:ph idx="1"/>
          </p:nvPr>
        </p:nvSpPr>
        <p:spPr>
          <a:xfrm>
            <a:off x="304800" y="1219200"/>
            <a:ext cx="8382000" cy="5257800"/>
          </a:xfrm>
        </p:spPr>
        <p:txBody>
          <a:bodyPr>
            <a:normAutofit/>
          </a:bodyPr>
          <a:lstStyle/>
          <a:p>
            <a:pPr>
              <a:buNone/>
            </a:pPr>
            <a:r>
              <a:rPr lang="en-IN" sz="2600" b="1" dirty="0" smtClean="0">
                <a:solidFill>
                  <a:srgbClr val="0070C0"/>
                </a:solidFill>
              </a:rPr>
              <a:t>Post mortem lesions:</a:t>
            </a:r>
            <a:endParaRPr lang="en-IN" sz="2400" dirty="0" smtClean="0"/>
          </a:p>
          <a:p>
            <a:r>
              <a:rPr lang="en-IN" sz="2000" dirty="0" smtClean="0"/>
              <a:t>The </a:t>
            </a:r>
            <a:r>
              <a:rPr lang="en-IN" sz="2000" b="1" dirty="0" smtClean="0"/>
              <a:t>liver is ochre coloured </a:t>
            </a:r>
            <a:r>
              <a:rPr lang="en-IN" sz="2000" dirty="0" smtClean="0"/>
              <a:t>and greatly swollen.</a:t>
            </a:r>
          </a:p>
          <a:p>
            <a:r>
              <a:rPr lang="en-IN" sz="2000" dirty="0" smtClean="0"/>
              <a:t>The </a:t>
            </a:r>
            <a:r>
              <a:rPr lang="en-IN" sz="2000" b="1" dirty="0" smtClean="0"/>
              <a:t>gall bladder </a:t>
            </a:r>
            <a:r>
              <a:rPr lang="en-IN" sz="2000" dirty="0" smtClean="0"/>
              <a:t>is greatly </a:t>
            </a:r>
            <a:r>
              <a:rPr lang="en-IN" sz="2000" b="1" dirty="0" smtClean="0"/>
              <a:t>distended</a:t>
            </a:r>
            <a:r>
              <a:rPr lang="en-IN" sz="2000" dirty="0" smtClean="0"/>
              <a:t>.</a:t>
            </a:r>
          </a:p>
          <a:p>
            <a:r>
              <a:rPr lang="en-IN" sz="2000" dirty="0" smtClean="0"/>
              <a:t>The rumen contents are usually </a:t>
            </a:r>
            <a:r>
              <a:rPr lang="en-IN" sz="2000" b="1" dirty="0" smtClean="0"/>
              <a:t>dry</a:t>
            </a:r>
            <a:r>
              <a:rPr lang="en-IN" sz="2000" dirty="0" smtClean="0"/>
              <a:t> and </a:t>
            </a:r>
            <a:r>
              <a:rPr lang="en-IN" sz="2000" b="1" dirty="0" smtClean="0"/>
              <a:t>undigested</a:t>
            </a:r>
            <a:r>
              <a:rPr lang="en-IN" sz="2000" dirty="0" smtClean="0"/>
              <a:t>.</a:t>
            </a:r>
          </a:p>
          <a:p>
            <a:r>
              <a:rPr lang="en-IN" sz="2000" dirty="0" smtClean="0"/>
              <a:t>There is </a:t>
            </a:r>
            <a:r>
              <a:rPr lang="en-IN" sz="2000" b="1" dirty="0" smtClean="0"/>
              <a:t>impaction of faeces </a:t>
            </a:r>
            <a:r>
              <a:rPr lang="en-IN" sz="2000" dirty="0" smtClean="0"/>
              <a:t>in the colon.</a:t>
            </a:r>
          </a:p>
          <a:p>
            <a:r>
              <a:rPr lang="en-IN" sz="2000" dirty="0" smtClean="0"/>
              <a:t>Adrenals are enlarged and the thickened cortex turns yellow.</a:t>
            </a:r>
          </a:p>
          <a:p>
            <a:pPr>
              <a:buNone/>
            </a:pPr>
            <a:endParaRPr lang="en-IN" b="1" dirty="0" smtClean="0"/>
          </a:p>
          <a:p>
            <a:pPr>
              <a:buNone/>
            </a:pPr>
            <a:r>
              <a:rPr lang="en-IN" sz="2600" b="1" dirty="0" smtClean="0">
                <a:solidFill>
                  <a:srgbClr val="0070C0"/>
                </a:solidFill>
              </a:rPr>
              <a:t>Diagnosis: </a:t>
            </a:r>
            <a:r>
              <a:rPr lang="en-IN" sz="2600" dirty="0" smtClean="0">
                <a:solidFill>
                  <a:srgbClr val="0070C0"/>
                </a:solidFill>
              </a:rPr>
              <a:t> </a:t>
            </a:r>
          </a:p>
          <a:p>
            <a:r>
              <a:rPr lang="en-IN" sz="2000" dirty="0" smtClean="0"/>
              <a:t>History.</a:t>
            </a:r>
          </a:p>
          <a:p>
            <a:r>
              <a:rPr lang="en-IN" sz="2000" dirty="0" smtClean="0"/>
              <a:t>Clinical signs.</a:t>
            </a:r>
          </a:p>
          <a:p>
            <a:r>
              <a:rPr lang="en-IN" sz="2000" dirty="0" smtClean="0"/>
              <a:t>Clinical pathology.</a:t>
            </a:r>
          </a:p>
          <a:p>
            <a:r>
              <a:rPr lang="en-IN" sz="2000" dirty="0" smtClean="0"/>
              <a:t>Post mortem lesions.</a:t>
            </a:r>
            <a:endParaRPr lang="en-IN"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t/>
            </a:r>
            <a:br>
              <a:rPr lang="en-IN" b="1" dirty="0" smtClean="0"/>
            </a:br>
            <a:r>
              <a:rPr lang="en-IN" sz="3600" dirty="0" smtClean="0">
                <a:solidFill>
                  <a:srgbClr val="FF0000"/>
                </a:solidFill>
                <a:latin typeface="Berlin Sans FB" pitchFamily="34" charset="0"/>
              </a:rPr>
              <a:t>Treatment</a:t>
            </a:r>
            <a:r>
              <a:rPr lang="en-IN" dirty="0" smtClean="0"/>
              <a:t/>
            </a:r>
            <a:br>
              <a:rPr lang="en-IN" dirty="0" smtClean="0"/>
            </a:br>
            <a:endParaRPr lang="en-IN" dirty="0"/>
          </a:p>
        </p:txBody>
      </p:sp>
      <p:sp>
        <p:nvSpPr>
          <p:cNvPr id="3" name="Content Placeholder 2"/>
          <p:cNvSpPr>
            <a:spLocks noGrp="1"/>
          </p:cNvSpPr>
          <p:nvPr>
            <p:ph idx="1"/>
          </p:nvPr>
        </p:nvSpPr>
        <p:spPr>
          <a:xfrm>
            <a:off x="152400" y="1143000"/>
            <a:ext cx="8763000" cy="5410200"/>
          </a:xfrm>
        </p:spPr>
        <p:txBody>
          <a:bodyPr>
            <a:normAutofit/>
          </a:bodyPr>
          <a:lstStyle/>
          <a:p>
            <a:r>
              <a:rPr lang="en-IN" sz="2000" dirty="0" smtClean="0"/>
              <a:t>Stop </a:t>
            </a:r>
            <a:r>
              <a:rPr lang="en-IN" sz="2000" dirty="0" smtClean="0">
                <a:solidFill>
                  <a:srgbClr val="00B0F0"/>
                </a:solidFill>
              </a:rPr>
              <a:t>further exposure </a:t>
            </a:r>
            <a:r>
              <a:rPr lang="en-IN" sz="2000" dirty="0" smtClean="0"/>
              <a:t>of the animals to noxious weed.</a:t>
            </a:r>
          </a:p>
          <a:p>
            <a:r>
              <a:rPr lang="en-IN" sz="2000" dirty="0" smtClean="0"/>
              <a:t>Keep the animals in well </a:t>
            </a:r>
            <a:r>
              <a:rPr lang="en-IN" sz="2000" dirty="0" smtClean="0">
                <a:solidFill>
                  <a:srgbClr val="00B0F0"/>
                </a:solidFill>
              </a:rPr>
              <a:t>shaded areas</a:t>
            </a:r>
            <a:r>
              <a:rPr lang="en-IN" sz="2000" dirty="0" smtClean="0"/>
              <a:t>.</a:t>
            </a:r>
          </a:p>
          <a:p>
            <a:r>
              <a:rPr lang="en-IN" sz="2000" dirty="0" smtClean="0"/>
              <a:t>Administer IV excessive amounts of </a:t>
            </a:r>
            <a:r>
              <a:rPr lang="en-IN" sz="2000" dirty="0" smtClean="0">
                <a:solidFill>
                  <a:srgbClr val="00B0F0"/>
                </a:solidFill>
              </a:rPr>
              <a:t>glucose saline </a:t>
            </a:r>
            <a:r>
              <a:rPr lang="en-IN" sz="2000" dirty="0" smtClean="0"/>
              <a:t>solution.</a:t>
            </a:r>
          </a:p>
          <a:p>
            <a:r>
              <a:rPr lang="en-IN" sz="2000" dirty="0" smtClean="0"/>
              <a:t>Give </a:t>
            </a:r>
            <a:r>
              <a:rPr lang="en-IN" sz="2000" dirty="0" smtClean="0">
                <a:solidFill>
                  <a:srgbClr val="00B0F0"/>
                </a:solidFill>
              </a:rPr>
              <a:t>hepatoprotective agents </a:t>
            </a:r>
            <a:r>
              <a:rPr lang="en-IN" sz="2000" dirty="0" smtClean="0"/>
              <a:t>to tone up the liver.</a:t>
            </a:r>
          </a:p>
          <a:p>
            <a:r>
              <a:rPr lang="en-IN" sz="2000" dirty="0" smtClean="0"/>
              <a:t>Remove the toxic ruminal contents by </a:t>
            </a:r>
            <a:r>
              <a:rPr lang="en-IN" sz="2000" dirty="0" smtClean="0">
                <a:solidFill>
                  <a:srgbClr val="00B0F0"/>
                </a:solidFill>
              </a:rPr>
              <a:t>rumenotomy</a:t>
            </a:r>
            <a:r>
              <a:rPr lang="en-IN" sz="2000" dirty="0" smtClean="0"/>
              <a:t>.</a:t>
            </a:r>
          </a:p>
          <a:p>
            <a:r>
              <a:rPr lang="en-IN" sz="2000" dirty="0" smtClean="0">
                <a:solidFill>
                  <a:srgbClr val="00B0F0"/>
                </a:solidFill>
              </a:rPr>
              <a:t>Replace the ruminal contents </a:t>
            </a:r>
            <a:r>
              <a:rPr lang="en-IN" sz="2000" dirty="0" smtClean="0"/>
              <a:t>with a suspension containing electrolytes, chaffed forage and rumen liquor from a healthy animals.</a:t>
            </a:r>
          </a:p>
          <a:p>
            <a:r>
              <a:rPr lang="en-IN" sz="2000" dirty="0" smtClean="0">
                <a:solidFill>
                  <a:srgbClr val="00B0F0"/>
                </a:solidFill>
              </a:rPr>
              <a:t>Antibiotic and antihistaminic </a:t>
            </a:r>
            <a:r>
              <a:rPr lang="en-IN" sz="2000" dirty="0" smtClean="0"/>
              <a:t>therapy.</a:t>
            </a:r>
          </a:p>
          <a:p>
            <a:r>
              <a:rPr lang="en-IN" sz="2000" dirty="0" smtClean="0"/>
              <a:t>Administer a single dose of </a:t>
            </a:r>
            <a:r>
              <a:rPr lang="en-IN" sz="2000" dirty="0" smtClean="0">
                <a:solidFill>
                  <a:srgbClr val="00B0F0"/>
                </a:solidFill>
              </a:rPr>
              <a:t>activated charcoal (5g/kg) </a:t>
            </a:r>
            <a:r>
              <a:rPr lang="en-IN" sz="2000" dirty="0" smtClean="0"/>
              <a:t>to bind the toxin in the rumen and prevent further absorption.</a:t>
            </a:r>
            <a:endParaRPr lang="en-IN" sz="2000" b="1" dirty="0" smtClean="0"/>
          </a:p>
          <a:p>
            <a:r>
              <a:rPr lang="en-US" sz="2000" dirty="0" smtClean="0">
                <a:solidFill>
                  <a:srgbClr val="00B0F0"/>
                </a:solidFill>
              </a:rPr>
              <a:t>Aversion therapy </a:t>
            </a:r>
            <a:r>
              <a:rPr lang="en-US" sz="2000" dirty="0" smtClean="0"/>
              <a:t>involves conditioning of animal before they are left for grazing in pasture infested with poisonous plants.</a:t>
            </a:r>
          </a:p>
          <a:p>
            <a:r>
              <a:rPr lang="en-US" sz="2000" b="1" dirty="0" smtClean="0">
                <a:solidFill>
                  <a:srgbClr val="0070C0"/>
                </a:solidFill>
                <a:latin typeface="Times New Roman" pitchFamily="18" charset="0"/>
              </a:rPr>
              <a:t>Vaccination: </a:t>
            </a:r>
            <a:r>
              <a:rPr lang="en-US" sz="2000" dirty="0" smtClean="0">
                <a:latin typeface="Times New Roman" pitchFamily="18" charset="0"/>
              </a:rPr>
              <a:t>Abs against </a:t>
            </a:r>
            <a:r>
              <a:rPr lang="en-US" sz="2000" dirty="0" err="1" smtClean="0">
                <a:latin typeface="Times New Roman" pitchFamily="18" charset="0"/>
              </a:rPr>
              <a:t>lantadene</a:t>
            </a:r>
            <a:r>
              <a:rPr lang="en-US" sz="2000" dirty="0" smtClean="0">
                <a:latin typeface="Times New Roman" pitchFamily="18" charset="0"/>
              </a:rPr>
              <a:t> A &amp; B could be detected in sheep and cattle after injection of the conjugates of these compounds with suitable proteins.  In vaccinated animals – severity of toxicity less.</a:t>
            </a:r>
          </a:p>
          <a:p>
            <a:endParaRPr lang="en-US" sz="2000" dirty="0" smtClean="0"/>
          </a:p>
          <a:p>
            <a:pPr>
              <a:buNone/>
            </a:pPr>
            <a:endParaRPr lang="en-IN" sz="2000" b="1" dirty="0" smtClean="0"/>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1999"/>
          </a:xfrm>
        </p:spPr>
        <p:txBody>
          <a:bodyPr>
            <a:normAutofit/>
          </a:bodyPr>
          <a:lstStyle/>
          <a:p>
            <a:r>
              <a:rPr lang="en-IN" sz="4000" dirty="0" smtClean="0">
                <a:solidFill>
                  <a:srgbClr val="FF0000"/>
                </a:solidFill>
                <a:latin typeface="Comic Sans MS" pitchFamily="66" charset="0"/>
              </a:rPr>
              <a:t>Photosensitization</a:t>
            </a:r>
            <a:endParaRPr lang="en-IN" sz="4000" dirty="0">
              <a:solidFill>
                <a:srgbClr val="FF0000"/>
              </a:solidFill>
              <a:latin typeface="Comic Sans MS" pitchFamily="66" charset="0"/>
            </a:endParaRPr>
          </a:p>
        </p:txBody>
      </p:sp>
      <p:sp>
        <p:nvSpPr>
          <p:cNvPr id="3" name="Subtitle 2"/>
          <p:cNvSpPr>
            <a:spLocks noGrp="1"/>
          </p:cNvSpPr>
          <p:nvPr>
            <p:ph type="subTitle" idx="1"/>
          </p:nvPr>
        </p:nvSpPr>
        <p:spPr>
          <a:xfrm>
            <a:off x="228600" y="1447800"/>
            <a:ext cx="8610600" cy="5029200"/>
          </a:xfrm>
        </p:spPr>
        <p:txBody>
          <a:bodyPr>
            <a:normAutofit/>
          </a:bodyPr>
          <a:lstStyle/>
          <a:p>
            <a:pPr algn="just"/>
            <a:r>
              <a:rPr lang="en-IN" sz="2200" dirty="0" smtClean="0">
                <a:solidFill>
                  <a:srgbClr val="0070C0"/>
                </a:solidFill>
                <a:latin typeface="Comic Sans MS" pitchFamily="66" charset="0"/>
              </a:rPr>
              <a:t>Photosensitization: </a:t>
            </a:r>
            <a:r>
              <a:rPr lang="en-IN" sz="2200" dirty="0" smtClean="0">
                <a:solidFill>
                  <a:schemeClr val="tx1"/>
                </a:solidFill>
                <a:latin typeface="Comic Sans MS" pitchFamily="66" charset="0"/>
              </a:rPr>
              <a:t>is a </a:t>
            </a:r>
            <a:r>
              <a:rPr lang="en-IN" sz="2200" dirty="0" smtClean="0">
                <a:solidFill>
                  <a:schemeClr val="accent2"/>
                </a:solidFill>
                <a:latin typeface="Comic Sans MS" pitchFamily="66" charset="0"/>
              </a:rPr>
              <a:t>syndrome</a:t>
            </a:r>
            <a:r>
              <a:rPr lang="en-IN" sz="2200" dirty="0" smtClean="0">
                <a:solidFill>
                  <a:schemeClr val="tx1"/>
                </a:solidFill>
                <a:latin typeface="Comic Sans MS" pitchFamily="66" charset="0"/>
              </a:rPr>
              <a:t> of abnormal </a:t>
            </a:r>
            <a:r>
              <a:rPr lang="en-IN" sz="2200" dirty="0" smtClean="0">
                <a:solidFill>
                  <a:schemeClr val="accent2"/>
                </a:solidFill>
                <a:latin typeface="Comic Sans MS" pitchFamily="66" charset="0"/>
              </a:rPr>
              <a:t>sensitivity of the superficial layers of </a:t>
            </a:r>
            <a:r>
              <a:rPr lang="en-IN" sz="2200" dirty="0" err="1" smtClean="0">
                <a:solidFill>
                  <a:schemeClr val="accent2"/>
                </a:solidFill>
                <a:latin typeface="Comic Sans MS" pitchFamily="66" charset="0"/>
              </a:rPr>
              <a:t>unpigmented</a:t>
            </a:r>
            <a:r>
              <a:rPr lang="en-IN" sz="2200" dirty="0" smtClean="0">
                <a:solidFill>
                  <a:schemeClr val="accent2"/>
                </a:solidFill>
                <a:latin typeface="Comic Sans MS" pitchFamily="66" charset="0"/>
              </a:rPr>
              <a:t> </a:t>
            </a:r>
            <a:r>
              <a:rPr lang="en-IN" sz="2200" dirty="0" smtClean="0">
                <a:solidFill>
                  <a:schemeClr val="tx1"/>
                </a:solidFill>
                <a:latin typeface="Comic Sans MS" pitchFamily="66" charset="0"/>
              </a:rPr>
              <a:t>or light skinned areas of the body (nose, face, back, udder, testes, teats, mucosa, </a:t>
            </a:r>
            <a:r>
              <a:rPr lang="en-IN" sz="2200" dirty="0" err="1" smtClean="0">
                <a:solidFill>
                  <a:schemeClr val="tx1"/>
                </a:solidFill>
                <a:latin typeface="Comic Sans MS" pitchFamily="66" charset="0"/>
              </a:rPr>
              <a:t>corneae</a:t>
            </a:r>
            <a:r>
              <a:rPr lang="en-IN" sz="2200" dirty="0" smtClean="0">
                <a:solidFill>
                  <a:schemeClr val="tx1"/>
                </a:solidFill>
                <a:latin typeface="Comic Sans MS" pitchFamily="66" charset="0"/>
              </a:rPr>
              <a:t> etc.) </a:t>
            </a:r>
            <a:r>
              <a:rPr lang="en-IN" sz="2200" dirty="0" smtClean="0">
                <a:solidFill>
                  <a:schemeClr val="accent2"/>
                </a:solidFill>
                <a:latin typeface="Comic Sans MS" pitchFamily="66" charset="0"/>
              </a:rPr>
              <a:t>to ultraviolet (UV) </a:t>
            </a:r>
            <a:r>
              <a:rPr lang="en-IN" sz="2200" dirty="0" smtClean="0">
                <a:solidFill>
                  <a:schemeClr val="tx1"/>
                </a:solidFill>
                <a:latin typeface="Comic Sans MS" pitchFamily="66" charset="0"/>
              </a:rPr>
              <a:t>and visible light probably </a:t>
            </a:r>
            <a:r>
              <a:rPr lang="en-IN" sz="2200" dirty="0" smtClean="0">
                <a:solidFill>
                  <a:schemeClr val="accent2"/>
                </a:solidFill>
                <a:latin typeface="Comic Sans MS" pitchFamily="66" charset="0"/>
              </a:rPr>
              <a:t>due to the presence of some abnormal substances</a:t>
            </a:r>
            <a:r>
              <a:rPr lang="en-IN" sz="2200" dirty="0" smtClean="0">
                <a:solidFill>
                  <a:schemeClr val="tx1"/>
                </a:solidFill>
                <a:latin typeface="Comic Sans MS" pitchFamily="66" charset="0"/>
              </a:rPr>
              <a:t>, termed as </a:t>
            </a:r>
            <a:r>
              <a:rPr lang="en-IN" sz="2200" dirty="0" smtClean="0">
                <a:solidFill>
                  <a:schemeClr val="accent2"/>
                </a:solidFill>
                <a:latin typeface="Comic Sans MS" pitchFamily="66" charset="0"/>
              </a:rPr>
              <a:t>photodynamic agent</a:t>
            </a:r>
            <a:r>
              <a:rPr lang="en-IN" sz="2200" dirty="0" smtClean="0">
                <a:solidFill>
                  <a:schemeClr val="tx1"/>
                </a:solidFill>
                <a:latin typeface="Comic Sans MS" pitchFamily="66" charset="0"/>
              </a:rPr>
              <a:t>, in the peripheral circulation.</a:t>
            </a:r>
          </a:p>
          <a:p>
            <a:pPr algn="just"/>
            <a:endParaRPr lang="en-IN" sz="2200" dirty="0" smtClean="0">
              <a:solidFill>
                <a:schemeClr val="tx1"/>
              </a:solidFill>
              <a:latin typeface="Comic Sans MS" pitchFamily="66" charset="0"/>
            </a:endParaRPr>
          </a:p>
          <a:p>
            <a:pPr algn="just"/>
            <a:endParaRPr lang="en-IN" sz="2200" dirty="0" smtClean="0">
              <a:solidFill>
                <a:schemeClr val="tx1"/>
              </a:solidFill>
              <a:latin typeface="Comic Sans MS" pitchFamily="66" charset="0"/>
            </a:endParaRPr>
          </a:p>
          <a:p>
            <a:pPr algn="just"/>
            <a:r>
              <a:rPr lang="en-IN" sz="2200" dirty="0" smtClean="0">
                <a:solidFill>
                  <a:schemeClr val="tx1"/>
                </a:solidFill>
                <a:latin typeface="Comic Sans MS" pitchFamily="66" charset="0"/>
              </a:rPr>
              <a:t>The reaction is limited to body areas which receive direct sunlight (teats and udder in cows; head, face, ears, </a:t>
            </a:r>
            <a:r>
              <a:rPr lang="en-IN" sz="2200" dirty="0" err="1" smtClean="0">
                <a:solidFill>
                  <a:schemeClr val="tx1"/>
                </a:solidFill>
                <a:latin typeface="Comic Sans MS" pitchFamily="66" charset="0"/>
              </a:rPr>
              <a:t>mandibular</a:t>
            </a:r>
            <a:r>
              <a:rPr lang="en-IN" sz="2200" dirty="0" smtClean="0">
                <a:solidFill>
                  <a:schemeClr val="tx1"/>
                </a:solidFill>
                <a:latin typeface="Comic Sans MS" pitchFamily="66" charset="0"/>
              </a:rPr>
              <a:t> area and cornea in sheep and goats etc. </a:t>
            </a:r>
          </a:p>
          <a:p>
            <a:pPr algn="just"/>
            <a:endParaRPr lang="en-IN" dirty="0" smtClean="0">
              <a:solidFill>
                <a:schemeClr val="tx1"/>
              </a:solidFill>
            </a:endParaRP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en-IN" dirty="0" smtClean="0">
                <a:latin typeface="Comic Sans MS" pitchFamily="66" charset="0"/>
              </a:rPr>
              <a:t>Severity of the condition depends on -the amount of photodynamic substance consumed,  duration of ingestion and time of exposure to sunlight.</a:t>
            </a:r>
          </a:p>
          <a:p>
            <a:pPr algn="just"/>
            <a:endParaRPr lang="en-IN" dirty="0" smtClean="0">
              <a:latin typeface="Comic Sans MS" pitchFamily="66" charset="0"/>
            </a:endParaRPr>
          </a:p>
          <a:p>
            <a:pPr algn="just"/>
            <a:r>
              <a:rPr lang="en-IN" dirty="0" smtClean="0">
                <a:latin typeface="Comic Sans MS" pitchFamily="66" charset="0"/>
              </a:rPr>
              <a:t>This syndrome may be observed after a few hours to few days of ingestion on exposure to strong sunlight.</a:t>
            </a:r>
          </a:p>
          <a:p>
            <a:pPr algn="just">
              <a:buNone/>
            </a:pPr>
            <a:endParaRPr lang="en-IN" dirty="0" smtClean="0">
              <a:latin typeface="Comic Sans MS" pitchFamily="66" charset="0"/>
            </a:endParaRPr>
          </a:p>
          <a:p>
            <a:pPr algn="just"/>
            <a:r>
              <a:rPr lang="en-IN" dirty="0" smtClean="0">
                <a:latin typeface="Comic Sans MS" pitchFamily="66" charset="0"/>
              </a:rPr>
              <a:t>Thus, photosensitization generally involves a triad of     	</a:t>
            </a:r>
            <a:r>
              <a:rPr lang="en-IN" dirty="0" err="1" smtClean="0">
                <a:solidFill>
                  <a:srgbClr val="0070C0"/>
                </a:solidFill>
                <a:latin typeface="Comic Sans MS" pitchFamily="66" charset="0"/>
              </a:rPr>
              <a:t>hepato</a:t>
            </a:r>
            <a:r>
              <a:rPr lang="en-IN" dirty="0" smtClean="0">
                <a:solidFill>
                  <a:srgbClr val="0070C0"/>
                </a:solidFill>
                <a:latin typeface="Comic Sans MS" pitchFamily="66" charset="0"/>
              </a:rPr>
              <a:t>- toxic plant, </a:t>
            </a:r>
          </a:p>
          <a:p>
            <a:pPr algn="just">
              <a:buNone/>
            </a:pPr>
            <a:r>
              <a:rPr lang="en-IN" dirty="0" smtClean="0">
                <a:solidFill>
                  <a:srgbClr val="0070C0"/>
                </a:solidFill>
                <a:latin typeface="Comic Sans MS" pitchFamily="66" charset="0"/>
              </a:rPr>
              <a:t>                   fresh – green feed in the diet and </a:t>
            </a:r>
          </a:p>
          <a:p>
            <a:pPr algn="just">
              <a:buNone/>
            </a:pPr>
            <a:r>
              <a:rPr lang="en-IN" dirty="0" smtClean="0">
                <a:solidFill>
                  <a:srgbClr val="0070C0"/>
                </a:solidFill>
                <a:latin typeface="Comic Sans MS" pitchFamily="66" charset="0"/>
              </a:rPr>
              <a:t>                   exposure to bright sunlight.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534400" cy="4983163"/>
          </a:xfrm>
        </p:spPr>
        <p:txBody>
          <a:bodyPr>
            <a:normAutofit fontScale="92500" lnSpcReduction="10000"/>
          </a:bodyPr>
          <a:lstStyle/>
          <a:p>
            <a:r>
              <a:rPr lang="en-IN" sz="2800" dirty="0" smtClean="0">
                <a:latin typeface="Comic Sans MS" pitchFamily="66" charset="0"/>
              </a:rPr>
              <a:t>All most all species of animals, namely bovines, </a:t>
            </a:r>
            <a:r>
              <a:rPr lang="en-IN" sz="2800" dirty="0" err="1" smtClean="0">
                <a:latin typeface="Comic Sans MS" pitchFamily="66" charset="0"/>
              </a:rPr>
              <a:t>ovines</a:t>
            </a:r>
            <a:r>
              <a:rPr lang="en-IN" sz="2800" dirty="0" smtClean="0">
                <a:latin typeface="Comic Sans MS" pitchFamily="66" charset="0"/>
              </a:rPr>
              <a:t>, </a:t>
            </a:r>
            <a:r>
              <a:rPr lang="en-IN" sz="2800" dirty="0" err="1" smtClean="0">
                <a:latin typeface="Comic Sans MS" pitchFamily="66" charset="0"/>
              </a:rPr>
              <a:t>caprines</a:t>
            </a:r>
            <a:r>
              <a:rPr lang="en-IN" sz="2800" dirty="0" smtClean="0">
                <a:latin typeface="Comic Sans MS" pitchFamily="66" charset="0"/>
              </a:rPr>
              <a:t>, equines and birds are affected .  </a:t>
            </a:r>
          </a:p>
          <a:p>
            <a:r>
              <a:rPr lang="en-IN" sz="2800" dirty="0" smtClean="0">
                <a:latin typeface="Comic Sans MS" pitchFamily="66" charset="0"/>
              </a:rPr>
              <a:t>Canines and felines are rarely affected.</a:t>
            </a:r>
          </a:p>
          <a:p>
            <a:r>
              <a:rPr lang="en-IN" sz="2800" dirty="0" smtClean="0">
                <a:latin typeface="Comic Sans MS" pitchFamily="66" charset="0"/>
              </a:rPr>
              <a:t>Depending upon the circumstances how photodynamic substances accumulates in the body- </a:t>
            </a:r>
          </a:p>
          <a:p>
            <a:pPr>
              <a:buFont typeface="Wingdings" pitchFamily="2" charset="2"/>
              <a:buChar char="§"/>
            </a:pPr>
            <a:r>
              <a:rPr lang="en-IN" sz="2800" dirty="0" smtClean="0">
                <a:latin typeface="Comic Sans MS" pitchFamily="66" charset="0"/>
              </a:rPr>
              <a:t>by ingestion of the preformed  photosensitizing agents, </a:t>
            </a:r>
          </a:p>
          <a:p>
            <a:pPr>
              <a:buFont typeface="Wingdings" pitchFamily="2" charset="2"/>
              <a:buChar char="§"/>
            </a:pPr>
            <a:r>
              <a:rPr lang="en-IN" sz="2800" dirty="0" smtClean="0">
                <a:latin typeface="Comic Sans MS" pitchFamily="66" charset="0"/>
              </a:rPr>
              <a:t>abnormal metabolism and/or reduced excretion of      </a:t>
            </a:r>
            <a:r>
              <a:rPr lang="en-IN" sz="2800" dirty="0" err="1" smtClean="0">
                <a:latin typeface="Comic Sans MS" pitchFamily="66" charset="0"/>
              </a:rPr>
              <a:t>phylloerythrin</a:t>
            </a:r>
            <a:r>
              <a:rPr lang="en-IN" sz="2800" dirty="0" smtClean="0">
                <a:latin typeface="Comic Sans MS" pitchFamily="66" charset="0"/>
              </a:rPr>
              <a:t> (a product of  chlorophyll breakdown), </a:t>
            </a:r>
          </a:p>
          <a:p>
            <a:pPr>
              <a:buFont typeface="Wingdings" pitchFamily="2" charset="2"/>
              <a:buChar char="§"/>
            </a:pPr>
            <a:r>
              <a:rPr lang="en-IN" sz="2800" dirty="0" smtClean="0">
                <a:latin typeface="Comic Sans MS" pitchFamily="66" charset="0"/>
              </a:rPr>
              <a:t>due to hepatic damage and </a:t>
            </a:r>
          </a:p>
          <a:p>
            <a:pPr>
              <a:buFont typeface="Wingdings" pitchFamily="2" charset="2"/>
              <a:buChar char="§"/>
            </a:pPr>
            <a:r>
              <a:rPr lang="en-IN" sz="2800" dirty="0" smtClean="0">
                <a:latin typeface="Comic Sans MS" pitchFamily="66" charset="0"/>
              </a:rPr>
              <a:t>metabolic defects in </a:t>
            </a:r>
            <a:r>
              <a:rPr lang="en-IN" sz="2800" dirty="0" err="1" smtClean="0">
                <a:latin typeface="Comic Sans MS" pitchFamily="66" charset="0"/>
              </a:rPr>
              <a:t>porphyrin</a:t>
            </a:r>
            <a:r>
              <a:rPr lang="en-IN" sz="2800" dirty="0" smtClean="0">
                <a:latin typeface="Comic Sans MS" pitchFamily="66" charset="0"/>
              </a:rPr>
              <a:t> metabolism.    </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763000" cy="4525963"/>
          </a:xfrm>
        </p:spPr>
        <p:txBody>
          <a:bodyPr>
            <a:normAutofit fontScale="92500"/>
          </a:bodyPr>
          <a:lstStyle/>
          <a:p>
            <a:pPr>
              <a:buNone/>
            </a:pPr>
            <a:r>
              <a:rPr lang="en-IN" dirty="0" smtClean="0"/>
              <a:t>	</a:t>
            </a:r>
            <a:r>
              <a:rPr lang="en-IN" dirty="0" smtClean="0">
                <a:latin typeface="Comic Sans MS" pitchFamily="66" charset="0"/>
              </a:rPr>
              <a:t>Photosensitization has been categorized into three types namely:</a:t>
            </a:r>
          </a:p>
          <a:p>
            <a:pPr>
              <a:buNone/>
            </a:pPr>
            <a:r>
              <a:rPr lang="en-IN" dirty="0" smtClean="0">
                <a:latin typeface="Comic Sans MS" pitchFamily="66" charset="0"/>
              </a:rPr>
              <a:t> 		</a:t>
            </a:r>
            <a:r>
              <a:rPr lang="en-IN" dirty="0" smtClean="0">
                <a:solidFill>
                  <a:srgbClr val="0070C0"/>
                </a:solidFill>
                <a:latin typeface="Comic Sans MS" pitchFamily="66" charset="0"/>
              </a:rPr>
              <a:t>Primary photosensitization, </a:t>
            </a:r>
          </a:p>
          <a:p>
            <a:pPr>
              <a:buNone/>
            </a:pPr>
            <a:r>
              <a:rPr lang="en-IN" dirty="0" smtClean="0">
                <a:solidFill>
                  <a:srgbClr val="0070C0"/>
                </a:solidFill>
                <a:latin typeface="Comic Sans MS" pitchFamily="66" charset="0"/>
              </a:rPr>
              <a:t>		Secondary photosensitization and</a:t>
            </a:r>
          </a:p>
          <a:p>
            <a:pPr>
              <a:buNone/>
            </a:pPr>
            <a:r>
              <a:rPr lang="en-IN" dirty="0" smtClean="0">
                <a:solidFill>
                  <a:srgbClr val="0070C0"/>
                </a:solidFill>
                <a:latin typeface="Comic Sans MS" pitchFamily="66" charset="0"/>
              </a:rPr>
              <a:t>		Inherited or congenital photosensitization.</a:t>
            </a:r>
          </a:p>
          <a:p>
            <a:pPr>
              <a:buNone/>
            </a:pPr>
            <a:r>
              <a:rPr lang="en-IN" dirty="0" smtClean="0">
                <a:latin typeface="Comic Sans MS" pitchFamily="66" charset="0"/>
              </a:rPr>
              <a:t> </a:t>
            </a:r>
          </a:p>
          <a:p>
            <a:pPr>
              <a:buNone/>
            </a:pPr>
            <a:r>
              <a:rPr lang="en-IN" dirty="0" smtClean="0">
                <a:latin typeface="Comic Sans MS" pitchFamily="66" charset="0"/>
              </a:rPr>
              <a:t>The first two types are commonly encountered in animals.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0"/>
            <a:ext cx="7772400" cy="612775"/>
          </a:xfrm>
        </p:spPr>
        <p:txBody>
          <a:bodyPr>
            <a:noAutofit/>
          </a:bodyPr>
          <a:lstStyle/>
          <a:p>
            <a:r>
              <a:rPr lang="en-IN" sz="3600" dirty="0" smtClean="0">
                <a:solidFill>
                  <a:srgbClr val="FF0000"/>
                </a:solidFill>
                <a:latin typeface="Comic Sans MS" pitchFamily="66" charset="0"/>
              </a:rPr>
              <a:t>Primary Photosensitization</a:t>
            </a:r>
            <a:endParaRPr lang="en-IN" sz="3600" dirty="0">
              <a:solidFill>
                <a:srgbClr val="FF0000"/>
              </a:solidFill>
              <a:latin typeface="Comic Sans MS" pitchFamily="66" charset="0"/>
            </a:endParaRPr>
          </a:p>
        </p:txBody>
      </p:sp>
      <p:sp>
        <p:nvSpPr>
          <p:cNvPr id="3" name="Subtitle 2"/>
          <p:cNvSpPr>
            <a:spLocks noGrp="1"/>
          </p:cNvSpPr>
          <p:nvPr>
            <p:ph type="subTitle" idx="1"/>
          </p:nvPr>
        </p:nvSpPr>
        <p:spPr>
          <a:xfrm>
            <a:off x="304800" y="1676400"/>
            <a:ext cx="8534400" cy="4800600"/>
          </a:xfrm>
        </p:spPr>
        <p:txBody>
          <a:bodyPr>
            <a:normAutofit fontScale="85000" lnSpcReduction="20000"/>
          </a:bodyPr>
          <a:lstStyle/>
          <a:p>
            <a:pPr algn="just">
              <a:buFont typeface="Wingdings" pitchFamily="2" charset="2"/>
              <a:buChar char="§"/>
            </a:pPr>
            <a:r>
              <a:rPr lang="en-IN" sz="2800" dirty="0" smtClean="0">
                <a:solidFill>
                  <a:schemeClr val="tx1"/>
                </a:solidFill>
                <a:latin typeface="Comic Sans MS" pitchFamily="66" charset="0"/>
              </a:rPr>
              <a:t>It is due to ingestion of  exogenous agents like,  drugs/ chemicals or plants containing photodynamic agent. </a:t>
            </a:r>
          </a:p>
          <a:p>
            <a:pPr algn="just"/>
            <a:endParaRPr lang="en-IN" sz="2800" dirty="0" smtClean="0">
              <a:solidFill>
                <a:schemeClr val="tx1"/>
              </a:solidFill>
              <a:latin typeface="Comic Sans MS" pitchFamily="66" charset="0"/>
            </a:endParaRPr>
          </a:p>
          <a:p>
            <a:pPr algn="just">
              <a:buFont typeface="Wingdings" pitchFamily="2" charset="2"/>
              <a:buChar char="§"/>
            </a:pPr>
            <a:r>
              <a:rPr lang="en-IN" sz="2800" dirty="0" smtClean="0">
                <a:solidFill>
                  <a:schemeClr val="tx1"/>
                </a:solidFill>
                <a:latin typeface="Comic Sans MS" pitchFamily="66" charset="0"/>
              </a:rPr>
              <a:t>Such agents are inherently photodynamic/photosensitive (get activated by UV radiation of 400 nm). </a:t>
            </a:r>
          </a:p>
          <a:p>
            <a:pPr algn="just"/>
            <a:endParaRPr lang="en-IN" sz="2800" dirty="0" smtClean="0">
              <a:solidFill>
                <a:schemeClr val="tx1"/>
              </a:solidFill>
              <a:latin typeface="Comic Sans MS" pitchFamily="66" charset="0"/>
            </a:endParaRPr>
          </a:p>
          <a:p>
            <a:pPr algn="just">
              <a:buFont typeface="Wingdings" pitchFamily="2" charset="2"/>
              <a:buChar char="§"/>
            </a:pPr>
            <a:r>
              <a:rPr lang="en-IN" sz="2800" dirty="0" smtClean="0">
                <a:solidFill>
                  <a:schemeClr val="tx1"/>
                </a:solidFill>
                <a:latin typeface="Comic Sans MS" pitchFamily="66" charset="0"/>
              </a:rPr>
              <a:t>They are mainly of plant origin from livestock point of view.</a:t>
            </a:r>
          </a:p>
          <a:p>
            <a:pPr algn="just"/>
            <a:r>
              <a:rPr lang="en-IN" sz="2800" dirty="0" smtClean="0">
                <a:solidFill>
                  <a:schemeClr val="tx1"/>
                </a:solidFill>
                <a:latin typeface="Comic Sans MS" pitchFamily="66" charset="0"/>
              </a:rPr>
              <a:t> </a:t>
            </a:r>
          </a:p>
          <a:p>
            <a:pPr algn="just">
              <a:buFont typeface="Wingdings" pitchFamily="2" charset="2"/>
              <a:buChar char="§"/>
            </a:pPr>
            <a:r>
              <a:rPr lang="en-IN" sz="2800" dirty="0" smtClean="0">
                <a:solidFill>
                  <a:schemeClr val="tx1"/>
                </a:solidFill>
                <a:latin typeface="Comic Sans MS" pitchFamily="66" charset="0"/>
              </a:rPr>
              <a:t>On consumption of these plants, active principles is released in the stomach, comes to the peripheral circulation in the capillaries under skin and on exposure to sunlight, theses sensitize skin similar that by </a:t>
            </a:r>
            <a:r>
              <a:rPr lang="en-IN" sz="2800" dirty="0" err="1" smtClean="0">
                <a:solidFill>
                  <a:schemeClr val="tx1"/>
                </a:solidFill>
                <a:latin typeface="Comic Sans MS" pitchFamily="66" charset="0"/>
              </a:rPr>
              <a:t>porphyrins</a:t>
            </a:r>
            <a:r>
              <a:rPr lang="en-IN" sz="2800" dirty="0" smtClean="0">
                <a:solidFill>
                  <a:schemeClr val="tx1"/>
                </a:solidFill>
                <a:latin typeface="Comic Sans MS" pitchFamily="66" charset="0"/>
              </a:rPr>
              <a:t>.</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10000"/>
          </a:bodyPr>
          <a:lstStyle/>
          <a:p>
            <a:pPr>
              <a:buNone/>
            </a:pPr>
            <a:r>
              <a:rPr lang="en-IN" sz="3000" b="1" dirty="0" smtClean="0">
                <a:solidFill>
                  <a:srgbClr val="FF0000"/>
                </a:solidFill>
                <a:latin typeface="Comic Sans MS" pitchFamily="66" charset="0"/>
              </a:rPr>
              <a:t>Some plants</a:t>
            </a:r>
            <a:r>
              <a:rPr lang="en-IN" sz="3000" dirty="0" smtClean="0">
                <a:solidFill>
                  <a:srgbClr val="FF0000"/>
                </a:solidFill>
                <a:latin typeface="Comic Sans MS" pitchFamily="66" charset="0"/>
              </a:rPr>
              <a:t> </a:t>
            </a:r>
            <a:r>
              <a:rPr lang="en-IN" sz="3000" dirty="0" smtClean="0">
                <a:latin typeface="Comic Sans MS" pitchFamily="66" charset="0"/>
              </a:rPr>
              <a:t>causing primary photosensitization (photodynamic principle) are:</a:t>
            </a:r>
          </a:p>
          <a:p>
            <a:endParaRPr lang="en-IN" sz="3000" i="1" dirty="0" smtClean="0">
              <a:latin typeface="Comic Sans MS" pitchFamily="66" charset="0"/>
            </a:endParaRPr>
          </a:p>
          <a:p>
            <a:r>
              <a:rPr lang="en-IN" sz="3000" i="1" dirty="0" err="1" smtClean="0">
                <a:latin typeface="Comic Sans MS" pitchFamily="66" charset="0"/>
              </a:rPr>
              <a:t>Parthenium</a:t>
            </a:r>
            <a:r>
              <a:rPr lang="en-IN" sz="3000" i="1" dirty="0" smtClean="0">
                <a:latin typeface="Comic Sans MS" pitchFamily="66" charset="0"/>
              </a:rPr>
              <a:t> </a:t>
            </a:r>
            <a:r>
              <a:rPr lang="en-IN" sz="3000" i="1" dirty="0" err="1" smtClean="0">
                <a:latin typeface="Comic Sans MS" pitchFamily="66" charset="0"/>
              </a:rPr>
              <a:t>hysterophorum</a:t>
            </a:r>
            <a:r>
              <a:rPr lang="en-IN" sz="3000" i="1" dirty="0" smtClean="0">
                <a:latin typeface="Comic Sans MS" pitchFamily="66" charset="0"/>
              </a:rPr>
              <a:t> </a:t>
            </a:r>
            <a:r>
              <a:rPr lang="en-IN" sz="3000" dirty="0" smtClean="0">
                <a:latin typeface="Comic Sans MS" pitchFamily="66" charset="0"/>
              </a:rPr>
              <a:t>(</a:t>
            </a:r>
            <a:r>
              <a:rPr lang="en-IN" sz="3000" dirty="0" err="1" smtClean="0">
                <a:latin typeface="Comic Sans MS" pitchFamily="66" charset="0"/>
              </a:rPr>
              <a:t>parthenin</a:t>
            </a:r>
            <a:r>
              <a:rPr lang="en-IN" sz="3000" dirty="0" smtClean="0">
                <a:latin typeface="Comic Sans MS" pitchFamily="66" charset="0"/>
              </a:rPr>
              <a:t>),</a:t>
            </a:r>
          </a:p>
          <a:p>
            <a:r>
              <a:rPr lang="en-IN" sz="3000" dirty="0" smtClean="0">
                <a:latin typeface="Comic Sans MS" pitchFamily="66" charset="0"/>
              </a:rPr>
              <a:t> </a:t>
            </a:r>
            <a:r>
              <a:rPr lang="en-IN" sz="3000" i="1" dirty="0" err="1" smtClean="0">
                <a:latin typeface="Comic Sans MS" pitchFamily="66" charset="0"/>
              </a:rPr>
              <a:t>Fagopyrum</a:t>
            </a:r>
            <a:r>
              <a:rPr lang="en-IN" sz="3000" i="1" dirty="0" smtClean="0">
                <a:latin typeface="Comic Sans MS" pitchFamily="66" charset="0"/>
              </a:rPr>
              <a:t> </a:t>
            </a:r>
            <a:r>
              <a:rPr lang="en-IN" sz="3000" i="1" dirty="0" err="1" smtClean="0">
                <a:latin typeface="Comic Sans MS" pitchFamily="66" charset="0"/>
              </a:rPr>
              <a:t>esculentum</a:t>
            </a:r>
            <a:r>
              <a:rPr lang="en-IN" sz="3000" i="1" dirty="0" smtClean="0">
                <a:latin typeface="Comic Sans MS" pitchFamily="66" charset="0"/>
              </a:rPr>
              <a:t> </a:t>
            </a:r>
            <a:r>
              <a:rPr lang="en-IN" sz="3000" dirty="0" smtClean="0">
                <a:latin typeface="Comic Sans MS" pitchFamily="66" charset="0"/>
              </a:rPr>
              <a:t>(Beech wheat) (</a:t>
            </a:r>
            <a:r>
              <a:rPr lang="en-IN" sz="3000" dirty="0" err="1" smtClean="0">
                <a:latin typeface="Comic Sans MS" pitchFamily="66" charset="0"/>
              </a:rPr>
              <a:t>Fagopyrin</a:t>
            </a:r>
            <a:r>
              <a:rPr lang="en-IN" sz="3000" dirty="0" smtClean="0">
                <a:latin typeface="Comic Sans MS" pitchFamily="66" charset="0"/>
              </a:rPr>
              <a:t>), </a:t>
            </a:r>
          </a:p>
          <a:p>
            <a:r>
              <a:rPr lang="en-IN" sz="3000" i="1" dirty="0" err="1" smtClean="0">
                <a:latin typeface="Comic Sans MS" pitchFamily="66" charset="0"/>
              </a:rPr>
              <a:t>Hypericum</a:t>
            </a:r>
            <a:r>
              <a:rPr lang="en-IN" sz="3000" i="1" dirty="0" smtClean="0">
                <a:latin typeface="Comic Sans MS" pitchFamily="66" charset="0"/>
              </a:rPr>
              <a:t> </a:t>
            </a:r>
            <a:r>
              <a:rPr lang="en-IN" sz="3000" i="1" dirty="0" err="1" smtClean="0">
                <a:latin typeface="Comic Sans MS" pitchFamily="66" charset="0"/>
              </a:rPr>
              <a:t>perforatum</a:t>
            </a:r>
            <a:r>
              <a:rPr lang="en-IN" sz="3000" i="1" dirty="0" smtClean="0">
                <a:latin typeface="Comic Sans MS" pitchFamily="66" charset="0"/>
              </a:rPr>
              <a:t> </a:t>
            </a:r>
            <a:r>
              <a:rPr lang="en-IN" sz="3000" dirty="0" smtClean="0">
                <a:latin typeface="Comic Sans MS" pitchFamily="66" charset="0"/>
              </a:rPr>
              <a:t>(</a:t>
            </a:r>
            <a:r>
              <a:rPr lang="en-IN" sz="3000" dirty="0" err="1" smtClean="0">
                <a:latin typeface="Comic Sans MS" pitchFamily="66" charset="0"/>
              </a:rPr>
              <a:t>st</a:t>
            </a:r>
            <a:r>
              <a:rPr lang="en-IN" sz="3000" dirty="0" smtClean="0">
                <a:latin typeface="Comic Sans MS" pitchFamily="66" charset="0"/>
              </a:rPr>
              <a:t>. John’s </a:t>
            </a:r>
            <a:r>
              <a:rPr lang="en-IN" sz="3000" dirty="0" err="1" smtClean="0">
                <a:latin typeface="Comic Sans MS" pitchFamily="66" charset="0"/>
              </a:rPr>
              <a:t>Wort</a:t>
            </a:r>
            <a:r>
              <a:rPr lang="en-IN" sz="3000" dirty="0" smtClean="0">
                <a:latin typeface="Comic Sans MS" pitchFamily="66" charset="0"/>
              </a:rPr>
              <a:t>) (</a:t>
            </a:r>
            <a:r>
              <a:rPr lang="en-IN" sz="3000" dirty="0" err="1" smtClean="0">
                <a:latin typeface="Comic Sans MS" pitchFamily="66" charset="0"/>
              </a:rPr>
              <a:t>Hypericin</a:t>
            </a:r>
            <a:r>
              <a:rPr lang="en-IN" sz="3000" dirty="0" smtClean="0">
                <a:latin typeface="Comic Sans MS" pitchFamily="66" charset="0"/>
              </a:rPr>
              <a:t>), </a:t>
            </a:r>
          </a:p>
          <a:p>
            <a:r>
              <a:rPr lang="en-IN" sz="3000" b="1" dirty="0" smtClean="0">
                <a:solidFill>
                  <a:srgbClr val="FF0000"/>
                </a:solidFill>
                <a:latin typeface="Comic Sans MS" pitchFamily="66" charset="0"/>
              </a:rPr>
              <a:t>Chemicals </a:t>
            </a:r>
            <a:r>
              <a:rPr lang="en-IN" sz="3000" dirty="0" smtClean="0">
                <a:solidFill>
                  <a:srgbClr val="FF0000"/>
                </a:solidFill>
                <a:latin typeface="Comic Sans MS" pitchFamily="66" charset="0"/>
              </a:rPr>
              <a:t>(Dyes): </a:t>
            </a:r>
            <a:r>
              <a:rPr lang="en-IN" sz="3000" dirty="0" err="1" smtClean="0">
                <a:latin typeface="Comic Sans MS" pitchFamily="66" charset="0"/>
              </a:rPr>
              <a:t>Acridine</a:t>
            </a:r>
            <a:r>
              <a:rPr lang="en-IN" sz="3000" dirty="0" smtClean="0">
                <a:latin typeface="Comic Sans MS" pitchFamily="66" charset="0"/>
              </a:rPr>
              <a:t> and rose </a:t>
            </a:r>
            <a:r>
              <a:rPr lang="en-IN" sz="3000" dirty="0" err="1" smtClean="0">
                <a:latin typeface="Comic Sans MS" pitchFamily="66" charset="0"/>
              </a:rPr>
              <a:t>bengal</a:t>
            </a:r>
            <a:r>
              <a:rPr lang="en-IN" sz="3000" dirty="0" smtClean="0">
                <a:latin typeface="Comic Sans MS" pitchFamily="66" charset="0"/>
              </a:rPr>
              <a:t>.</a:t>
            </a:r>
          </a:p>
          <a:p>
            <a:r>
              <a:rPr lang="en-IN" sz="3000" b="1" dirty="0" smtClean="0">
                <a:solidFill>
                  <a:srgbClr val="FF0000"/>
                </a:solidFill>
                <a:latin typeface="Comic Sans MS" pitchFamily="66" charset="0"/>
              </a:rPr>
              <a:t>Drugs:</a:t>
            </a:r>
            <a:r>
              <a:rPr lang="en-IN" sz="3000" dirty="0" smtClean="0">
                <a:solidFill>
                  <a:srgbClr val="FF0000"/>
                </a:solidFill>
                <a:latin typeface="Comic Sans MS" pitchFamily="66" charset="0"/>
              </a:rPr>
              <a:t> </a:t>
            </a:r>
            <a:r>
              <a:rPr lang="en-IN" sz="3000" dirty="0" err="1" smtClean="0">
                <a:latin typeface="Comic Sans MS" pitchFamily="66" charset="0"/>
              </a:rPr>
              <a:t>Phenothiazine</a:t>
            </a:r>
            <a:r>
              <a:rPr lang="en-IN" sz="3000" dirty="0" smtClean="0">
                <a:latin typeface="Comic Sans MS" pitchFamily="66" charset="0"/>
              </a:rPr>
              <a:t> (Sheep: </a:t>
            </a:r>
            <a:r>
              <a:rPr lang="en-IN" sz="3000" dirty="0" err="1" smtClean="0">
                <a:latin typeface="Comic Sans MS" pitchFamily="66" charset="0"/>
              </a:rPr>
              <a:t>Phenothiazone</a:t>
            </a:r>
            <a:r>
              <a:rPr lang="en-IN" sz="3000" dirty="0" smtClean="0">
                <a:latin typeface="Comic Sans MS" pitchFamily="66" charset="0"/>
              </a:rPr>
              <a:t> </a:t>
            </a:r>
            <a:r>
              <a:rPr lang="en-IN" sz="3000" dirty="0" err="1" smtClean="0">
                <a:latin typeface="Comic Sans MS" pitchFamily="66" charset="0"/>
              </a:rPr>
              <a:t>sulfoxide</a:t>
            </a:r>
            <a:r>
              <a:rPr lang="en-IN" sz="3000" dirty="0" smtClean="0">
                <a:latin typeface="Comic Sans MS" pitchFamily="66" charset="0"/>
              </a:rPr>
              <a:t>: Photosensitization </a:t>
            </a:r>
            <a:r>
              <a:rPr lang="en-IN" sz="3000" dirty="0" err="1" smtClean="0">
                <a:latin typeface="Comic Sans MS" pitchFamily="66" charset="0"/>
              </a:rPr>
              <a:t>keratitis</a:t>
            </a:r>
            <a:r>
              <a:rPr lang="en-IN" sz="3000" dirty="0" smtClean="0">
                <a:latin typeface="Comic Sans MS" pitchFamily="66" charset="0"/>
              </a:rPr>
              <a:t>).</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solidFill>
                  <a:srgbClr val="FF0000"/>
                </a:solidFill>
                <a:latin typeface="Comic Sans MS" pitchFamily="66" charset="0"/>
              </a:rPr>
              <a:t>Secondary Photosensitization</a:t>
            </a:r>
            <a:endParaRPr lang="en-IN" sz="3200" dirty="0">
              <a:solidFill>
                <a:srgbClr val="FF0000"/>
              </a:solidFill>
              <a:latin typeface="Comic Sans MS" pitchFamily="66" charset="0"/>
            </a:endParaRPr>
          </a:p>
        </p:txBody>
      </p:sp>
      <p:sp>
        <p:nvSpPr>
          <p:cNvPr id="3" name="Content Placeholder 2"/>
          <p:cNvSpPr>
            <a:spLocks noGrp="1"/>
          </p:cNvSpPr>
          <p:nvPr>
            <p:ph idx="1"/>
          </p:nvPr>
        </p:nvSpPr>
        <p:spPr>
          <a:xfrm>
            <a:off x="457200" y="1600200"/>
            <a:ext cx="8382000" cy="4800600"/>
          </a:xfrm>
        </p:spPr>
        <p:txBody>
          <a:bodyPr>
            <a:noAutofit/>
          </a:bodyPr>
          <a:lstStyle/>
          <a:p>
            <a:r>
              <a:rPr lang="en-IN" sz="2800" dirty="0" smtClean="0">
                <a:latin typeface="Comic Sans MS" pitchFamily="66" charset="0"/>
              </a:rPr>
              <a:t>It is a consequence of liver disease (hepatitis)</a:t>
            </a:r>
          </a:p>
          <a:p>
            <a:pPr>
              <a:buNone/>
            </a:pPr>
            <a:r>
              <a:rPr lang="en-IN" sz="2800" dirty="0" smtClean="0">
                <a:latin typeface="Comic Sans MS" pitchFamily="66" charset="0"/>
              </a:rPr>
              <a:t>       swollen </a:t>
            </a:r>
            <a:r>
              <a:rPr lang="en-IN" sz="2800" dirty="0" err="1" smtClean="0">
                <a:latin typeface="Comic Sans MS" pitchFamily="66" charset="0"/>
              </a:rPr>
              <a:t>hepatocytes</a:t>
            </a:r>
            <a:endParaRPr lang="en-IN" sz="2800" dirty="0" smtClean="0">
              <a:latin typeface="Comic Sans MS" pitchFamily="66" charset="0"/>
            </a:endParaRPr>
          </a:p>
          <a:p>
            <a:pPr>
              <a:buNone/>
            </a:pPr>
            <a:endParaRPr lang="en-IN" sz="2800" dirty="0" smtClean="0">
              <a:latin typeface="Comic Sans MS" pitchFamily="66" charset="0"/>
            </a:endParaRPr>
          </a:p>
          <a:p>
            <a:pPr>
              <a:buNone/>
            </a:pPr>
            <a:r>
              <a:rPr lang="en-IN" sz="2800" dirty="0" err="1" smtClean="0">
                <a:latin typeface="Comic Sans MS" pitchFamily="66" charset="0"/>
              </a:rPr>
              <a:t>microobstruction</a:t>
            </a:r>
            <a:r>
              <a:rPr lang="en-IN" sz="2800" dirty="0" smtClean="0">
                <a:latin typeface="Comic Sans MS" pitchFamily="66" charset="0"/>
              </a:rPr>
              <a:t> of </a:t>
            </a:r>
            <a:r>
              <a:rPr lang="en-IN" sz="2800" dirty="0" err="1" smtClean="0">
                <a:latin typeface="Comic Sans MS" pitchFamily="66" charset="0"/>
              </a:rPr>
              <a:t>intrahepatic</a:t>
            </a:r>
            <a:r>
              <a:rPr lang="en-IN" sz="2800" dirty="0" smtClean="0">
                <a:latin typeface="Comic Sans MS" pitchFamily="66" charset="0"/>
              </a:rPr>
              <a:t> </a:t>
            </a:r>
            <a:r>
              <a:rPr lang="en-IN" sz="2800" dirty="0" err="1" smtClean="0">
                <a:latin typeface="Comic Sans MS" pitchFamily="66" charset="0"/>
              </a:rPr>
              <a:t>biliary</a:t>
            </a:r>
            <a:r>
              <a:rPr lang="en-IN" sz="2800" dirty="0" smtClean="0">
                <a:latin typeface="Comic Sans MS" pitchFamily="66" charset="0"/>
              </a:rPr>
              <a:t> </a:t>
            </a:r>
            <a:r>
              <a:rPr lang="en-IN" sz="2800" dirty="0" err="1" smtClean="0">
                <a:latin typeface="Comic Sans MS" pitchFamily="66" charset="0"/>
              </a:rPr>
              <a:t>ductules</a:t>
            </a:r>
            <a:r>
              <a:rPr lang="en-IN" sz="2800" dirty="0" smtClean="0">
                <a:latin typeface="Comic Sans MS" pitchFamily="66" charset="0"/>
              </a:rPr>
              <a:t> </a:t>
            </a:r>
            <a:endParaRPr lang="en-IN" sz="2800" dirty="0" smtClean="0">
              <a:latin typeface="Comic Sans MS" pitchFamily="66" charset="0"/>
              <a:sym typeface="Symbol"/>
            </a:endParaRPr>
          </a:p>
          <a:p>
            <a:pPr>
              <a:buNone/>
            </a:pPr>
            <a:endParaRPr lang="en-IN" sz="2800" dirty="0" smtClean="0">
              <a:latin typeface="Comic Sans MS" pitchFamily="66" charset="0"/>
            </a:endParaRPr>
          </a:p>
          <a:p>
            <a:pPr>
              <a:buNone/>
            </a:pPr>
            <a:r>
              <a:rPr lang="en-IN" sz="2800" dirty="0" smtClean="0">
                <a:latin typeface="Comic Sans MS" pitchFamily="66" charset="0"/>
              </a:rPr>
              <a:t>  obstruction of common/hepatic bile duct</a:t>
            </a:r>
          </a:p>
          <a:p>
            <a:pPr>
              <a:buNone/>
            </a:pPr>
            <a:endParaRPr lang="en-IN" sz="2800" dirty="0" smtClean="0">
              <a:latin typeface="Comic Sans MS" pitchFamily="66" charset="0"/>
            </a:endParaRPr>
          </a:p>
          <a:p>
            <a:pPr>
              <a:buNone/>
            </a:pPr>
            <a:r>
              <a:rPr lang="en-IN" sz="2800" dirty="0" smtClean="0">
                <a:latin typeface="Comic Sans MS" pitchFamily="66" charset="0"/>
              </a:rPr>
              <a:t>  blockade of secretion of bile into intestines.  </a:t>
            </a:r>
            <a:endParaRPr lang="en-IN" sz="2800" dirty="0">
              <a:latin typeface="Comic Sans MS" pitchFamily="66" charset="0"/>
            </a:endParaRPr>
          </a:p>
        </p:txBody>
      </p:sp>
      <p:cxnSp>
        <p:nvCxnSpPr>
          <p:cNvPr id="5" name="Straight Arrow Connector 4"/>
          <p:cNvCxnSpPr/>
          <p:nvPr/>
        </p:nvCxnSpPr>
        <p:spPr>
          <a:xfrm rot="5400000">
            <a:off x="2401094" y="28567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2439194" y="39616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2439194" y="48760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1472</Words>
  <Application>Microsoft Office PowerPoint</Application>
  <PresentationFormat>On-screen Show (4:3)</PresentationFormat>
  <Paragraphs>228</Paragraphs>
  <Slides>25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Andalus</vt:lpstr>
      <vt:lpstr>Arial</vt:lpstr>
      <vt:lpstr>Berlin Sans FB</vt:lpstr>
      <vt:lpstr>Berlin Sans FB Demi</vt:lpstr>
      <vt:lpstr>Calibri</vt:lpstr>
      <vt:lpstr>Californian FB</vt:lpstr>
      <vt:lpstr>Comic Sans MS</vt:lpstr>
      <vt:lpstr>Courier New</vt:lpstr>
      <vt:lpstr>Symbol</vt:lpstr>
      <vt:lpstr>Times New Roman</vt:lpstr>
      <vt:lpstr>Wingdings</vt:lpstr>
      <vt:lpstr>Office Theme</vt:lpstr>
      <vt:lpstr>Unit II Lecture 2: Plants producing Photosensitization </vt:lpstr>
      <vt:lpstr>Plants producing photosensitization</vt:lpstr>
      <vt:lpstr>Photosensitization</vt:lpstr>
      <vt:lpstr>PowerPoint Presentation</vt:lpstr>
      <vt:lpstr>PowerPoint Presentation</vt:lpstr>
      <vt:lpstr>PowerPoint Presentation</vt:lpstr>
      <vt:lpstr>Primary Photosensitization</vt:lpstr>
      <vt:lpstr>PowerPoint Presentation</vt:lpstr>
      <vt:lpstr>Secondary Photosensitization</vt:lpstr>
      <vt:lpstr>PowerPoint Presentation</vt:lpstr>
      <vt:lpstr>PowerPoint Presentation</vt:lpstr>
      <vt:lpstr>Congenital photosensitization</vt:lpstr>
      <vt:lpstr>PowerPoint Presentation</vt:lpstr>
      <vt:lpstr>Genesis of photosentitization reaction or syndrome</vt:lpstr>
      <vt:lpstr>PowerPoint Presentation</vt:lpstr>
      <vt:lpstr>Clinical signs</vt:lpstr>
      <vt:lpstr>PowerPoint Presentation</vt:lpstr>
      <vt:lpstr>  Lantana camera  </vt:lpstr>
      <vt:lpstr>                       contd. </vt:lpstr>
      <vt:lpstr>Toxic principles</vt:lpstr>
      <vt:lpstr>Mechanism of toxicosis</vt:lpstr>
      <vt:lpstr>PowerPoint Presentation</vt:lpstr>
      <vt:lpstr>PowerPoint Presentation</vt:lpstr>
      <vt:lpstr> </vt:lpstr>
      <vt:lpstr> Treatment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Photosensitization</dc:title>
  <dc:creator>hp</dc:creator>
  <cp:lastModifiedBy>Dr. Nirbhay Kumar</cp:lastModifiedBy>
  <cp:revision>15</cp:revision>
  <dcterms:created xsi:type="dcterms:W3CDTF">2006-08-16T00:00:00Z</dcterms:created>
  <dcterms:modified xsi:type="dcterms:W3CDTF">2020-05-25T19:11:36Z</dcterms:modified>
</cp:coreProperties>
</file>