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64" r:id="rId4"/>
    <p:sldId id="259" r:id="rId5"/>
    <p:sldId id="265" r:id="rId6"/>
    <p:sldId id="266" r:id="rId7"/>
    <p:sldId id="268" r:id="rId8"/>
    <p:sldId id="262" r:id="rId9"/>
    <p:sldId id="260" r:id="rId10"/>
    <p:sldId id="261" r:id="rId11"/>
    <p:sldId id="263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>
            <a:noAutofit/>
          </a:bodyPr>
          <a:lstStyle/>
          <a:p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Unit III</a:t>
            </a:r>
            <a:b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Lecture 1: Introduction </a:t>
            </a:r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 Mycotoxins</a:t>
            </a:r>
            <a:r>
              <a:rPr lang="en-I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I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en-US" sz="1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374579"/>
            <a:ext cx="6781800" cy="1896046"/>
          </a:xfrm>
        </p:spPr>
        <p:txBody>
          <a:bodyPr>
            <a:noAutofit/>
          </a:bodyPr>
          <a:lstStyle/>
          <a:p>
            <a:r>
              <a:rPr lang="en-IN" sz="2400" dirty="0" err="1" smtClean="0">
                <a:solidFill>
                  <a:srgbClr val="003366"/>
                </a:solidFill>
                <a:latin typeface="Comic Sans MS" panose="030F0702030302020204" pitchFamily="66" charset="0"/>
              </a:rPr>
              <a:t>Dr.</a:t>
            </a:r>
            <a:r>
              <a:rPr lang="en-IN" sz="2400" dirty="0" smtClean="0">
                <a:solidFill>
                  <a:srgbClr val="003366"/>
                </a:solidFill>
                <a:latin typeface="Comic Sans MS" panose="030F0702030302020204" pitchFamily="66" charset="0"/>
              </a:rPr>
              <a:t> Rashmi </a:t>
            </a:r>
            <a:r>
              <a:rPr lang="en-IN" sz="2400" dirty="0" err="1" smtClean="0">
                <a:solidFill>
                  <a:srgbClr val="003366"/>
                </a:solidFill>
                <a:latin typeface="Comic Sans MS" panose="030F0702030302020204" pitchFamily="66" charset="0"/>
              </a:rPr>
              <a:t>Rekha</a:t>
            </a:r>
            <a:r>
              <a:rPr lang="en-IN" sz="2400" dirty="0" smtClean="0">
                <a:solidFill>
                  <a:srgbClr val="003366"/>
                </a:solidFill>
                <a:latin typeface="Comic Sans MS" panose="030F0702030302020204" pitchFamily="66" charset="0"/>
              </a:rPr>
              <a:t> Kumari</a:t>
            </a:r>
          </a:p>
          <a:p>
            <a:r>
              <a:rPr lang="en-IN" sz="2400" dirty="0" err="1" smtClean="0">
                <a:solidFill>
                  <a:srgbClr val="003366"/>
                </a:solidFill>
                <a:latin typeface="Comic Sans MS" panose="030F0702030302020204" pitchFamily="66" charset="0"/>
              </a:rPr>
              <a:t>Asstt</a:t>
            </a:r>
            <a:r>
              <a:rPr lang="en-IN" sz="2400" dirty="0" smtClean="0">
                <a:solidFill>
                  <a:srgbClr val="003366"/>
                </a:solidFill>
                <a:latin typeface="Comic Sans MS" panose="030F0702030302020204" pitchFamily="66" charset="0"/>
              </a:rPr>
              <a:t>. </a:t>
            </a:r>
            <a:r>
              <a:rPr lang="en-IN" sz="2400" dirty="0" err="1" smtClean="0">
                <a:solidFill>
                  <a:srgbClr val="003366"/>
                </a:solidFill>
                <a:latin typeface="Comic Sans MS" panose="030F0702030302020204" pitchFamily="66" charset="0"/>
              </a:rPr>
              <a:t>Prof.</a:t>
            </a:r>
            <a:r>
              <a:rPr lang="en-IN" sz="2400" dirty="0" smtClean="0">
                <a:solidFill>
                  <a:srgbClr val="003366"/>
                </a:solidFill>
                <a:latin typeface="Comic Sans MS" panose="030F0702030302020204" pitchFamily="66" charset="0"/>
              </a:rPr>
              <a:t> cum Jr. Scientist</a:t>
            </a:r>
          </a:p>
          <a:p>
            <a:r>
              <a:rPr lang="en-IN" sz="2400" dirty="0" err="1" smtClean="0">
                <a:solidFill>
                  <a:srgbClr val="003366"/>
                </a:solidFill>
                <a:latin typeface="Comic Sans MS" panose="030F0702030302020204" pitchFamily="66" charset="0"/>
              </a:rPr>
              <a:t>Deptt</a:t>
            </a:r>
            <a:r>
              <a:rPr lang="en-IN" sz="2400" dirty="0" smtClean="0">
                <a:solidFill>
                  <a:srgbClr val="003366"/>
                </a:solidFill>
                <a:latin typeface="Comic Sans MS" panose="030F0702030302020204" pitchFamily="66" charset="0"/>
              </a:rPr>
              <a:t>. Of </a:t>
            </a:r>
            <a:r>
              <a:rPr lang="en-IN" sz="2400" dirty="0" err="1" smtClean="0">
                <a:solidFill>
                  <a:srgbClr val="003366"/>
                </a:solidFill>
                <a:latin typeface="Comic Sans MS" panose="030F0702030302020204" pitchFamily="66" charset="0"/>
              </a:rPr>
              <a:t>Vety</a:t>
            </a:r>
            <a:r>
              <a:rPr lang="en-IN" sz="2400" dirty="0" smtClean="0">
                <a:solidFill>
                  <a:srgbClr val="003366"/>
                </a:solidFill>
                <a:latin typeface="Comic Sans MS" panose="030F0702030302020204" pitchFamily="66" charset="0"/>
              </a:rPr>
              <a:t>. Pharmacology and Toxicology</a:t>
            </a:r>
          </a:p>
          <a:p>
            <a:r>
              <a:rPr lang="en-IN" sz="2400" dirty="0" smtClean="0">
                <a:solidFill>
                  <a:srgbClr val="003366"/>
                </a:solidFill>
                <a:latin typeface="Comic Sans MS" panose="030F0702030302020204" pitchFamily="66" charset="0"/>
              </a:rPr>
              <a:t>B.V.C, </a:t>
            </a:r>
            <a:r>
              <a:rPr lang="en-IN" sz="2400" dirty="0" err="1" smtClean="0">
                <a:solidFill>
                  <a:srgbClr val="003366"/>
                </a:solidFill>
                <a:latin typeface="Comic Sans MS" panose="030F0702030302020204" pitchFamily="66" charset="0"/>
              </a:rPr>
              <a:t>BASU,Patna</a:t>
            </a:r>
            <a:endParaRPr lang="en-US" sz="2400" dirty="0">
              <a:solidFill>
                <a:srgbClr val="003366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1000" y="533400"/>
            <a:ext cx="678170" cy="7166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544" y="609600"/>
            <a:ext cx="968456" cy="98755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815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VPT-609 (</a:t>
            </a:r>
            <a:r>
              <a:rPr lang="en-IN" b="1" dirty="0">
                <a:solidFill>
                  <a:srgbClr val="C00000"/>
                </a:solidFill>
                <a:latin typeface="Comic Sans MS" panose="030F0702030302020204" pitchFamily="66" charset="0"/>
              </a:rPr>
              <a:t>2+0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Toxicology of Plants and Toxins</a:t>
            </a:r>
          </a:p>
        </p:txBody>
      </p:sp>
    </p:spTree>
    <p:extLst>
      <p:ext uri="{BB962C8B-B14F-4D97-AF65-F5344CB8AC3E}">
        <p14:creationId xmlns:p14="http://schemas.microsoft.com/office/powerpoint/2010/main" val="243021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158"/>
            <a:ext cx="8229600" cy="1143000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Diagnosis of </a:t>
            </a:r>
            <a:r>
              <a:rPr lang="en-IN" dirty="0" err="1" smtClean="0">
                <a:solidFill>
                  <a:srgbClr val="FF0000"/>
                </a:solidFill>
              </a:rPr>
              <a:t>Mycotoxicosis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IN" sz="2400" dirty="0" smtClean="0">
                <a:solidFill>
                  <a:srgbClr val="0070C0"/>
                </a:solidFill>
              </a:rPr>
              <a:t>Diagnosis is done based on by History, Clinical sign, laboratory investigation, Testing of Mycotoxins in feed and animal blood.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sz="24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 err="1" smtClean="0">
                <a:solidFill>
                  <a:srgbClr val="0070C0"/>
                </a:solidFill>
              </a:rPr>
              <a:t>Mycotoxicosis</a:t>
            </a:r>
            <a:r>
              <a:rPr lang="en-IN" sz="2400" dirty="0" smtClean="0">
                <a:solidFill>
                  <a:srgbClr val="0070C0"/>
                </a:solidFill>
              </a:rPr>
              <a:t> often lead to unspecific symptoms, which can also be caused by many other factors, making if difficult to diagnose mycotoxin problems.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sz="24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 smtClean="0">
                <a:solidFill>
                  <a:srgbClr val="0070C0"/>
                </a:solidFill>
              </a:rPr>
              <a:t> Moderate </a:t>
            </a:r>
            <a:r>
              <a:rPr lang="en-IN" sz="2400" dirty="0" err="1" smtClean="0">
                <a:solidFill>
                  <a:srgbClr val="0070C0"/>
                </a:solidFill>
              </a:rPr>
              <a:t>mycotoxicosis</a:t>
            </a:r>
            <a:r>
              <a:rPr lang="en-IN" sz="2400" dirty="0" smtClean="0">
                <a:solidFill>
                  <a:srgbClr val="0070C0"/>
                </a:solidFill>
              </a:rPr>
              <a:t> has general unspecific symptoms as</a:t>
            </a:r>
            <a:endParaRPr lang="en-IN" sz="24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IN" sz="24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 smtClean="0">
                <a:solidFill>
                  <a:srgbClr val="0070C0"/>
                </a:solidFill>
              </a:rPr>
              <a:t>  Reduced performance 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sz="24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 smtClean="0">
                <a:solidFill>
                  <a:srgbClr val="0070C0"/>
                </a:solidFill>
              </a:rPr>
              <a:t> Impaired immunity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 smtClean="0">
                <a:solidFill>
                  <a:srgbClr val="0070C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 smtClean="0">
                <a:solidFill>
                  <a:srgbClr val="0070C0"/>
                </a:solidFill>
              </a:rPr>
              <a:t> Sever </a:t>
            </a:r>
            <a:r>
              <a:rPr lang="en-IN" sz="2400" dirty="0" err="1" smtClean="0">
                <a:solidFill>
                  <a:srgbClr val="0070C0"/>
                </a:solidFill>
              </a:rPr>
              <a:t>mycotoxicosis</a:t>
            </a:r>
            <a:r>
              <a:rPr lang="en-IN" sz="2400" dirty="0" smtClean="0">
                <a:solidFill>
                  <a:srgbClr val="0070C0"/>
                </a:solidFill>
              </a:rPr>
              <a:t> has more specific symptoms</a:t>
            </a:r>
            <a:endParaRPr lang="en-IN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IN" dirty="0" err="1" smtClean="0">
                <a:solidFill>
                  <a:srgbClr val="7030A0"/>
                </a:solidFill>
              </a:rPr>
              <a:t>Mycotoxicoses</a:t>
            </a:r>
            <a:r>
              <a:rPr lang="en-IN" dirty="0" smtClean="0">
                <a:solidFill>
                  <a:srgbClr val="7030A0"/>
                </a:solidFill>
              </a:rPr>
              <a:t> are generally not successfully treated with medical therapy after diagnosis.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>
                <a:solidFill>
                  <a:srgbClr val="7030A0"/>
                </a:solidFill>
              </a:rPr>
              <a:t> A preventive approach with recognition of risk factors and avoiding or reducing exposure is preferred. 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>
                <a:solidFill>
                  <a:srgbClr val="7030A0"/>
                </a:solidFill>
              </a:rPr>
              <a:t>Best management practices are aimed at prevention of the occurrence of </a:t>
            </a:r>
            <a:r>
              <a:rPr lang="en-IN" dirty="0" err="1" smtClean="0">
                <a:solidFill>
                  <a:srgbClr val="7030A0"/>
                </a:solidFill>
              </a:rPr>
              <a:t>mycotoxins</a:t>
            </a:r>
            <a:r>
              <a:rPr lang="en-IN" dirty="0" smtClean="0">
                <a:solidFill>
                  <a:srgbClr val="7030A0"/>
                </a:solidFill>
              </a:rPr>
              <a:t>, inactivation of the preformed toxin in grain or feed, and adsorption or inactivation of the toxin in the GI tract. </a:t>
            </a:r>
          </a:p>
          <a:p>
            <a:pPr marL="0" indent="0">
              <a:buNone/>
            </a:pPr>
            <a:endParaRPr lang="en-IN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IN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002060"/>
                </a:solidFill>
              </a:rPr>
              <a:t>Testing of suspect grain at harvest, maintaining clean and dry storage facilities</a:t>
            </a:r>
            <a:r>
              <a:rPr lang="en-IN" dirty="0" smtClean="0">
                <a:solidFill>
                  <a:srgbClr val="002060"/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002060"/>
                </a:solidFill>
              </a:rPr>
              <a:t> </a:t>
            </a:r>
            <a:r>
              <a:rPr lang="en-IN" dirty="0" smtClean="0">
                <a:solidFill>
                  <a:srgbClr val="002060"/>
                </a:solidFill>
              </a:rPr>
              <a:t>Using </a:t>
            </a:r>
            <a:r>
              <a:rPr lang="en-IN" dirty="0">
                <a:solidFill>
                  <a:srgbClr val="002060"/>
                </a:solidFill>
              </a:rPr>
              <a:t>acid additives (</a:t>
            </a:r>
            <a:r>
              <a:rPr lang="en-IN" dirty="0" err="1">
                <a:solidFill>
                  <a:srgbClr val="002060"/>
                </a:solidFill>
              </a:rPr>
              <a:t>eg</a:t>
            </a:r>
            <a:r>
              <a:rPr lang="en-IN" dirty="0">
                <a:solidFill>
                  <a:srgbClr val="002060"/>
                </a:solidFill>
              </a:rPr>
              <a:t>, propionic acid) to control </a:t>
            </a:r>
            <a:r>
              <a:rPr lang="en-IN" dirty="0" err="1">
                <a:solidFill>
                  <a:srgbClr val="002060"/>
                </a:solidFill>
              </a:rPr>
              <a:t>mold</a:t>
            </a:r>
            <a:r>
              <a:rPr lang="en-IN" dirty="0">
                <a:solidFill>
                  <a:srgbClr val="002060"/>
                </a:solidFill>
              </a:rPr>
              <a:t> growth in storage, ensuring effective air exclusion in silage storage, and reducing storage time of prepared feeds are established procedures to prevent mycotoxin formation. </a:t>
            </a:r>
            <a:endParaRPr lang="en-IN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IN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>
                <a:solidFill>
                  <a:srgbClr val="002060"/>
                </a:solidFill>
              </a:rPr>
              <a:t>Acidic </a:t>
            </a:r>
            <a:r>
              <a:rPr lang="en-IN" dirty="0">
                <a:solidFill>
                  <a:srgbClr val="002060"/>
                </a:solidFill>
              </a:rPr>
              <a:t>additives control </a:t>
            </a:r>
            <a:r>
              <a:rPr lang="en-IN" dirty="0" err="1">
                <a:solidFill>
                  <a:srgbClr val="002060"/>
                </a:solidFill>
              </a:rPr>
              <a:t>mold</a:t>
            </a:r>
            <a:r>
              <a:rPr lang="en-IN" dirty="0">
                <a:solidFill>
                  <a:srgbClr val="002060"/>
                </a:solidFill>
              </a:rPr>
              <a:t> growth but do </a:t>
            </a:r>
            <a:r>
              <a:rPr lang="en-IN" dirty="0" smtClean="0">
                <a:solidFill>
                  <a:srgbClr val="002060"/>
                </a:solidFill>
              </a:rPr>
              <a:t>not </a:t>
            </a:r>
            <a:r>
              <a:rPr lang="en-IN" dirty="0">
                <a:solidFill>
                  <a:srgbClr val="002060"/>
                </a:solidFill>
              </a:rPr>
              <a:t>destroy preformed toxins.</a:t>
            </a:r>
          </a:p>
        </p:txBody>
      </p:sp>
    </p:spTree>
    <p:extLst>
      <p:ext uri="{BB962C8B-B14F-4D97-AF65-F5344CB8AC3E}">
        <p14:creationId xmlns:p14="http://schemas.microsoft.com/office/powerpoint/2010/main" val="29058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6600" b="1" dirty="0" smtClean="0">
                <a:solidFill>
                  <a:srgbClr val="00B050"/>
                </a:solidFill>
              </a:rPr>
              <a:t>           </a:t>
            </a:r>
          </a:p>
          <a:p>
            <a:pPr marL="0" indent="0">
              <a:buNone/>
            </a:pPr>
            <a:r>
              <a:rPr lang="en-IN" sz="6600" b="1" smtClean="0">
                <a:solidFill>
                  <a:srgbClr val="00B050"/>
                </a:solidFill>
              </a:rPr>
              <a:t>          Thank </a:t>
            </a:r>
            <a:r>
              <a:rPr lang="en-IN" sz="6600" b="1" dirty="0" smtClean="0">
                <a:solidFill>
                  <a:srgbClr val="00B050"/>
                </a:solidFill>
              </a:rPr>
              <a:t>You</a:t>
            </a:r>
            <a:endParaRPr lang="en-US" sz="6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40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Are Mycotoxins?&#10; The word mycotoxin stems from the Greek word &quot;mykes&quot;,&#10;meaning mould, and &quot;toxicum&quot; meaning poison.&#10;..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85800"/>
            <a:ext cx="7315199" cy="5440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IN" dirty="0"/>
              <a:t>Mycotoxins are produced by several fungi, particularly by many species of </a:t>
            </a:r>
            <a:r>
              <a:rPr lang="en-IN" b="1" dirty="0">
                <a:solidFill>
                  <a:srgbClr val="7030A0"/>
                </a:solidFill>
              </a:rPr>
              <a:t>Aspergillus, Fusarium, </a:t>
            </a:r>
            <a:r>
              <a:rPr lang="en-IN" b="1" dirty="0" err="1">
                <a:solidFill>
                  <a:srgbClr val="7030A0"/>
                </a:solidFill>
              </a:rPr>
              <a:t>Penicillium</a:t>
            </a:r>
            <a:r>
              <a:rPr lang="en-IN" b="1" dirty="0">
                <a:solidFill>
                  <a:srgbClr val="7030A0"/>
                </a:solidFill>
              </a:rPr>
              <a:t>, </a:t>
            </a:r>
            <a:r>
              <a:rPr lang="en-IN" b="1" dirty="0" err="1">
                <a:solidFill>
                  <a:srgbClr val="7030A0"/>
                </a:solidFill>
              </a:rPr>
              <a:t>Claviceps</a:t>
            </a:r>
            <a:r>
              <a:rPr lang="en-IN" b="1" dirty="0">
                <a:solidFill>
                  <a:srgbClr val="7030A0"/>
                </a:solidFill>
              </a:rPr>
              <a:t> and </a:t>
            </a:r>
            <a:r>
              <a:rPr lang="en-IN" b="1" dirty="0" err="1">
                <a:solidFill>
                  <a:srgbClr val="7030A0"/>
                </a:solidFill>
              </a:rPr>
              <a:t>Alternaria</a:t>
            </a:r>
            <a:r>
              <a:rPr lang="en-IN" b="1" dirty="0">
                <a:solidFill>
                  <a:srgbClr val="7030A0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IN" dirty="0" smtClean="0"/>
              <a:t>Mycotoxins </a:t>
            </a:r>
            <a:r>
              <a:rPr lang="en-IN" dirty="0"/>
              <a:t>generally display great chemical heterogeneity and approximately 400 of these fungal metabolites are considered to be toxic (Moss, 1996</a:t>
            </a:r>
            <a:r>
              <a:rPr lang="en-IN" dirty="0" smtClean="0"/>
              <a:t>).</a:t>
            </a:r>
          </a:p>
          <a:p>
            <a:pPr>
              <a:lnSpc>
                <a:spcPct val="120000"/>
              </a:lnSpc>
            </a:pPr>
            <a:r>
              <a:rPr lang="en-IN" b="1" dirty="0" smtClean="0">
                <a:solidFill>
                  <a:srgbClr val="FF0000"/>
                </a:solidFill>
              </a:rPr>
              <a:t> </a:t>
            </a:r>
            <a:r>
              <a:rPr lang="en-IN" b="1" dirty="0">
                <a:solidFill>
                  <a:srgbClr val="FF0000"/>
                </a:solidFill>
              </a:rPr>
              <a:t>It is likely that all fungi produce mycotoxins when growth conditions are suitable</a:t>
            </a:r>
            <a:r>
              <a:rPr lang="en-IN" b="1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IN" dirty="0" smtClean="0"/>
              <a:t> </a:t>
            </a:r>
            <a:r>
              <a:rPr lang="en-IN" dirty="0"/>
              <a:t>Mycotoxins can </a:t>
            </a:r>
            <a:r>
              <a:rPr lang="en-IN" b="1" dirty="0">
                <a:solidFill>
                  <a:srgbClr val="00B050"/>
                </a:solidFill>
              </a:rPr>
              <a:t>be carcinogenic, neurotoxic and teratogenic</a:t>
            </a:r>
            <a:r>
              <a:rPr lang="en-IN" dirty="0"/>
              <a:t> (International Agency for Research on Cancer, 1999; Abdel-</a:t>
            </a:r>
            <a:r>
              <a:rPr lang="en-IN" dirty="0" err="1"/>
              <a:t>Wahhab</a:t>
            </a:r>
            <a:r>
              <a:rPr lang="en-IN" dirty="0"/>
              <a:t> et al., 1999a, b, 2004</a:t>
            </a:r>
            <a:r>
              <a:rPr lang="en-IN" dirty="0" smtClean="0"/>
              <a:t>).</a:t>
            </a:r>
          </a:p>
          <a:p>
            <a:pPr>
              <a:lnSpc>
                <a:spcPct val="120000"/>
              </a:lnSpc>
            </a:pPr>
            <a:r>
              <a:rPr lang="en-IN" dirty="0" smtClean="0"/>
              <a:t> </a:t>
            </a:r>
            <a:r>
              <a:rPr lang="en-IN" dirty="0"/>
              <a:t>Among the most common mycotoxins are aflatoxins, </a:t>
            </a:r>
            <a:r>
              <a:rPr lang="en-IN" dirty="0" err="1"/>
              <a:t>ochratoxin</a:t>
            </a:r>
            <a:r>
              <a:rPr lang="en-IN" dirty="0"/>
              <a:t> A (OTA), </a:t>
            </a:r>
            <a:r>
              <a:rPr lang="en-IN" dirty="0" err="1"/>
              <a:t>zearalenone</a:t>
            </a:r>
            <a:r>
              <a:rPr lang="en-IN" dirty="0"/>
              <a:t> and </a:t>
            </a:r>
            <a:r>
              <a:rPr lang="en-IN" dirty="0" err="1"/>
              <a:t>fumonisins</a:t>
            </a:r>
            <a:r>
              <a:rPr lang="en-IN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15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Favourable condition for growth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fungi grow on feeds: grasses, grains, oil seed cake etc. under favourable conditions(Warm, Humid and Moist) </a:t>
            </a:r>
            <a:r>
              <a:rPr lang="en-IN" b="1" dirty="0" smtClean="0">
                <a:solidFill>
                  <a:srgbClr val="FF0000"/>
                </a:solidFill>
              </a:rPr>
              <a:t>Temperature: 25-32C, relative humidity; 90-95% and moisture &gt;15%.</a:t>
            </a:r>
            <a:endParaRPr lang="en-I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Factors  </a:t>
            </a:r>
            <a:r>
              <a:rPr lang="en-IN" dirty="0">
                <a:solidFill>
                  <a:srgbClr val="FF0000"/>
                </a:solidFill>
              </a:rPr>
              <a:t>involved in enhancing the formation of mycotoxins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IN" dirty="0" smtClean="0">
                <a:solidFill>
                  <a:srgbClr val="00B050"/>
                </a:solidFill>
              </a:rPr>
              <a:t> Plant </a:t>
            </a:r>
            <a:r>
              <a:rPr lang="en-IN" dirty="0">
                <a:solidFill>
                  <a:srgbClr val="00B050"/>
                </a:solidFill>
              </a:rPr>
              <a:t>susceptibility to fungi </a:t>
            </a:r>
            <a:r>
              <a:rPr lang="en-IN" dirty="0" smtClean="0">
                <a:solidFill>
                  <a:srgbClr val="00B050"/>
                </a:solidFill>
              </a:rPr>
              <a:t>infestation,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>
                <a:solidFill>
                  <a:srgbClr val="00B050"/>
                </a:solidFill>
              </a:rPr>
              <a:t>suitability </a:t>
            </a:r>
            <a:r>
              <a:rPr lang="en-IN" dirty="0">
                <a:solidFill>
                  <a:srgbClr val="00B050"/>
                </a:solidFill>
              </a:rPr>
              <a:t>of fungal substrate</a:t>
            </a:r>
            <a:r>
              <a:rPr lang="en-IN" dirty="0" smtClean="0">
                <a:solidFill>
                  <a:srgbClr val="00B050"/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>
                <a:solidFill>
                  <a:srgbClr val="00B050"/>
                </a:solidFill>
              </a:rPr>
              <a:t> </a:t>
            </a:r>
            <a:r>
              <a:rPr lang="en-IN" dirty="0">
                <a:solidFill>
                  <a:srgbClr val="00B050"/>
                </a:solidFill>
              </a:rPr>
              <a:t>T</a:t>
            </a:r>
            <a:r>
              <a:rPr lang="en-IN" dirty="0" smtClean="0">
                <a:solidFill>
                  <a:srgbClr val="00B050"/>
                </a:solidFill>
              </a:rPr>
              <a:t>emperate </a:t>
            </a:r>
            <a:r>
              <a:rPr lang="en-IN" dirty="0">
                <a:solidFill>
                  <a:srgbClr val="00B050"/>
                </a:solidFill>
              </a:rPr>
              <a:t>climate</a:t>
            </a:r>
            <a:r>
              <a:rPr lang="en-IN" dirty="0" smtClean="0">
                <a:solidFill>
                  <a:srgbClr val="00B050"/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>
                <a:solidFill>
                  <a:srgbClr val="00B050"/>
                </a:solidFill>
              </a:rPr>
              <a:t> </a:t>
            </a:r>
            <a:r>
              <a:rPr lang="en-IN" dirty="0">
                <a:solidFill>
                  <a:srgbClr val="00B050"/>
                </a:solidFill>
              </a:rPr>
              <a:t>M</a:t>
            </a:r>
            <a:r>
              <a:rPr lang="en-IN" dirty="0" smtClean="0">
                <a:solidFill>
                  <a:srgbClr val="00B050"/>
                </a:solidFill>
              </a:rPr>
              <a:t>oisture </a:t>
            </a:r>
            <a:r>
              <a:rPr lang="en-IN" dirty="0">
                <a:solidFill>
                  <a:srgbClr val="00B050"/>
                </a:solidFill>
              </a:rPr>
              <a:t>content and </a:t>
            </a:r>
            <a:endParaRPr lang="en-IN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00B050"/>
                </a:solidFill>
              </a:rPr>
              <a:t>P</a:t>
            </a:r>
            <a:r>
              <a:rPr lang="en-IN" dirty="0" smtClean="0">
                <a:solidFill>
                  <a:srgbClr val="00B050"/>
                </a:solidFill>
              </a:rPr>
              <a:t>hysical </a:t>
            </a:r>
            <a:r>
              <a:rPr lang="en-IN" dirty="0">
                <a:solidFill>
                  <a:srgbClr val="00B050"/>
                </a:solidFill>
              </a:rPr>
              <a:t>damage of seed due to insect and pest</a:t>
            </a:r>
            <a:r>
              <a:rPr lang="en-IN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0070C0"/>
                </a:solidFill>
              </a:rPr>
              <a:t> </a:t>
            </a:r>
            <a:r>
              <a:rPr lang="en-IN" dirty="0">
                <a:solidFill>
                  <a:srgbClr val="0070C0"/>
                </a:solidFill>
              </a:rPr>
              <a:t>Forages and cereals naturally come into contact with fungal </a:t>
            </a:r>
            <a:r>
              <a:rPr lang="en-IN" u="sng" dirty="0">
                <a:solidFill>
                  <a:srgbClr val="0070C0"/>
                </a:solidFill>
              </a:rPr>
              <a:t>spores </a:t>
            </a:r>
            <a:r>
              <a:rPr lang="en-IN" u="sng" dirty="0">
                <a:solidFill>
                  <a:srgbClr val="7030A0"/>
                </a:solidFill>
              </a:rPr>
              <a:t>before, during and after harvest and during transport and storage</a:t>
            </a:r>
            <a:r>
              <a:rPr lang="en-IN" dirty="0">
                <a:solidFill>
                  <a:srgbClr val="0070C0"/>
                </a:solidFill>
              </a:rPr>
              <a:t>.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80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Toxin producing fungi may invade at </a:t>
            </a:r>
            <a:r>
              <a:rPr lang="en-IN" dirty="0" err="1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preharvesting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 time, harvest –time, during post harvest handling and in storage. </a:t>
            </a:r>
            <a:endParaRPr lang="en-IN" dirty="0" smtClean="0">
              <a:latin typeface="Calibri" panose="020F0502020204030204" pitchFamily="34" charset="0"/>
              <a:ea typeface="Calibri" panose="020F0502020204030204" pitchFamily="34" charset="0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IN" dirty="0" smtClean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According 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to the site where fungi infest grains </a:t>
            </a:r>
            <a:r>
              <a:rPr lang="en-IN" dirty="0" err="1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toxinogenic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 fungi can be </a:t>
            </a:r>
            <a:r>
              <a:rPr lang="en-IN" dirty="0" err="1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devided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 into three groups</a:t>
            </a:r>
            <a:r>
              <a:rPr lang="en-IN" dirty="0" smtClean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IN" dirty="0" smtClean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 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a) </a:t>
            </a:r>
            <a:r>
              <a:rPr lang="en-IN" dirty="0" smtClean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Field 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fungi (fusarium </a:t>
            </a:r>
            <a:r>
              <a:rPr lang="en-IN" dirty="0" err="1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spp</a:t>
            </a:r>
            <a:r>
              <a:rPr lang="en-IN" dirty="0" smtClean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IN" dirty="0" smtClean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 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b) S</a:t>
            </a:r>
            <a:r>
              <a:rPr lang="en-IN" dirty="0" smtClean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torage 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fungi( are principally of genus Aspergillus(A. </a:t>
            </a:r>
            <a:r>
              <a:rPr lang="en-IN" dirty="0" err="1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flavus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, A. </a:t>
            </a:r>
            <a:r>
              <a:rPr lang="en-IN" dirty="0" err="1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parasiticus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) and </a:t>
            </a:r>
            <a:r>
              <a:rPr lang="en-IN" dirty="0" err="1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Penicillium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 and </a:t>
            </a:r>
            <a:endParaRPr lang="en-IN" dirty="0" smtClean="0">
              <a:latin typeface="Calibri" panose="020F0502020204030204" pitchFamily="34" charset="0"/>
              <a:ea typeface="Calibri" panose="020F0502020204030204" pitchFamily="34" charset="0"/>
              <a:cs typeface="Mang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IN" dirty="0" smtClean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c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) </a:t>
            </a:r>
            <a:r>
              <a:rPr lang="en-IN" dirty="0" smtClean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Advanced  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deterioration fungi( A. </a:t>
            </a:r>
            <a:r>
              <a:rPr lang="en-IN" dirty="0" err="1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clavatus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, A. fumigates, </a:t>
            </a:r>
            <a:r>
              <a:rPr lang="en-IN" dirty="0" err="1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chaetomium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 ,</a:t>
            </a:r>
            <a:r>
              <a:rPr lang="en-IN" dirty="0" err="1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Rhizopus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, </a:t>
            </a:r>
            <a:r>
              <a:rPr lang="en-IN" dirty="0" err="1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Mucor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 etc.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Mangal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38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Characteristics of </a:t>
            </a:r>
            <a:r>
              <a:rPr lang="en-IN" dirty="0" err="1" smtClean="0">
                <a:solidFill>
                  <a:srgbClr val="FF0000"/>
                </a:solidFill>
              </a:rPr>
              <a:t>Mycotoxicosis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Acute or chronic </a:t>
            </a:r>
            <a:r>
              <a:rPr lang="en-IN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Mycotoxicoses</a:t>
            </a:r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 can result from exposure to </a:t>
            </a:r>
            <a:r>
              <a:rPr lang="en-IN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feed or bedding contaminated with toxins produced during growth of various saprophytic or </a:t>
            </a:r>
            <a:r>
              <a:rPr lang="en-IN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phytopathogenic</a:t>
            </a:r>
            <a:r>
              <a:rPr lang="en-IN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 fungi </a:t>
            </a:r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or </a:t>
            </a:r>
            <a:r>
              <a:rPr lang="en-IN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molds</a:t>
            </a:r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 on cereals, hay, straw, pastures, or any other fodder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Mangal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 The cause may not be immediately identified.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Mangal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 They </a:t>
            </a:r>
            <a:r>
              <a:rPr lang="en-IN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are not transmissible </a:t>
            </a:r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from one animal to another. 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Mangal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Treatment with drugs or </a:t>
            </a:r>
            <a:r>
              <a:rPr lang="en-IN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antibiotics has little effect on</a:t>
            </a:r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 the course of the disease. 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Mang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IN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Outbreaks are </a:t>
            </a:r>
            <a:r>
              <a:rPr lang="en-IN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often seasonal, because particular climatic sequences may favour fungal growth</a:t>
            </a:r>
            <a:r>
              <a:rPr lang="en-IN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 and toxin production</a:t>
            </a:r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. 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Mangal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IN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 Study indicates specific association with a particular feed</a:t>
            </a:r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6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Classification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N" b="1" dirty="0" smtClean="0"/>
              <a:t> </a:t>
            </a:r>
            <a:endParaRPr lang="en-IN" dirty="0" smtClean="0"/>
          </a:p>
          <a:p>
            <a:pPr lvl="0"/>
            <a:r>
              <a:rPr lang="en-IN" b="1" dirty="0" smtClean="0"/>
              <a:t> </a:t>
            </a:r>
            <a:r>
              <a:rPr lang="en-IN" b="1" dirty="0" err="1" smtClean="0">
                <a:solidFill>
                  <a:srgbClr val="0070C0"/>
                </a:solidFill>
              </a:rPr>
              <a:t>Heptotoxic</a:t>
            </a:r>
            <a:r>
              <a:rPr lang="en-IN" b="1" dirty="0" smtClean="0">
                <a:solidFill>
                  <a:srgbClr val="0070C0"/>
                </a:solidFill>
              </a:rPr>
              <a:t> </a:t>
            </a:r>
            <a:r>
              <a:rPr lang="en-IN" b="1" dirty="0" err="1" smtClean="0">
                <a:solidFill>
                  <a:srgbClr val="0070C0"/>
                </a:solidFill>
              </a:rPr>
              <a:t>Mycotoxins</a:t>
            </a:r>
            <a:r>
              <a:rPr lang="en-IN" b="1" dirty="0" smtClean="0">
                <a:solidFill>
                  <a:srgbClr val="0070C0"/>
                </a:solidFill>
              </a:rPr>
              <a:t> </a:t>
            </a:r>
            <a:r>
              <a:rPr lang="en-IN" b="1" dirty="0" smtClean="0"/>
              <a:t>e. g. </a:t>
            </a:r>
            <a:r>
              <a:rPr lang="en-IN" dirty="0" err="1" smtClean="0">
                <a:solidFill>
                  <a:srgbClr val="0070C0"/>
                </a:solidFill>
              </a:rPr>
              <a:t>aflatoxin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rubratoxins</a:t>
            </a:r>
            <a:r>
              <a:rPr lang="en-IN" dirty="0" smtClean="0"/>
              <a:t>.</a:t>
            </a:r>
          </a:p>
          <a:p>
            <a:pPr lvl="0"/>
            <a:r>
              <a:rPr lang="en-IN" b="1" dirty="0" err="1" smtClean="0">
                <a:solidFill>
                  <a:srgbClr val="0070C0"/>
                </a:solidFill>
              </a:rPr>
              <a:t>Nephrotoxic</a:t>
            </a:r>
            <a:r>
              <a:rPr lang="en-IN" b="1" dirty="0" smtClean="0">
                <a:solidFill>
                  <a:srgbClr val="0070C0"/>
                </a:solidFill>
              </a:rPr>
              <a:t> </a:t>
            </a:r>
            <a:r>
              <a:rPr lang="en-IN" b="1" dirty="0" err="1" smtClean="0">
                <a:solidFill>
                  <a:srgbClr val="0070C0"/>
                </a:solidFill>
              </a:rPr>
              <a:t>Mycotoxins</a:t>
            </a:r>
            <a:r>
              <a:rPr lang="en-IN" b="1" dirty="0" smtClean="0">
                <a:solidFill>
                  <a:srgbClr val="0070C0"/>
                </a:solidFill>
              </a:rPr>
              <a:t> e. g. </a:t>
            </a:r>
            <a:r>
              <a:rPr lang="en-IN" dirty="0" err="1" smtClean="0">
                <a:solidFill>
                  <a:srgbClr val="0070C0"/>
                </a:solidFill>
              </a:rPr>
              <a:t>Ocharatoxin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Citrinin</a:t>
            </a:r>
            <a:endParaRPr lang="en-IN" dirty="0" smtClean="0">
              <a:solidFill>
                <a:srgbClr val="0070C0"/>
              </a:solidFill>
            </a:endParaRPr>
          </a:p>
          <a:p>
            <a:pPr lvl="0"/>
            <a:r>
              <a:rPr lang="en-IN" b="1" dirty="0" err="1" smtClean="0">
                <a:solidFill>
                  <a:srgbClr val="0070C0"/>
                </a:solidFill>
              </a:rPr>
              <a:t>Neurotoxic</a:t>
            </a:r>
            <a:r>
              <a:rPr lang="en-IN" b="1" dirty="0" smtClean="0">
                <a:solidFill>
                  <a:srgbClr val="0070C0"/>
                </a:solidFill>
              </a:rPr>
              <a:t> </a:t>
            </a:r>
            <a:r>
              <a:rPr lang="en-IN" b="1" dirty="0" err="1" smtClean="0">
                <a:solidFill>
                  <a:srgbClr val="0070C0"/>
                </a:solidFill>
              </a:rPr>
              <a:t>Mycotoxins</a:t>
            </a:r>
            <a:r>
              <a:rPr lang="en-IN" b="1" dirty="0" smtClean="0">
                <a:solidFill>
                  <a:srgbClr val="0070C0"/>
                </a:solidFill>
              </a:rPr>
              <a:t> e. g. </a:t>
            </a:r>
            <a:r>
              <a:rPr lang="en-IN" dirty="0" err="1" smtClean="0">
                <a:solidFill>
                  <a:srgbClr val="0070C0"/>
                </a:solidFill>
              </a:rPr>
              <a:t>Tremorigens</a:t>
            </a:r>
            <a:r>
              <a:rPr lang="en-IN" b="1" dirty="0" smtClean="0">
                <a:solidFill>
                  <a:srgbClr val="0070C0"/>
                </a:solidFill>
              </a:rPr>
              <a:t> </a:t>
            </a:r>
            <a:r>
              <a:rPr lang="en-IN" dirty="0" err="1" smtClean="0">
                <a:solidFill>
                  <a:srgbClr val="0070C0"/>
                </a:solidFill>
              </a:rPr>
              <a:t>Penitrem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Patulin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citreoviridin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ergotoxins</a:t>
            </a:r>
            <a:endParaRPr lang="en-IN" dirty="0" smtClean="0">
              <a:solidFill>
                <a:srgbClr val="0070C0"/>
              </a:solidFill>
            </a:endParaRPr>
          </a:p>
          <a:p>
            <a:pPr lvl="0"/>
            <a:r>
              <a:rPr lang="en-IN" b="1" dirty="0" smtClean="0">
                <a:solidFill>
                  <a:srgbClr val="0070C0"/>
                </a:solidFill>
              </a:rPr>
              <a:t>Oestrogenic </a:t>
            </a:r>
            <a:r>
              <a:rPr lang="en-IN" b="1" dirty="0" err="1" smtClean="0">
                <a:solidFill>
                  <a:srgbClr val="0070C0"/>
                </a:solidFill>
              </a:rPr>
              <a:t>Mycotoxins</a:t>
            </a:r>
            <a:r>
              <a:rPr lang="en-IN" b="1" dirty="0" smtClean="0">
                <a:solidFill>
                  <a:srgbClr val="0070C0"/>
                </a:solidFill>
              </a:rPr>
              <a:t> e. g. </a:t>
            </a:r>
            <a:r>
              <a:rPr lang="en-IN" dirty="0" err="1" smtClean="0">
                <a:solidFill>
                  <a:srgbClr val="0070C0"/>
                </a:solidFill>
              </a:rPr>
              <a:t>Zearelenone</a:t>
            </a:r>
            <a:endParaRPr lang="en-IN" dirty="0" smtClean="0">
              <a:solidFill>
                <a:srgbClr val="0070C0"/>
              </a:solidFill>
            </a:endParaRPr>
          </a:p>
          <a:p>
            <a:pPr lvl="0"/>
            <a:r>
              <a:rPr lang="en-IN" b="1" dirty="0" err="1" smtClean="0">
                <a:solidFill>
                  <a:srgbClr val="0070C0"/>
                </a:solidFill>
              </a:rPr>
              <a:t>Cytotoxic</a:t>
            </a:r>
            <a:r>
              <a:rPr lang="en-IN" b="1" dirty="0" smtClean="0">
                <a:solidFill>
                  <a:srgbClr val="0070C0"/>
                </a:solidFill>
              </a:rPr>
              <a:t> </a:t>
            </a:r>
            <a:r>
              <a:rPr lang="en-IN" b="1" dirty="0" err="1" smtClean="0">
                <a:solidFill>
                  <a:srgbClr val="0070C0"/>
                </a:solidFill>
              </a:rPr>
              <a:t>Mycotoxins</a:t>
            </a:r>
            <a:r>
              <a:rPr lang="en-IN" b="1" dirty="0" smtClean="0">
                <a:solidFill>
                  <a:srgbClr val="0070C0"/>
                </a:solidFill>
              </a:rPr>
              <a:t> e. g. </a:t>
            </a:r>
            <a:r>
              <a:rPr lang="en-IN" dirty="0" err="1" smtClean="0">
                <a:solidFill>
                  <a:srgbClr val="0070C0"/>
                </a:solidFill>
              </a:rPr>
              <a:t>Trichothecenes</a:t>
            </a:r>
            <a:r>
              <a:rPr lang="en-IN" dirty="0" smtClean="0">
                <a:solidFill>
                  <a:srgbClr val="0070C0"/>
                </a:solidFill>
              </a:rPr>
              <a:t>: T2 Toxins</a:t>
            </a:r>
          </a:p>
          <a:p>
            <a:pPr lvl="0"/>
            <a:r>
              <a:rPr lang="en-IN" b="1" dirty="0" err="1" smtClean="0">
                <a:solidFill>
                  <a:srgbClr val="0070C0"/>
                </a:solidFill>
              </a:rPr>
              <a:t>Histaminergic</a:t>
            </a:r>
            <a:r>
              <a:rPr lang="en-IN" b="1" dirty="0" smtClean="0">
                <a:solidFill>
                  <a:srgbClr val="0070C0"/>
                </a:solidFill>
              </a:rPr>
              <a:t> </a:t>
            </a:r>
            <a:r>
              <a:rPr lang="en-IN" b="1" dirty="0" err="1" smtClean="0">
                <a:solidFill>
                  <a:srgbClr val="0070C0"/>
                </a:solidFill>
              </a:rPr>
              <a:t>Mycotoxins</a:t>
            </a:r>
            <a:r>
              <a:rPr lang="en-IN" b="1" dirty="0" smtClean="0">
                <a:solidFill>
                  <a:srgbClr val="0070C0"/>
                </a:solidFill>
              </a:rPr>
              <a:t> e. g. </a:t>
            </a:r>
            <a:r>
              <a:rPr lang="en-IN" dirty="0" err="1" smtClean="0">
                <a:solidFill>
                  <a:srgbClr val="0070C0"/>
                </a:solidFill>
              </a:rPr>
              <a:t>Slaframine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ergotoxins</a:t>
            </a:r>
            <a:endParaRPr lang="en-IN" dirty="0" smtClean="0">
              <a:solidFill>
                <a:srgbClr val="0070C0"/>
              </a:solidFill>
            </a:endParaRPr>
          </a:p>
          <a:p>
            <a:pPr lvl="0"/>
            <a:r>
              <a:rPr lang="en-IN" b="1" dirty="0" smtClean="0">
                <a:solidFill>
                  <a:srgbClr val="0070C0"/>
                </a:solidFill>
              </a:rPr>
              <a:t>Miscellaneous  </a:t>
            </a:r>
            <a:r>
              <a:rPr lang="en-IN" b="1" dirty="0" err="1" smtClean="0">
                <a:solidFill>
                  <a:srgbClr val="0070C0"/>
                </a:solidFill>
              </a:rPr>
              <a:t>Mycotoxins</a:t>
            </a:r>
            <a:r>
              <a:rPr lang="en-IN" b="1" dirty="0" smtClean="0">
                <a:solidFill>
                  <a:srgbClr val="0070C0"/>
                </a:solidFill>
              </a:rPr>
              <a:t> </a:t>
            </a:r>
            <a:r>
              <a:rPr lang="en-IN" b="1" dirty="0" smtClean="0"/>
              <a:t>e. g. </a:t>
            </a:r>
            <a:r>
              <a:rPr lang="en-IN" dirty="0" smtClean="0"/>
              <a:t>fescue</a:t>
            </a:r>
          </a:p>
          <a:p>
            <a:pPr marL="0" indent="0">
              <a:buNone/>
            </a:pPr>
            <a:r>
              <a:rPr lang="en-IN" b="1" dirty="0" smtClean="0"/>
              <a:t> 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Mycotoxins Exert Their Effects Through: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IN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/>
              <a:t> </a:t>
            </a:r>
            <a:r>
              <a:rPr lang="en-IN" dirty="0" smtClean="0">
                <a:solidFill>
                  <a:srgbClr val="7030A0"/>
                </a:solidFill>
              </a:rPr>
              <a:t> Reduction of feed intake or feed refusal. 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>
                <a:solidFill>
                  <a:srgbClr val="7030A0"/>
                </a:solidFill>
              </a:rPr>
              <a:t>Alteration in nutrient content of feed in terms of nutrient absorption and metabolism.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>
                <a:solidFill>
                  <a:srgbClr val="7030A0"/>
                </a:solidFill>
              </a:rPr>
              <a:t>  Effects on the endocrine and exocrine systems.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>
                <a:solidFill>
                  <a:srgbClr val="7030A0"/>
                </a:solidFill>
              </a:rPr>
              <a:t>  Suppression of the immune system increased infection rate</a:t>
            </a:r>
            <a:endParaRPr lang="en-IN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760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Comic Sans MS</vt:lpstr>
      <vt:lpstr>Mangal</vt:lpstr>
      <vt:lpstr>Wingdings</vt:lpstr>
      <vt:lpstr>Office Theme</vt:lpstr>
      <vt:lpstr>Unit III Lecture 1: Introduction To Mycotoxins </vt:lpstr>
      <vt:lpstr>PowerPoint Presentation</vt:lpstr>
      <vt:lpstr>PowerPoint Presentation</vt:lpstr>
      <vt:lpstr>Favourable condition for growth</vt:lpstr>
      <vt:lpstr>Factors  involved in enhancing the formation of mycotoxins</vt:lpstr>
      <vt:lpstr>PowerPoint Presentation</vt:lpstr>
      <vt:lpstr>Characteristics of Mycotoxicosis</vt:lpstr>
      <vt:lpstr>Classification</vt:lpstr>
      <vt:lpstr>Mycotoxins Exert Their Effects Through:</vt:lpstr>
      <vt:lpstr>Diagnosis of Mycotoxicosis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 of drug</dc:title>
  <dc:creator>rrkvet</dc:creator>
  <cp:lastModifiedBy>Dr. Nirbhay Kumar</cp:lastModifiedBy>
  <cp:revision>24</cp:revision>
  <dcterms:created xsi:type="dcterms:W3CDTF">2006-08-16T00:00:00Z</dcterms:created>
  <dcterms:modified xsi:type="dcterms:W3CDTF">2020-05-25T18:45:30Z</dcterms:modified>
</cp:coreProperties>
</file>