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5" r:id="rId2"/>
  </p:sldMasterIdLst>
  <p:sldIdLst>
    <p:sldId id="272" r:id="rId3"/>
    <p:sldId id="257" r:id="rId4"/>
    <p:sldId id="264" r:id="rId5"/>
    <p:sldId id="263" r:id="rId6"/>
    <p:sldId id="259" r:id="rId7"/>
    <p:sldId id="258" r:id="rId8"/>
    <p:sldId id="265" r:id="rId9"/>
    <p:sldId id="261" r:id="rId10"/>
    <p:sldId id="269" r:id="rId11"/>
    <p:sldId id="266" r:id="rId12"/>
    <p:sldId id="260" r:id="rId13"/>
    <p:sldId id="267" r:id="rId14"/>
    <p:sldId id="268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1" d="100"/>
          <a:sy n="61" d="100"/>
        </p:scale>
        <p:origin x="78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603D-7617-4E20-817C-719FB762382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0184ACE-5C7A-435B-8372-B49014C9E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1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603D-7617-4E20-817C-719FB762382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0184ACE-5C7A-435B-8372-B49014C9E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8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603D-7617-4E20-817C-719FB762382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0184ACE-5C7A-435B-8372-B49014C9EA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4351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603D-7617-4E20-817C-719FB762382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184ACE-5C7A-435B-8372-B49014C9E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26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603D-7617-4E20-817C-719FB762382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184ACE-5C7A-435B-8372-B49014C9EAA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8905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603D-7617-4E20-817C-719FB762382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184ACE-5C7A-435B-8372-B49014C9E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630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603D-7617-4E20-817C-719FB762382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4ACE-5C7A-435B-8372-B49014C9E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114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603D-7617-4E20-817C-719FB762382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4ACE-5C7A-435B-8372-B49014C9E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438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603D-7617-4E20-817C-719FB762382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4ACE-5C7A-435B-8372-B49014C9E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387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603D-7617-4E20-817C-719FB762382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4ACE-5C7A-435B-8372-B49014C9E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7865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603D-7617-4E20-817C-719FB762382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4ACE-5C7A-435B-8372-B49014C9E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62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603D-7617-4E20-817C-719FB762382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4ACE-5C7A-435B-8372-B49014C9E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098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603D-7617-4E20-817C-719FB762382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4ACE-5C7A-435B-8372-B49014C9E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302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603D-7617-4E20-817C-719FB762382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4ACE-5C7A-435B-8372-B49014C9E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880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603D-7617-4E20-817C-719FB762382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4ACE-5C7A-435B-8372-B49014C9E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074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603D-7617-4E20-817C-719FB762382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4ACE-5C7A-435B-8372-B49014C9E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333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603D-7617-4E20-817C-719FB762382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4ACE-5C7A-435B-8372-B49014C9E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488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603D-7617-4E20-817C-719FB762382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4ACE-5C7A-435B-8372-B49014C9E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161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603D-7617-4E20-817C-719FB762382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4ACE-5C7A-435B-8372-B49014C9E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687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603D-7617-4E20-817C-719FB762382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4ACE-5C7A-435B-8372-B49014C9E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01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603D-7617-4E20-817C-719FB762382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0184ACE-5C7A-435B-8372-B49014C9E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4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603D-7617-4E20-817C-719FB762382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0184ACE-5C7A-435B-8372-B49014C9E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4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603D-7617-4E20-817C-719FB762382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0184ACE-5C7A-435B-8372-B49014C9E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906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603D-7617-4E20-817C-719FB762382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4ACE-5C7A-435B-8372-B49014C9E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68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603D-7617-4E20-817C-719FB762382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4ACE-5C7A-435B-8372-B49014C9E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91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603D-7617-4E20-817C-719FB762382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4ACE-5C7A-435B-8372-B49014C9E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55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603D-7617-4E20-817C-719FB762382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184ACE-5C7A-435B-8372-B49014C9E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16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4603D-7617-4E20-817C-719FB762382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0184ACE-5C7A-435B-8372-B49014C9E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68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4603D-7617-4E20-817C-719FB762382E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84ACE-5C7A-435B-8372-B49014C9E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943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819401"/>
            <a:ext cx="7772400" cy="1470025"/>
          </a:xfrm>
        </p:spPr>
        <p:txBody>
          <a:bodyPr>
            <a:noAutofit/>
          </a:bodyPr>
          <a:lstStyle/>
          <a:p>
            <a:r>
              <a:rPr lang="en-IN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Unit III</a:t>
            </a:r>
            <a:br>
              <a:rPr lang="en-IN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IN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Lecture </a:t>
            </a:r>
            <a:r>
              <a:rPr lang="en-IN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3: Mycotoxins - </a:t>
            </a:r>
            <a:r>
              <a:rPr lang="en-IN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Ergotoxins</a:t>
            </a:r>
            <a:r>
              <a:rPr lang="en-IN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en-IN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endParaRPr lang="en-US" sz="1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374579"/>
            <a:ext cx="6781800" cy="1896046"/>
          </a:xfrm>
        </p:spPr>
        <p:txBody>
          <a:bodyPr>
            <a:noAutofit/>
          </a:bodyPr>
          <a:lstStyle/>
          <a:p>
            <a:r>
              <a:rPr lang="en-IN" sz="2400" dirty="0" err="1">
                <a:solidFill>
                  <a:srgbClr val="003366"/>
                </a:solidFill>
                <a:latin typeface="Comic Sans MS" panose="030F0702030302020204" pitchFamily="66" charset="0"/>
              </a:rPr>
              <a:t>Dr.</a:t>
            </a:r>
            <a:r>
              <a:rPr lang="en-IN" sz="2400" dirty="0">
                <a:solidFill>
                  <a:srgbClr val="003366"/>
                </a:solidFill>
                <a:latin typeface="Comic Sans MS" panose="030F0702030302020204" pitchFamily="66" charset="0"/>
              </a:rPr>
              <a:t> Rashmi </a:t>
            </a:r>
            <a:r>
              <a:rPr lang="en-IN" sz="2400" dirty="0" err="1">
                <a:solidFill>
                  <a:srgbClr val="003366"/>
                </a:solidFill>
                <a:latin typeface="Comic Sans MS" panose="030F0702030302020204" pitchFamily="66" charset="0"/>
              </a:rPr>
              <a:t>Rekha</a:t>
            </a:r>
            <a:r>
              <a:rPr lang="en-IN" sz="2400" dirty="0">
                <a:solidFill>
                  <a:srgbClr val="003366"/>
                </a:solidFill>
                <a:latin typeface="Comic Sans MS" panose="030F0702030302020204" pitchFamily="66" charset="0"/>
              </a:rPr>
              <a:t> Kumari</a:t>
            </a:r>
          </a:p>
          <a:p>
            <a:r>
              <a:rPr lang="en-IN" sz="2400" dirty="0" err="1">
                <a:solidFill>
                  <a:srgbClr val="003366"/>
                </a:solidFill>
                <a:latin typeface="Comic Sans MS" panose="030F0702030302020204" pitchFamily="66" charset="0"/>
              </a:rPr>
              <a:t>Asstt</a:t>
            </a:r>
            <a:r>
              <a:rPr lang="en-IN" sz="2400" dirty="0">
                <a:solidFill>
                  <a:srgbClr val="003366"/>
                </a:solidFill>
                <a:latin typeface="Comic Sans MS" panose="030F0702030302020204" pitchFamily="66" charset="0"/>
              </a:rPr>
              <a:t>. </a:t>
            </a:r>
            <a:r>
              <a:rPr lang="en-IN" sz="2400" dirty="0" err="1">
                <a:solidFill>
                  <a:srgbClr val="003366"/>
                </a:solidFill>
                <a:latin typeface="Comic Sans MS" panose="030F0702030302020204" pitchFamily="66" charset="0"/>
              </a:rPr>
              <a:t>Prof.</a:t>
            </a:r>
            <a:r>
              <a:rPr lang="en-IN" sz="2400" dirty="0">
                <a:solidFill>
                  <a:srgbClr val="003366"/>
                </a:solidFill>
                <a:latin typeface="Comic Sans MS" panose="030F0702030302020204" pitchFamily="66" charset="0"/>
              </a:rPr>
              <a:t> cum Jr. Scientist</a:t>
            </a:r>
          </a:p>
          <a:p>
            <a:r>
              <a:rPr lang="en-IN" sz="2400" dirty="0" err="1">
                <a:solidFill>
                  <a:srgbClr val="003366"/>
                </a:solidFill>
                <a:latin typeface="Comic Sans MS" panose="030F0702030302020204" pitchFamily="66" charset="0"/>
              </a:rPr>
              <a:t>Deptt</a:t>
            </a:r>
            <a:r>
              <a:rPr lang="en-IN" sz="2400" dirty="0">
                <a:solidFill>
                  <a:srgbClr val="003366"/>
                </a:solidFill>
                <a:latin typeface="Comic Sans MS" panose="030F0702030302020204" pitchFamily="66" charset="0"/>
              </a:rPr>
              <a:t>. Of </a:t>
            </a:r>
            <a:r>
              <a:rPr lang="en-IN" sz="2400" dirty="0" err="1">
                <a:solidFill>
                  <a:srgbClr val="003366"/>
                </a:solidFill>
                <a:latin typeface="Comic Sans MS" panose="030F0702030302020204" pitchFamily="66" charset="0"/>
              </a:rPr>
              <a:t>Vety</a:t>
            </a:r>
            <a:r>
              <a:rPr lang="en-IN" sz="2400" dirty="0">
                <a:solidFill>
                  <a:srgbClr val="003366"/>
                </a:solidFill>
                <a:latin typeface="Comic Sans MS" panose="030F0702030302020204" pitchFamily="66" charset="0"/>
              </a:rPr>
              <a:t>. Pharmacology and Toxicology</a:t>
            </a:r>
          </a:p>
          <a:p>
            <a:r>
              <a:rPr lang="en-IN" sz="2400" dirty="0">
                <a:solidFill>
                  <a:srgbClr val="003366"/>
                </a:solidFill>
                <a:latin typeface="Comic Sans MS" panose="030F0702030302020204" pitchFamily="66" charset="0"/>
              </a:rPr>
              <a:t>B.V.C, </a:t>
            </a:r>
            <a:r>
              <a:rPr lang="en-IN" sz="2400" dirty="0" err="1">
                <a:solidFill>
                  <a:srgbClr val="003366"/>
                </a:solidFill>
                <a:latin typeface="Comic Sans MS" panose="030F0702030302020204" pitchFamily="66" charset="0"/>
              </a:rPr>
              <a:t>BASU,Patna</a:t>
            </a:r>
            <a:endParaRPr lang="en-US" sz="2400" dirty="0">
              <a:solidFill>
                <a:srgbClr val="003366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05000" y="533401"/>
            <a:ext cx="678170" cy="7166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8544" y="609600"/>
            <a:ext cx="968456" cy="98755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209800" y="81597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b="1" dirty="0">
                <a:solidFill>
                  <a:srgbClr val="C00000"/>
                </a:solidFill>
                <a:latin typeface="Comic Sans MS" panose="030F0702030302020204" pitchFamily="66" charset="0"/>
              </a:rPr>
              <a:t>VPT-609 (</a:t>
            </a:r>
            <a:r>
              <a:rPr lang="en-IN" b="1" dirty="0">
                <a:solidFill>
                  <a:srgbClr val="C00000"/>
                </a:solidFill>
                <a:latin typeface="Comic Sans MS" panose="030F0702030302020204" pitchFamily="66" charset="0"/>
              </a:rPr>
              <a:t>2+0</a:t>
            </a:r>
            <a:r>
              <a:rPr lang="en-IN" b="1" dirty="0">
                <a:solidFill>
                  <a:srgbClr val="C00000"/>
                </a:solidFill>
                <a:latin typeface="Comic Sans MS" panose="030F0702030302020204" pitchFamily="66" charset="0"/>
              </a:rPr>
              <a:t>)</a:t>
            </a:r>
          </a:p>
          <a:p>
            <a:r>
              <a:rPr lang="en-IN" b="1" dirty="0">
                <a:solidFill>
                  <a:srgbClr val="C00000"/>
                </a:solidFill>
                <a:latin typeface="Comic Sans MS" panose="030F0702030302020204" pitchFamily="66" charset="0"/>
              </a:rPr>
              <a:t> Toxicology of Plants and Toxins</a:t>
            </a:r>
          </a:p>
        </p:txBody>
      </p:sp>
    </p:spTree>
    <p:extLst>
      <p:ext uri="{BB962C8B-B14F-4D97-AF65-F5344CB8AC3E}">
        <p14:creationId xmlns:p14="http://schemas.microsoft.com/office/powerpoint/2010/main" val="402120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Chronic form of </a:t>
            </a:r>
            <a:r>
              <a:rPr lang="en-IN" b="1" dirty="0" err="1" smtClean="0">
                <a:solidFill>
                  <a:srgbClr val="FF0000"/>
                </a:solidFill>
              </a:rPr>
              <a:t>Ergotism</a:t>
            </a:r>
            <a:r>
              <a:rPr lang="en-IN" b="1" dirty="0" smtClean="0">
                <a:solidFill>
                  <a:srgbClr val="FF0000"/>
                </a:solidFill>
              </a:rPr>
              <a:t>(Gangrenous </a:t>
            </a:r>
            <a:r>
              <a:rPr lang="en-IN" b="1" dirty="0" err="1">
                <a:solidFill>
                  <a:srgbClr val="FF0000"/>
                </a:solidFill>
              </a:rPr>
              <a:t>E</a:t>
            </a:r>
            <a:r>
              <a:rPr lang="en-IN" b="1" dirty="0" err="1" smtClean="0">
                <a:solidFill>
                  <a:srgbClr val="FF0000"/>
                </a:solidFill>
              </a:rPr>
              <a:t>rgotism</a:t>
            </a:r>
            <a:r>
              <a:rPr lang="en-IN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b="1" dirty="0"/>
              <a:t>Chronic form ( gangrenous </a:t>
            </a:r>
            <a:r>
              <a:rPr lang="en-IN" sz="2400" b="1" dirty="0" err="1"/>
              <a:t>ergotism</a:t>
            </a:r>
            <a:r>
              <a:rPr lang="en-IN" sz="2400" b="1" dirty="0"/>
              <a:t>) </a:t>
            </a:r>
            <a:r>
              <a:rPr lang="en-IN" sz="2400" dirty="0"/>
              <a:t>: common in farm animal, occurs most commonly in cattle but may also affect other species including human</a:t>
            </a:r>
            <a:r>
              <a:rPr lang="en-IN" sz="2400" dirty="0" smtClean="0"/>
              <a:t>.</a:t>
            </a:r>
          </a:p>
          <a:p>
            <a:r>
              <a:rPr lang="en-IN" sz="2400" dirty="0" smtClean="0"/>
              <a:t> </a:t>
            </a:r>
            <a:r>
              <a:rPr lang="en-IN" sz="2400" dirty="0"/>
              <a:t>It is </a:t>
            </a:r>
            <a:r>
              <a:rPr lang="en-IN" sz="2400" dirty="0" err="1"/>
              <a:t>charecterised</a:t>
            </a:r>
            <a:r>
              <a:rPr lang="en-IN" sz="2400" dirty="0"/>
              <a:t> by lameness, the first sign, which may appear2-6 weeks or more after initial ingestion depending on the concentration of alkaloid in ergot and the quantity of ergot in feed. </a:t>
            </a:r>
            <a:endParaRPr lang="en-IN" sz="2400" dirty="0" smtClean="0"/>
          </a:p>
          <a:p>
            <a:r>
              <a:rPr lang="en-IN" sz="2400" dirty="0" smtClean="0"/>
              <a:t>Associated </a:t>
            </a:r>
            <a:r>
              <a:rPr lang="en-IN" sz="2400" dirty="0"/>
              <a:t>with lameness are swelling and tenderness of fetlock joint and pastern</a:t>
            </a:r>
            <a:r>
              <a:rPr lang="en-IN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155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49939" y="1978255"/>
            <a:ext cx="4313864" cy="3777622"/>
          </a:xfrm>
        </p:spPr>
        <p:txBody>
          <a:bodyPr>
            <a:normAutofit fontScale="92500"/>
          </a:bodyPr>
          <a:lstStyle/>
          <a:p>
            <a:r>
              <a:rPr lang="en-IN" b="1" dirty="0" smtClean="0"/>
              <a:t>There is sharply demarcated necrosis of feet, ear and tail; in severe cases the hooves or feet and tail may be sloughed off leaving a clean surface that may ooze serum and become encrusted.</a:t>
            </a:r>
          </a:p>
          <a:p>
            <a:r>
              <a:rPr lang="en-IN" b="1" dirty="0" smtClean="0"/>
              <a:t>The condition is </a:t>
            </a:r>
            <a:r>
              <a:rPr lang="en-IN" b="1" dirty="0" err="1" smtClean="0"/>
              <a:t>exerbated</a:t>
            </a:r>
            <a:r>
              <a:rPr lang="en-IN" b="1" dirty="0" smtClean="0"/>
              <a:t> in cold weather.</a:t>
            </a:r>
          </a:p>
          <a:p>
            <a:r>
              <a:rPr lang="en-IN" b="1" dirty="0" smtClean="0"/>
              <a:t> Occasionally abortion, foetal death and sterility may be seen. It should be differentiated from identical sign  seen in fescue foot in cattle, </a:t>
            </a:r>
            <a:r>
              <a:rPr lang="en-IN" b="1" dirty="0" err="1" smtClean="0"/>
              <a:t>Degnala</a:t>
            </a:r>
            <a:r>
              <a:rPr lang="en-IN" b="1" dirty="0" smtClean="0"/>
              <a:t> disease</a:t>
            </a:r>
            <a:endParaRPr lang="en-US" b="1" dirty="0"/>
          </a:p>
        </p:txBody>
      </p:sp>
      <p:pic>
        <p:nvPicPr>
          <p:cNvPr id="3074" name="Picture 2" descr="Ergot of ry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38306" y="314325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Dry gangrene of the tail of a Brahman bull. | Download Scientific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681" y="4586445"/>
            <a:ext cx="3362960" cy="2159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Mycotoxicoses | SpringerLin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681" y="1702232"/>
            <a:ext cx="3362960" cy="2731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Mycotoxicoses | SpringerLin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4641" y="1690688"/>
            <a:ext cx="3007359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496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Mechanism of </a:t>
            </a:r>
            <a:r>
              <a:rPr lang="en-IN" b="1" dirty="0" err="1" smtClean="0">
                <a:solidFill>
                  <a:srgbClr val="FF0000"/>
                </a:solidFill>
              </a:rPr>
              <a:t>Toxicosis</a:t>
            </a:r>
            <a:r>
              <a:rPr lang="en-IN" b="1" dirty="0" smtClean="0">
                <a:solidFill>
                  <a:srgbClr val="FF0000"/>
                </a:solidFill>
              </a:rPr>
              <a:t>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dirty="0" smtClean="0">
                <a:solidFill>
                  <a:srgbClr val="0070C0"/>
                </a:solidFill>
              </a:rPr>
              <a:t>Ergot </a:t>
            </a:r>
            <a:r>
              <a:rPr lang="en-IN" sz="2000" dirty="0">
                <a:solidFill>
                  <a:srgbClr val="0070C0"/>
                </a:solidFill>
              </a:rPr>
              <a:t>alkaloid causing intense constriction of smooth muscle of vasculature and stimulation of uterine muscle. </a:t>
            </a:r>
            <a:endParaRPr lang="en-IN" sz="2000" dirty="0" smtClean="0">
              <a:solidFill>
                <a:srgbClr val="0070C0"/>
              </a:solidFill>
            </a:endParaRPr>
          </a:p>
          <a:p>
            <a:endParaRPr lang="en-IN" sz="2000" dirty="0" smtClean="0">
              <a:solidFill>
                <a:srgbClr val="0070C0"/>
              </a:solidFill>
            </a:endParaRPr>
          </a:p>
          <a:p>
            <a:r>
              <a:rPr lang="en-IN" sz="2000" dirty="0" smtClean="0">
                <a:solidFill>
                  <a:srgbClr val="0070C0"/>
                </a:solidFill>
              </a:rPr>
              <a:t>Gangrenous </a:t>
            </a:r>
            <a:r>
              <a:rPr lang="en-IN" sz="2000" dirty="0" err="1">
                <a:solidFill>
                  <a:srgbClr val="0070C0"/>
                </a:solidFill>
              </a:rPr>
              <a:t>ergotism</a:t>
            </a:r>
            <a:r>
              <a:rPr lang="en-IN" sz="2000" dirty="0">
                <a:solidFill>
                  <a:srgbClr val="0070C0"/>
                </a:solidFill>
              </a:rPr>
              <a:t> results as follows</a:t>
            </a:r>
            <a:r>
              <a:rPr lang="en-IN" sz="2000" dirty="0" smtClean="0">
                <a:solidFill>
                  <a:srgbClr val="0070C0"/>
                </a:solidFill>
              </a:rPr>
              <a:t>:</a:t>
            </a:r>
          </a:p>
          <a:p>
            <a:endParaRPr lang="en-IN" sz="2000" dirty="0" smtClean="0">
              <a:solidFill>
                <a:srgbClr val="0070C0"/>
              </a:solidFill>
            </a:endParaRPr>
          </a:p>
          <a:p>
            <a:r>
              <a:rPr lang="en-IN" sz="2000" dirty="0" smtClean="0">
                <a:solidFill>
                  <a:srgbClr val="0070C0"/>
                </a:solidFill>
              </a:rPr>
              <a:t> </a:t>
            </a:r>
            <a:r>
              <a:rPr lang="en-IN" sz="2000" dirty="0">
                <a:solidFill>
                  <a:srgbClr val="0070C0"/>
                </a:solidFill>
              </a:rPr>
              <a:t>Vasoconstriction in extremities-damage to capillary endothelium- thrombus formation-vascular stasis-loss of blood supply to the tips of the extremities(muzzle, limb(hooves), ear and tail- necrosis and gangrene of affected parts-sloughing of the affected part.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50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Treatment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solidFill>
                  <a:srgbClr val="00B050"/>
                </a:solidFill>
              </a:rPr>
              <a:t>Remove </a:t>
            </a:r>
            <a:r>
              <a:rPr lang="en-IN" sz="2400" dirty="0">
                <a:solidFill>
                  <a:srgbClr val="00B050"/>
                </a:solidFill>
              </a:rPr>
              <a:t>the offending feed and switch over to new feed</a:t>
            </a:r>
            <a:r>
              <a:rPr lang="en-IN" sz="2400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IN" sz="2400" dirty="0" smtClean="0">
                <a:solidFill>
                  <a:srgbClr val="00B050"/>
                </a:solidFill>
              </a:rPr>
              <a:t> </a:t>
            </a:r>
            <a:r>
              <a:rPr lang="en-IN" sz="2400" dirty="0">
                <a:solidFill>
                  <a:srgbClr val="00B050"/>
                </a:solidFill>
              </a:rPr>
              <a:t>Keep the animal in warm and clean quarters</a:t>
            </a:r>
            <a:r>
              <a:rPr lang="en-IN" sz="2400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IN" sz="2400" dirty="0" smtClean="0">
                <a:solidFill>
                  <a:srgbClr val="00B050"/>
                </a:solidFill>
              </a:rPr>
              <a:t> </a:t>
            </a:r>
            <a:r>
              <a:rPr lang="en-IN" sz="2400" dirty="0">
                <a:solidFill>
                  <a:srgbClr val="00B050"/>
                </a:solidFill>
              </a:rPr>
              <a:t>Saline purgative</a:t>
            </a:r>
            <a:r>
              <a:rPr lang="en-IN" sz="2400" dirty="0" smtClean="0">
                <a:solidFill>
                  <a:srgbClr val="00B050"/>
                </a:solidFill>
              </a:rPr>
              <a:t>,</a:t>
            </a:r>
          </a:p>
          <a:p>
            <a:r>
              <a:rPr lang="en-IN" sz="2400" dirty="0" smtClean="0">
                <a:solidFill>
                  <a:srgbClr val="00B050"/>
                </a:solidFill>
              </a:rPr>
              <a:t> </a:t>
            </a:r>
            <a:r>
              <a:rPr lang="en-IN" sz="2400" dirty="0">
                <a:solidFill>
                  <a:srgbClr val="00B050"/>
                </a:solidFill>
              </a:rPr>
              <a:t>Symptomatic treatment of affected area. </a:t>
            </a:r>
            <a:endParaRPr lang="en-IN" sz="2400" dirty="0" smtClean="0">
              <a:solidFill>
                <a:srgbClr val="00B050"/>
              </a:solidFill>
            </a:endParaRPr>
          </a:p>
          <a:p>
            <a:r>
              <a:rPr lang="en-IN" sz="2400" dirty="0" smtClean="0">
                <a:solidFill>
                  <a:srgbClr val="00B050"/>
                </a:solidFill>
              </a:rPr>
              <a:t>Broad </a:t>
            </a:r>
            <a:r>
              <a:rPr lang="en-IN" sz="2400" dirty="0">
                <a:solidFill>
                  <a:srgbClr val="00B050"/>
                </a:solidFill>
              </a:rPr>
              <a:t>spectrum antibiotic for treating necrotic lesion and secondary bacterial infection.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03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6000" b="1" dirty="0" smtClean="0">
                <a:solidFill>
                  <a:srgbClr val="FF0000"/>
                </a:solidFill>
              </a:rPr>
              <a:t>Thank You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880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Ergot alkaloids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IN" dirty="0" smtClean="0"/>
              <a:t>These</a:t>
            </a:r>
            <a:r>
              <a:rPr lang="en-IN" dirty="0"/>
              <a:t>, are toxins produced by parasitic fungus belonging </a:t>
            </a:r>
            <a:r>
              <a:rPr lang="en-IN" dirty="0" smtClean="0"/>
              <a:t>to </a:t>
            </a:r>
            <a:r>
              <a:rPr lang="en-IN" dirty="0" err="1"/>
              <a:t>claviceps</a:t>
            </a:r>
            <a:r>
              <a:rPr lang="en-IN" dirty="0"/>
              <a:t> </a:t>
            </a:r>
            <a:r>
              <a:rPr lang="en-IN" i="1" dirty="0"/>
              <a:t>genus</a:t>
            </a:r>
            <a:r>
              <a:rPr lang="en-IN" i="1" dirty="0">
                <a:solidFill>
                  <a:srgbClr val="FF0000"/>
                </a:solidFill>
              </a:rPr>
              <a:t>: </a:t>
            </a:r>
            <a:r>
              <a:rPr lang="en-IN" i="1" u="sng" dirty="0">
                <a:solidFill>
                  <a:srgbClr val="FF0000"/>
                </a:solidFill>
              </a:rPr>
              <a:t>C. </a:t>
            </a:r>
            <a:r>
              <a:rPr lang="en-IN" i="1" u="sng" dirty="0" err="1">
                <a:solidFill>
                  <a:srgbClr val="FF0000"/>
                </a:solidFill>
              </a:rPr>
              <a:t>pupurea</a:t>
            </a:r>
            <a:r>
              <a:rPr lang="en-IN" i="1" u="sng" dirty="0">
                <a:solidFill>
                  <a:srgbClr val="FF0000"/>
                </a:solidFill>
              </a:rPr>
              <a:t>, C. </a:t>
            </a:r>
            <a:r>
              <a:rPr lang="en-IN" i="1" u="sng" dirty="0" err="1">
                <a:solidFill>
                  <a:srgbClr val="FF0000"/>
                </a:solidFill>
              </a:rPr>
              <a:t>paspalie</a:t>
            </a:r>
            <a:r>
              <a:rPr lang="en-IN" i="1" u="sng" dirty="0">
                <a:solidFill>
                  <a:srgbClr val="FF0000"/>
                </a:solidFill>
              </a:rPr>
              <a:t> and C. </a:t>
            </a:r>
            <a:r>
              <a:rPr lang="en-IN" i="1" u="sng" dirty="0" err="1" smtClean="0">
                <a:solidFill>
                  <a:srgbClr val="FF0000"/>
                </a:solidFill>
              </a:rPr>
              <a:t>cinerea</a:t>
            </a:r>
            <a:r>
              <a:rPr lang="en-IN" i="1" dirty="0" smtClean="0">
                <a:solidFill>
                  <a:srgbClr val="FF0000"/>
                </a:solidFill>
              </a:rPr>
              <a:t>.  </a:t>
            </a:r>
          </a:p>
          <a:p>
            <a:pPr>
              <a:buFont typeface="Wingdings" panose="05000000000000000000" pitchFamily="2" charset="2"/>
              <a:buChar char="ü"/>
            </a:pPr>
            <a:endParaRPr lang="en-IN" i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IN" dirty="0" smtClean="0"/>
              <a:t>which </a:t>
            </a:r>
            <a:r>
              <a:rPr lang="en-IN" dirty="0"/>
              <a:t>grow on </a:t>
            </a:r>
            <a:r>
              <a:rPr lang="en-IN" u="sng" dirty="0">
                <a:solidFill>
                  <a:srgbClr val="FF0000"/>
                </a:solidFill>
              </a:rPr>
              <a:t>cereal crops and grasses </a:t>
            </a:r>
            <a:r>
              <a:rPr lang="en-IN" dirty="0"/>
              <a:t>under favourable condition( </a:t>
            </a:r>
            <a:r>
              <a:rPr lang="en-IN" i="1" dirty="0"/>
              <a:t>Rye, oat, barley, wheat, </a:t>
            </a:r>
            <a:r>
              <a:rPr lang="en-IN" i="1" dirty="0" err="1"/>
              <a:t>jowar</a:t>
            </a:r>
            <a:r>
              <a:rPr lang="en-IN" i="1" dirty="0"/>
              <a:t> and grasses </a:t>
            </a:r>
            <a:r>
              <a:rPr lang="en-IN" i="1" dirty="0" err="1"/>
              <a:t>Paspalum</a:t>
            </a:r>
            <a:r>
              <a:rPr lang="en-IN" i="1" dirty="0"/>
              <a:t> </a:t>
            </a:r>
            <a:r>
              <a:rPr lang="en-IN" i="1" dirty="0" err="1"/>
              <a:t>scrobiculum</a:t>
            </a:r>
            <a:r>
              <a:rPr lang="en-IN" i="1" dirty="0"/>
              <a:t>, P. </a:t>
            </a:r>
            <a:r>
              <a:rPr lang="en-IN" i="1" dirty="0" err="1"/>
              <a:t>dilatatum</a:t>
            </a:r>
            <a:r>
              <a:rPr lang="en-IN" i="1" dirty="0"/>
              <a:t> and P. </a:t>
            </a:r>
            <a:r>
              <a:rPr lang="en-IN" i="1" dirty="0" err="1"/>
              <a:t>notatum</a:t>
            </a:r>
            <a:r>
              <a:rPr lang="en-IN" dirty="0" smtClean="0"/>
              <a:t>).</a:t>
            </a:r>
          </a:p>
          <a:p>
            <a:pPr>
              <a:buFont typeface="Wingdings" panose="05000000000000000000" pitchFamily="2" charset="2"/>
              <a:buChar char="ü"/>
            </a:pPr>
            <a:endParaRPr lang="en-IN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IN" dirty="0" smtClean="0"/>
              <a:t>Ergot </a:t>
            </a:r>
            <a:r>
              <a:rPr lang="en-IN" dirty="0"/>
              <a:t>infested </a:t>
            </a:r>
            <a:r>
              <a:rPr lang="en-IN" dirty="0" err="1"/>
              <a:t>jowar</a:t>
            </a:r>
            <a:r>
              <a:rPr lang="en-IN" dirty="0"/>
              <a:t> looks black (blacken on plant itself before harvesting: Rejected as unfit for human use and so get diverted for animal feeds). </a:t>
            </a:r>
            <a:endParaRPr lang="en-IN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IN" dirty="0"/>
              <a:t>T</a:t>
            </a:r>
            <a:r>
              <a:rPr lang="en-IN" dirty="0" smtClean="0"/>
              <a:t>he </a:t>
            </a:r>
            <a:r>
              <a:rPr lang="en-IN" dirty="0"/>
              <a:t>disease is called </a:t>
            </a:r>
            <a:r>
              <a:rPr lang="en-IN" b="1" dirty="0" err="1">
                <a:solidFill>
                  <a:srgbClr val="FF0000"/>
                </a:solidFill>
              </a:rPr>
              <a:t>ergotism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07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5465"/>
            <a:ext cx="10515600" cy="4351338"/>
          </a:xfrm>
        </p:spPr>
        <p:txBody>
          <a:bodyPr>
            <a:noAutofit/>
          </a:bodyPr>
          <a:lstStyle/>
          <a:p>
            <a:r>
              <a:rPr lang="en-IN" i="1" dirty="0" err="1" smtClean="0">
                <a:solidFill>
                  <a:srgbClr val="FF0000"/>
                </a:solidFill>
              </a:rPr>
              <a:t>Claviceps</a:t>
            </a:r>
            <a:r>
              <a:rPr lang="en-IN" i="1" dirty="0" smtClean="0">
                <a:solidFill>
                  <a:srgbClr val="FF0000"/>
                </a:solidFill>
              </a:rPr>
              <a:t> </a:t>
            </a:r>
            <a:r>
              <a:rPr lang="en-IN" i="1" dirty="0" err="1" smtClean="0">
                <a:solidFill>
                  <a:srgbClr val="FF0000"/>
                </a:solidFill>
              </a:rPr>
              <a:t>purpurea</a:t>
            </a:r>
            <a:r>
              <a:rPr lang="en-IN" i="1" dirty="0" smtClean="0">
                <a:solidFill>
                  <a:srgbClr val="FF0000"/>
                </a:solidFill>
              </a:rPr>
              <a:t> </a:t>
            </a:r>
            <a:r>
              <a:rPr lang="en-IN" dirty="0" smtClean="0"/>
              <a:t>invade the flowers and spikes of cereals, particularly rye, oat, barley wheat and grasses</a:t>
            </a:r>
          </a:p>
          <a:p>
            <a:endParaRPr lang="en-IN" dirty="0" smtClean="0"/>
          </a:p>
          <a:p>
            <a:r>
              <a:rPr lang="en-IN" b="1" dirty="0" err="1" smtClean="0">
                <a:solidFill>
                  <a:srgbClr val="FF0000"/>
                </a:solidFill>
              </a:rPr>
              <a:t>Sclerotium</a:t>
            </a:r>
            <a:r>
              <a:rPr lang="en-IN" b="1" dirty="0" smtClean="0">
                <a:solidFill>
                  <a:srgbClr val="FF0000"/>
                </a:solidFill>
              </a:rPr>
              <a:t> the toxic element of fungus</a:t>
            </a:r>
            <a:r>
              <a:rPr lang="en-IN" dirty="0" smtClean="0"/>
              <a:t>, is a black hard elongated body which destroys and replaces the grain or seed of mature plants</a:t>
            </a:r>
          </a:p>
          <a:p>
            <a:endParaRPr lang="en-IN" dirty="0" smtClean="0"/>
          </a:p>
          <a:p>
            <a:r>
              <a:rPr lang="en-IN" dirty="0" smtClean="0"/>
              <a:t>If these are not harvested with the host plant, the </a:t>
            </a:r>
            <a:r>
              <a:rPr lang="en-IN" dirty="0" err="1" smtClean="0"/>
              <a:t>slerotia</a:t>
            </a:r>
            <a:r>
              <a:rPr lang="en-IN" dirty="0" smtClean="0"/>
              <a:t> drop to the ground, overwinter and produces millions of spores which spread infection in following spring.</a:t>
            </a:r>
          </a:p>
          <a:p>
            <a:endParaRPr lang="en-IN" dirty="0" smtClean="0"/>
          </a:p>
          <a:p>
            <a:r>
              <a:rPr lang="en-IN" dirty="0" smtClean="0"/>
              <a:t>These </a:t>
            </a:r>
            <a:r>
              <a:rPr lang="en-IN" dirty="0" err="1" smtClean="0"/>
              <a:t>sclerotia</a:t>
            </a:r>
            <a:r>
              <a:rPr lang="en-IN" dirty="0" smtClean="0"/>
              <a:t> constitute the substance known as ergot which spreads on the grass</a:t>
            </a:r>
          </a:p>
          <a:p>
            <a:endParaRPr lang="en-IN" dirty="0" smtClean="0"/>
          </a:p>
          <a:p>
            <a:r>
              <a:rPr lang="en-IN" dirty="0" err="1" smtClean="0"/>
              <a:t>Ergotism</a:t>
            </a:r>
            <a:r>
              <a:rPr lang="en-IN" dirty="0" smtClean="0"/>
              <a:t> commonly occur in cattle and sheep</a:t>
            </a:r>
          </a:p>
          <a:p>
            <a:r>
              <a:rPr lang="en-IN" dirty="0" smtClean="0"/>
              <a:t>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0324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دورة حياة الفطر Claviceps purpurea مسبب مرض الارجوت فى الفمح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741680"/>
            <a:ext cx="105156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006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Ergot of Rye: History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90689"/>
            <a:ext cx="4876800" cy="263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rgot in Wheat: A Brief Summary | farmer scoop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022" y="1690688"/>
            <a:ext cx="3558858" cy="242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laviceps purpurea - an overview | ScienceDirect Topic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526" y="4328161"/>
            <a:ext cx="3371850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035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2472" y="538480"/>
            <a:ext cx="8911687" cy="1280890"/>
          </a:xfrm>
        </p:spPr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Toxic Principle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9273" y="1523806"/>
            <a:ext cx="4871076" cy="4091852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IN" dirty="0" smtClean="0"/>
              <a:t>Ergot alkaloids: </a:t>
            </a:r>
            <a:r>
              <a:rPr lang="en-IN" dirty="0"/>
              <a:t>Ergotamine, </a:t>
            </a:r>
            <a:r>
              <a:rPr lang="en-IN" dirty="0" err="1"/>
              <a:t>ergometrine</a:t>
            </a:r>
            <a:r>
              <a:rPr lang="en-IN" dirty="0"/>
              <a:t>, </a:t>
            </a:r>
            <a:r>
              <a:rPr lang="en-IN" dirty="0" err="1"/>
              <a:t>ergocriptine</a:t>
            </a:r>
            <a:r>
              <a:rPr lang="en-IN" dirty="0"/>
              <a:t>, </a:t>
            </a:r>
            <a:r>
              <a:rPr lang="en-IN" dirty="0" err="1" smtClean="0"/>
              <a:t>ergotoxin</a:t>
            </a:r>
            <a:r>
              <a:rPr lang="en-IN" dirty="0" smtClean="0"/>
              <a:t>, </a:t>
            </a:r>
            <a:r>
              <a:rPr lang="en-IN" dirty="0" err="1"/>
              <a:t>ergostine</a:t>
            </a:r>
            <a:r>
              <a:rPr lang="en-IN" dirty="0"/>
              <a:t> etc</a:t>
            </a:r>
            <a:r>
              <a:rPr lang="en-IN" dirty="0" smtClean="0"/>
              <a:t>.</a:t>
            </a:r>
          </a:p>
          <a:p>
            <a:pPr marL="0" indent="0" algn="just">
              <a:buNone/>
            </a:pPr>
            <a:r>
              <a:rPr lang="en-IN" dirty="0" smtClean="0"/>
              <a:t>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 smtClean="0"/>
              <a:t>They </a:t>
            </a:r>
            <a:r>
              <a:rPr lang="en-IN" dirty="0"/>
              <a:t>are derivative of lysergic </a:t>
            </a:r>
            <a:r>
              <a:rPr lang="en-IN" dirty="0" smtClean="0"/>
              <a:t>acid(LSD).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 smtClean="0"/>
              <a:t>Chemically </a:t>
            </a:r>
            <a:r>
              <a:rPr lang="en-IN" dirty="0"/>
              <a:t>fall into two </a:t>
            </a:r>
            <a:r>
              <a:rPr lang="en-IN" dirty="0" smtClean="0"/>
              <a:t>major </a:t>
            </a:r>
            <a:r>
              <a:rPr lang="en-IN" dirty="0"/>
              <a:t>categories, whether they possess an amine(e.g. </a:t>
            </a:r>
            <a:r>
              <a:rPr lang="en-IN" dirty="0" err="1"/>
              <a:t>ergometrine</a:t>
            </a:r>
            <a:r>
              <a:rPr lang="en-IN" dirty="0"/>
              <a:t>) or amino acid(ergotamine) side chain</a:t>
            </a:r>
            <a:r>
              <a:rPr lang="en-IN" dirty="0" smtClean="0"/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dirty="0" smtClean="0"/>
              <a:t> </a:t>
            </a:r>
            <a:r>
              <a:rPr lang="en-IN" dirty="0"/>
              <a:t>Autoclaving, exposure to high temp(&gt; 150C) and application of 1% chlorine solution markedly reduce the toxicity of ergot alkaloids.</a:t>
            </a:r>
            <a:endParaRPr lang="en-US" dirty="0"/>
          </a:p>
        </p:txBody>
      </p:sp>
      <p:pic>
        <p:nvPicPr>
          <p:cNvPr id="2050" name="Picture 2" descr="Toxins | Special Issue : Ergot Alkaloids: Chemistry, Biology and ...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040" y="538480"/>
            <a:ext cx="5405119" cy="563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79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/>
              <a:t>Ergot and alkaloid are CNS and smooth muscle stimulant  and their basic actions are: </a:t>
            </a:r>
          </a:p>
          <a:p>
            <a:r>
              <a:rPr lang="en-IN" sz="2400" dirty="0" smtClean="0"/>
              <a:t>Vasoconstriction</a:t>
            </a:r>
          </a:p>
          <a:p>
            <a:r>
              <a:rPr lang="en-IN" sz="2400" dirty="0" smtClean="0"/>
              <a:t>Uterine contraction</a:t>
            </a:r>
          </a:p>
          <a:p>
            <a:r>
              <a:rPr lang="en-IN" sz="2400" dirty="0" smtClean="0"/>
              <a:t>Adrenergic blockade</a:t>
            </a:r>
          </a:p>
          <a:p>
            <a:r>
              <a:rPr lang="en-IN" sz="2400" dirty="0" smtClean="0"/>
              <a:t>Serotonin antagonism</a:t>
            </a:r>
          </a:p>
          <a:p>
            <a:r>
              <a:rPr lang="en-IN" sz="2400" dirty="0" smtClean="0"/>
              <a:t>Medullary effect and CNS stimulant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185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b="1" dirty="0" err="1">
                <a:solidFill>
                  <a:srgbClr val="0070C0"/>
                </a:solidFill>
              </a:rPr>
              <a:t>Ergotism</a:t>
            </a:r>
            <a:r>
              <a:rPr lang="en-IN" sz="2000" b="1" dirty="0">
                <a:solidFill>
                  <a:srgbClr val="0070C0"/>
                </a:solidFill>
              </a:rPr>
              <a:t> is of two type</a:t>
            </a:r>
            <a:r>
              <a:rPr lang="en-IN" sz="2000" dirty="0"/>
              <a:t>: Acute form </a:t>
            </a:r>
            <a:r>
              <a:rPr lang="en-IN" sz="2000" dirty="0" err="1"/>
              <a:t>charecterised</a:t>
            </a:r>
            <a:r>
              <a:rPr lang="en-IN" sz="2000" dirty="0"/>
              <a:t> by neuro toxicity and chronic </a:t>
            </a:r>
            <a:r>
              <a:rPr lang="en-IN" sz="2000" dirty="0" err="1"/>
              <a:t>ergotism</a:t>
            </a:r>
            <a:r>
              <a:rPr lang="en-IN" sz="2000" dirty="0"/>
              <a:t> </a:t>
            </a:r>
            <a:r>
              <a:rPr lang="en-IN" sz="2000" dirty="0" err="1"/>
              <a:t>charecterised</a:t>
            </a:r>
            <a:r>
              <a:rPr lang="en-IN" sz="2000" dirty="0"/>
              <a:t> by gangrene of extremities:</a:t>
            </a:r>
            <a:endParaRPr lang="en-US" sz="2000" dirty="0"/>
          </a:p>
          <a:p>
            <a:r>
              <a:rPr lang="en-IN" sz="2000" b="1" dirty="0">
                <a:solidFill>
                  <a:srgbClr val="FF0000"/>
                </a:solidFill>
              </a:rPr>
              <a:t>Acute form (Nervous or convulsive </a:t>
            </a:r>
            <a:r>
              <a:rPr lang="en-IN" sz="2000" b="1" dirty="0" err="1">
                <a:solidFill>
                  <a:srgbClr val="FF0000"/>
                </a:solidFill>
              </a:rPr>
              <a:t>ergotism</a:t>
            </a:r>
            <a:r>
              <a:rPr lang="en-IN" sz="2000" dirty="0"/>
              <a:t>): Rare but result from ingestion of large amount of ergot infested feed by hungry animals. </a:t>
            </a:r>
            <a:r>
              <a:rPr lang="en-IN" sz="2000" b="1" dirty="0">
                <a:solidFill>
                  <a:srgbClr val="FF0000"/>
                </a:solidFill>
              </a:rPr>
              <a:t>This form occurs mostly in </a:t>
            </a:r>
            <a:r>
              <a:rPr lang="en-IN" sz="2000" b="1" dirty="0" err="1">
                <a:solidFill>
                  <a:srgbClr val="FF0000"/>
                </a:solidFill>
              </a:rPr>
              <a:t>carnivours</a:t>
            </a:r>
            <a:r>
              <a:rPr lang="en-IN" sz="2000" b="1" dirty="0">
                <a:solidFill>
                  <a:srgbClr val="FF0000"/>
                </a:solidFill>
              </a:rPr>
              <a:t>, horse and sheep but rarely in cattle. </a:t>
            </a:r>
            <a:endParaRPr lang="en-US" sz="2000" b="1" dirty="0">
              <a:solidFill>
                <a:srgbClr val="FF0000"/>
              </a:solidFill>
            </a:endParaRPr>
          </a:p>
          <a:p>
            <a:r>
              <a:rPr lang="en-IN" sz="2000" b="1" dirty="0"/>
              <a:t>Mechanism of </a:t>
            </a:r>
            <a:r>
              <a:rPr lang="en-IN" sz="2000" b="1" dirty="0" err="1"/>
              <a:t>Toxicosis</a:t>
            </a:r>
            <a:r>
              <a:rPr lang="en-IN" sz="2000" dirty="0"/>
              <a:t>: Ergot alkaloid being the derivatives of LSD interfere with neurotransmission in CNS</a:t>
            </a:r>
            <a:r>
              <a:rPr lang="en-IN" sz="2000" dirty="0">
                <a:solidFill>
                  <a:srgbClr val="FF0000"/>
                </a:solidFill>
              </a:rPr>
              <a:t>. The Ergot alkaloids are 5HT antagonist and also act as dopamine agonist in CNS</a:t>
            </a:r>
            <a:r>
              <a:rPr lang="en-IN" sz="2000" dirty="0"/>
              <a:t>. Therefore the toxicity is </a:t>
            </a:r>
            <a:r>
              <a:rPr lang="en-IN" sz="2000" dirty="0" err="1"/>
              <a:t>charecterised</a:t>
            </a:r>
            <a:r>
              <a:rPr lang="en-IN" sz="2000" dirty="0"/>
              <a:t> by nervous sign</a:t>
            </a:r>
            <a:r>
              <a:rPr lang="en-IN" sz="2000" dirty="0">
                <a:solidFill>
                  <a:srgbClr val="FF0000"/>
                </a:solidFill>
              </a:rPr>
              <a:t>. They also depress the vasomotor and respiratory centre.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8621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Clinical Sign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/>
              <a:t>Hyperirritability, muscular incoordination,  ataxia,  aggressiveness, weakness, recumbency, tremors, fatal convulsions and death following </a:t>
            </a:r>
            <a:r>
              <a:rPr lang="en-IN" sz="2400" b="1" dirty="0" smtClean="0">
                <a:solidFill>
                  <a:srgbClr val="FF0000"/>
                </a:solidFill>
              </a:rPr>
              <a:t>respiratory failure.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632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306</TotalTime>
  <Words>718</Words>
  <Application>Microsoft Office PowerPoint</Application>
  <PresentationFormat>Widescreen</PresentationFormat>
  <Paragraphs>61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Comic Sans MS</vt:lpstr>
      <vt:lpstr>Wingdings</vt:lpstr>
      <vt:lpstr>Wingdings 3</vt:lpstr>
      <vt:lpstr>Wisp</vt:lpstr>
      <vt:lpstr>Office Theme</vt:lpstr>
      <vt:lpstr>Unit III Lecture 3: Mycotoxins - Ergotoxins </vt:lpstr>
      <vt:lpstr>Ergot alkaloids</vt:lpstr>
      <vt:lpstr>PowerPoint Presentation</vt:lpstr>
      <vt:lpstr>PowerPoint Presentation</vt:lpstr>
      <vt:lpstr>PowerPoint Presentation</vt:lpstr>
      <vt:lpstr>Toxic Principle</vt:lpstr>
      <vt:lpstr>PowerPoint Presentation</vt:lpstr>
      <vt:lpstr>PowerPoint Presentation</vt:lpstr>
      <vt:lpstr>Clinical Sign</vt:lpstr>
      <vt:lpstr>Chronic form of Ergotism(Gangrenous Ergotism)</vt:lpstr>
      <vt:lpstr>PowerPoint Presentation</vt:lpstr>
      <vt:lpstr>Mechanism of Toxicosis:</vt:lpstr>
      <vt:lpstr>Treatment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 IND</dc:creator>
  <cp:lastModifiedBy>Dr. Nirbhay Kumar</cp:lastModifiedBy>
  <cp:revision>28</cp:revision>
  <dcterms:created xsi:type="dcterms:W3CDTF">2020-05-22T06:53:27Z</dcterms:created>
  <dcterms:modified xsi:type="dcterms:W3CDTF">2020-05-25T18:51:05Z</dcterms:modified>
</cp:coreProperties>
</file>