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1" r:id="rId2"/>
    <p:sldId id="279" r:id="rId3"/>
    <p:sldId id="280" r:id="rId4"/>
    <p:sldId id="274" r:id="rId5"/>
    <p:sldId id="262" r:id="rId6"/>
    <p:sldId id="264" r:id="rId7"/>
    <p:sldId id="286" r:id="rId8"/>
    <p:sldId id="283" r:id="rId9"/>
    <p:sldId id="257" r:id="rId10"/>
    <p:sldId id="258" r:id="rId11"/>
    <p:sldId id="282" r:id="rId12"/>
    <p:sldId id="284" r:id="rId13"/>
    <p:sldId id="285" r:id="rId14"/>
    <p:sldId id="259" r:id="rId15"/>
    <p:sldId id="260" r:id="rId16"/>
    <p:sldId id="261"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422"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F35A1-F176-4D46-BD97-4B99878CB177}" type="datetimeFigureOut">
              <a:rPr lang="en-US" smtClean="0"/>
              <a:pPr/>
              <a:t>22-May-20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E32FA4-19D1-47D4-9E04-4A08426CBB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E32FA4-19D1-47D4-9E04-4A08426CBBF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22-May-20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22-May-20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22-May-20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239000" cy="1143000"/>
          </a:xfrm>
        </p:spPr>
        <p:txBody>
          <a:bodyPr>
            <a:normAutofit fontScale="90000"/>
          </a:bodyPr>
          <a:lstStyle/>
          <a:p>
            <a:r>
              <a:rPr lang="en-US" b="1" dirty="0" smtClean="0"/>
              <a:t>VAN-608</a:t>
            </a:r>
            <a:r>
              <a:rPr lang="en-US" b="1" dirty="0" smtClean="0"/>
              <a:t/>
            </a:r>
            <a:br>
              <a:rPr lang="en-US" b="1" dirty="0" smtClean="0"/>
            </a:br>
            <a:r>
              <a:rPr lang="en-US" b="1" dirty="0" smtClean="0"/>
              <a:t>EMBRYOLOGY</a:t>
            </a:r>
            <a:endParaRPr lang="en-US" b="1" dirty="0"/>
          </a:p>
        </p:txBody>
      </p:sp>
      <p:sp>
        <p:nvSpPr>
          <p:cNvPr id="3" name="Content Placeholder 2"/>
          <p:cNvSpPr>
            <a:spLocks noGrp="1"/>
          </p:cNvSpPr>
          <p:nvPr>
            <p:ph idx="1"/>
          </p:nvPr>
        </p:nvSpPr>
        <p:spPr>
          <a:xfrm>
            <a:off x="457200" y="1371600"/>
            <a:ext cx="8229600" cy="4953000"/>
          </a:xfrm>
        </p:spPr>
        <p:txBody>
          <a:bodyPr>
            <a:normAutofit/>
          </a:bodyPr>
          <a:lstStyle/>
          <a:p>
            <a:pPr>
              <a:buNone/>
            </a:pPr>
            <a:r>
              <a:rPr lang="en-US" sz="3200" b="1" dirty="0" smtClean="0">
                <a:latin typeface="+mj-lt"/>
              </a:rPr>
              <a:t>                Topic - General embryology</a:t>
            </a:r>
          </a:p>
          <a:p>
            <a:pPr>
              <a:buNone/>
            </a:pPr>
            <a:r>
              <a:rPr lang="en-US" sz="3200" b="1" dirty="0" smtClean="0">
                <a:latin typeface="+mj-lt"/>
              </a:rPr>
              <a:t>                   (Implantation of Embryo </a:t>
            </a:r>
          </a:p>
          <a:p>
            <a:pPr>
              <a:buNone/>
            </a:pPr>
            <a:r>
              <a:rPr lang="en-US" sz="3200" b="1" dirty="0" smtClean="0">
                <a:latin typeface="+mj-lt"/>
              </a:rPr>
              <a:t>                   </a:t>
            </a:r>
            <a:r>
              <a:rPr lang="en-US" sz="3200" b="1" dirty="0" smtClean="0">
                <a:latin typeface="+mj-lt"/>
              </a:rPr>
              <a:t>&amp; </a:t>
            </a:r>
            <a:r>
              <a:rPr lang="en-US" sz="3200" b="1" dirty="0" smtClean="0">
                <a:latin typeface="+mj-lt"/>
              </a:rPr>
              <a:t>Development </a:t>
            </a:r>
            <a:r>
              <a:rPr lang="en-US" sz="3200" b="1" dirty="0" smtClean="0">
                <a:latin typeface="+mj-lt"/>
              </a:rPr>
              <a:t>of Placenta)</a:t>
            </a:r>
          </a:p>
          <a:p>
            <a:pPr>
              <a:buNone/>
            </a:pPr>
            <a:r>
              <a:rPr lang="en-US" sz="3200" b="1" dirty="0" smtClean="0">
                <a:latin typeface="+mj-lt"/>
              </a:rPr>
              <a:t>        </a:t>
            </a:r>
            <a:r>
              <a:rPr lang="en-US" sz="3200" b="1" dirty="0" smtClean="0">
                <a:latin typeface="+mj-lt"/>
              </a:rPr>
              <a:t>Course </a:t>
            </a:r>
            <a:r>
              <a:rPr lang="en-US" sz="3200" b="1" dirty="0" smtClean="0">
                <a:latin typeface="+mj-lt"/>
              </a:rPr>
              <a:t>Instructor – Dr. Manoj Kumar </a:t>
            </a:r>
            <a:r>
              <a:rPr lang="en-US" sz="3200" b="1" dirty="0" err="1" smtClean="0">
                <a:latin typeface="+mj-lt"/>
              </a:rPr>
              <a:t>Sinha</a:t>
            </a:r>
            <a:endParaRPr lang="en-US" sz="3200" b="1" dirty="0" smtClean="0">
              <a:latin typeface="+mj-lt"/>
            </a:endParaRPr>
          </a:p>
          <a:p>
            <a:pPr>
              <a:buNone/>
            </a:pPr>
            <a:r>
              <a:rPr lang="en-US" sz="3200" b="1" dirty="0" smtClean="0">
                <a:latin typeface="+mj-lt"/>
              </a:rPr>
              <a:t>               Department of Veterinary Anatomy </a:t>
            </a:r>
          </a:p>
          <a:p>
            <a:pPr>
              <a:buNone/>
            </a:pPr>
            <a:r>
              <a:rPr lang="en-US" sz="3200" b="1" dirty="0" smtClean="0">
                <a:latin typeface="+mj-lt"/>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pPr algn="r"/>
            <a:r>
              <a:rPr lang="en-US" sz="2400" dirty="0" smtClean="0"/>
              <a:t>Continue..</a:t>
            </a:r>
            <a:endParaRPr lang="en-US" sz="2400" dirty="0"/>
          </a:p>
        </p:txBody>
      </p:sp>
      <p:sp>
        <p:nvSpPr>
          <p:cNvPr id="3" name="Content Placeholder 2"/>
          <p:cNvSpPr>
            <a:spLocks noGrp="1"/>
          </p:cNvSpPr>
          <p:nvPr>
            <p:ph idx="1"/>
          </p:nvPr>
        </p:nvSpPr>
        <p:spPr>
          <a:xfrm>
            <a:off x="381000" y="609600"/>
            <a:ext cx="8458200" cy="5715000"/>
          </a:xfrm>
        </p:spPr>
        <p:txBody>
          <a:bodyPr>
            <a:normAutofit/>
          </a:bodyPr>
          <a:lstStyle/>
          <a:p>
            <a:pPr algn="just">
              <a:buFont typeface="Wingdings" pitchFamily="2" charset="2"/>
              <a:buChar char="Ø"/>
            </a:pPr>
            <a:r>
              <a:rPr lang="en-US" sz="2400" dirty="0" smtClean="0">
                <a:latin typeface="+mj-lt"/>
              </a:rPr>
              <a:t>Inside </a:t>
            </a:r>
            <a:r>
              <a:rPr lang="en-US" sz="2400" dirty="0" err="1" smtClean="0">
                <a:latin typeface="+mj-lt"/>
              </a:rPr>
              <a:t>syncytotrophoblast</a:t>
            </a:r>
            <a:r>
              <a:rPr lang="en-US" sz="2400" dirty="0" smtClean="0">
                <a:latin typeface="+mj-lt"/>
              </a:rPr>
              <a:t> a number of </a:t>
            </a:r>
            <a:r>
              <a:rPr lang="en-US" sz="2400" dirty="0" err="1" smtClean="0">
                <a:latin typeface="+mj-lt"/>
              </a:rPr>
              <a:t>lacunar</a:t>
            </a:r>
            <a:r>
              <a:rPr lang="en-US" sz="2400" dirty="0" smtClean="0">
                <a:latin typeface="+mj-lt"/>
              </a:rPr>
              <a:t> spaces appear and </a:t>
            </a:r>
            <a:r>
              <a:rPr lang="en-US" sz="2400" dirty="0" err="1" smtClean="0">
                <a:latin typeface="+mj-lt"/>
              </a:rPr>
              <a:t>syncytial</a:t>
            </a:r>
            <a:r>
              <a:rPr lang="en-US" sz="2400" dirty="0" smtClean="0">
                <a:latin typeface="+mj-lt"/>
              </a:rPr>
              <a:t> cells form cords between the </a:t>
            </a:r>
            <a:r>
              <a:rPr lang="en-US" sz="2400" dirty="0" err="1" smtClean="0">
                <a:latin typeface="+mj-lt"/>
              </a:rPr>
              <a:t>lacunar</a:t>
            </a:r>
            <a:r>
              <a:rPr lang="en-US" sz="2400" dirty="0" smtClean="0">
                <a:latin typeface="+mj-lt"/>
              </a:rPr>
              <a:t> space, called </a:t>
            </a:r>
            <a:r>
              <a:rPr lang="en-US" sz="2400" b="1" dirty="0" err="1" smtClean="0">
                <a:latin typeface="+mj-lt"/>
              </a:rPr>
              <a:t>Trabeclae</a:t>
            </a:r>
            <a:endParaRPr lang="en-US" sz="2400" b="1" dirty="0" smtClean="0">
              <a:latin typeface="+mj-lt"/>
            </a:endParaRPr>
          </a:p>
          <a:p>
            <a:pPr algn="just">
              <a:buFont typeface="Wingdings" pitchFamily="2" charset="2"/>
              <a:buChar char="Ø"/>
            </a:pPr>
            <a:r>
              <a:rPr lang="en-US" sz="2400" dirty="0" smtClean="0">
                <a:latin typeface="+mj-lt"/>
              </a:rPr>
              <a:t>Cords of </a:t>
            </a:r>
            <a:r>
              <a:rPr lang="en-US" sz="2400" dirty="0" err="1" smtClean="0">
                <a:latin typeface="+mj-lt"/>
              </a:rPr>
              <a:t>cytotrophoblast</a:t>
            </a:r>
            <a:r>
              <a:rPr lang="en-US" sz="2400" dirty="0" smtClean="0">
                <a:latin typeface="+mj-lt"/>
              </a:rPr>
              <a:t> invade the </a:t>
            </a:r>
            <a:r>
              <a:rPr lang="en-US" sz="2400" dirty="0" err="1" smtClean="0">
                <a:latin typeface="+mj-lt"/>
              </a:rPr>
              <a:t>trabeculae</a:t>
            </a:r>
            <a:r>
              <a:rPr lang="en-US" sz="2400" dirty="0" smtClean="0">
                <a:latin typeface="+mj-lt"/>
              </a:rPr>
              <a:t> and convert into </a:t>
            </a:r>
            <a:r>
              <a:rPr lang="en-US" sz="2400" b="1" dirty="0" smtClean="0">
                <a:latin typeface="+mj-lt"/>
              </a:rPr>
              <a:t>Primary chorionic </a:t>
            </a:r>
            <a:r>
              <a:rPr lang="en-US" sz="2400" b="1" dirty="0" err="1" smtClean="0">
                <a:latin typeface="+mj-lt"/>
              </a:rPr>
              <a:t>villi</a:t>
            </a:r>
            <a:r>
              <a:rPr lang="en-US" sz="2400" b="1" dirty="0" smtClean="0">
                <a:latin typeface="+mj-lt"/>
              </a:rPr>
              <a:t> </a:t>
            </a:r>
            <a:r>
              <a:rPr lang="en-US" sz="2400" dirty="0" smtClean="0">
                <a:latin typeface="+mj-lt"/>
              </a:rPr>
              <a:t>, </a:t>
            </a:r>
            <a:r>
              <a:rPr lang="en-US" sz="2400" dirty="0" err="1" smtClean="0">
                <a:latin typeface="+mj-lt"/>
              </a:rPr>
              <a:t>lacunar</a:t>
            </a:r>
            <a:r>
              <a:rPr lang="en-US" sz="2400" dirty="0" smtClean="0">
                <a:latin typeface="+mj-lt"/>
              </a:rPr>
              <a:t> space are now called </a:t>
            </a:r>
            <a:r>
              <a:rPr lang="en-US" sz="2400" b="1" dirty="0" smtClean="0">
                <a:latin typeface="+mj-lt"/>
              </a:rPr>
              <a:t>intervillous space  </a:t>
            </a:r>
          </a:p>
          <a:p>
            <a:pPr algn="just">
              <a:buFont typeface="Wingdings" pitchFamily="2" charset="2"/>
              <a:buChar char="Ø"/>
            </a:pPr>
            <a:r>
              <a:rPr lang="en-US" sz="2400" dirty="0" smtClean="0">
                <a:latin typeface="+mj-lt"/>
              </a:rPr>
              <a:t>Primary chorionic </a:t>
            </a:r>
            <a:r>
              <a:rPr lang="en-US" sz="2400" dirty="0" err="1" smtClean="0">
                <a:latin typeface="+mj-lt"/>
              </a:rPr>
              <a:t>villi</a:t>
            </a:r>
            <a:r>
              <a:rPr lang="en-US" sz="2400" dirty="0" smtClean="0">
                <a:latin typeface="+mj-lt"/>
              </a:rPr>
              <a:t> are transformed into </a:t>
            </a:r>
            <a:r>
              <a:rPr lang="en-US" sz="2400" b="1" dirty="0" smtClean="0">
                <a:latin typeface="+mj-lt"/>
              </a:rPr>
              <a:t>Secondary chorionic </a:t>
            </a:r>
            <a:r>
              <a:rPr lang="en-US" sz="2400" b="1" dirty="0" err="1" smtClean="0">
                <a:latin typeface="+mj-lt"/>
              </a:rPr>
              <a:t>villi</a:t>
            </a:r>
            <a:r>
              <a:rPr lang="en-US" sz="2400" b="1" dirty="0" smtClean="0">
                <a:latin typeface="+mj-lt"/>
              </a:rPr>
              <a:t> </a:t>
            </a:r>
            <a:r>
              <a:rPr lang="en-US" sz="2400" dirty="0" smtClean="0">
                <a:latin typeface="+mj-lt"/>
              </a:rPr>
              <a:t>when primary </a:t>
            </a:r>
            <a:r>
              <a:rPr lang="en-US" sz="2400" dirty="0" err="1" smtClean="0">
                <a:latin typeface="+mj-lt"/>
              </a:rPr>
              <a:t>mesodermic</a:t>
            </a:r>
            <a:r>
              <a:rPr lang="en-US" sz="2400" dirty="0" smtClean="0">
                <a:latin typeface="+mj-lt"/>
              </a:rPr>
              <a:t> layer invade into the primary </a:t>
            </a:r>
            <a:r>
              <a:rPr lang="en-US" sz="2400" dirty="0" err="1" smtClean="0">
                <a:latin typeface="+mj-lt"/>
              </a:rPr>
              <a:t>villi</a:t>
            </a:r>
            <a:r>
              <a:rPr lang="en-US" sz="2400" dirty="0" smtClean="0">
                <a:latin typeface="+mj-lt"/>
              </a:rPr>
              <a:t> </a:t>
            </a:r>
          </a:p>
          <a:p>
            <a:pPr algn="just">
              <a:buFont typeface="Wingdings" pitchFamily="2" charset="2"/>
              <a:buChar char="Ø"/>
            </a:pPr>
            <a:r>
              <a:rPr lang="en-US" sz="2400" dirty="0" smtClean="0">
                <a:latin typeface="+mj-lt"/>
              </a:rPr>
              <a:t>Secondary </a:t>
            </a:r>
            <a:r>
              <a:rPr lang="en-US" sz="2400" dirty="0" err="1" smtClean="0">
                <a:latin typeface="+mj-lt"/>
              </a:rPr>
              <a:t>villi</a:t>
            </a:r>
            <a:r>
              <a:rPr lang="en-US" sz="2400" dirty="0" smtClean="0">
                <a:latin typeface="+mj-lt"/>
              </a:rPr>
              <a:t> are transformed into </a:t>
            </a:r>
            <a:r>
              <a:rPr lang="en-US" sz="2400" b="1" dirty="0" smtClean="0">
                <a:latin typeface="+mj-lt"/>
              </a:rPr>
              <a:t>Tertiary </a:t>
            </a:r>
            <a:r>
              <a:rPr lang="en-US" sz="2400" b="1" dirty="0" err="1" smtClean="0">
                <a:latin typeface="+mj-lt"/>
              </a:rPr>
              <a:t>villi</a:t>
            </a:r>
            <a:r>
              <a:rPr lang="en-US" sz="2400" b="1" dirty="0" smtClean="0">
                <a:latin typeface="+mj-lt"/>
              </a:rPr>
              <a:t> </a:t>
            </a:r>
            <a:r>
              <a:rPr lang="en-US" sz="2400" dirty="0" smtClean="0">
                <a:latin typeface="+mj-lt"/>
              </a:rPr>
              <a:t>when the foetal blood vessels appear within primary mesoderm and their branches project into secondary </a:t>
            </a:r>
            <a:r>
              <a:rPr lang="en-US" sz="2400" dirty="0" err="1" smtClean="0">
                <a:latin typeface="+mj-lt"/>
              </a:rPr>
              <a:t>villi</a:t>
            </a:r>
            <a:endParaRPr lang="en-US" sz="2400" dirty="0" smtClean="0">
              <a:latin typeface="+mj-lt"/>
            </a:endParaRPr>
          </a:p>
          <a:p>
            <a:pPr algn="just">
              <a:buFont typeface="Wingdings" pitchFamily="2" charset="2"/>
              <a:buChar char="Ø"/>
            </a:pPr>
            <a:r>
              <a:rPr lang="en-US" sz="2400" dirty="0" smtClean="0">
                <a:latin typeface="+mj-lt"/>
              </a:rPr>
              <a:t>Later on within primary mesoderm vacuoles are appeared subsequently they coalase to form extra-embryonic  coelome between amniotic cavity and primary mesoderm</a:t>
            </a:r>
            <a:endParaRPr lang="en-US" sz="2400"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ony\Documents\Bluetooth Folder\IMG-20200507-WA0006.jpg"/>
          <p:cNvPicPr>
            <a:picLocks noChangeAspect="1" noChangeArrowheads="1"/>
          </p:cNvPicPr>
          <p:nvPr/>
        </p:nvPicPr>
        <p:blipFill>
          <a:blip r:embed="rId2"/>
          <a:srcRect/>
          <a:stretch>
            <a:fillRect/>
          </a:stretch>
        </p:blipFill>
        <p:spPr bwMode="auto">
          <a:xfrm>
            <a:off x="0" y="304800"/>
            <a:ext cx="9144000" cy="65531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y\Documents\Bluetooth Folder\IMG-20200507-WA0008.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ony\Documents\Bluetooth Folder\IMG-20200507-WA001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r"/>
            <a:r>
              <a:rPr lang="en-US" sz="2400" dirty="0" smtClean="0"/>
              <a:t>Continue…</a:t>
            </a:r>
            <a:endParaRPr lang="en-US" sz="2400" dirty="0"/>
          </a:p>
        </p:txBody>
      </p:sp>
      <p:sp>
        <p:nvSpPr>
          <p:cNvPr id="3" name="Content Placeholder 2"/>
          <p:cNvSpPr>
            <a:spLocks noGrp="1"/>
          </p:cNvSpPr>
          <p:nvPr>
            <p:ph idx="1"/>
          </p:nvPr>
        </p:nvSpPr>
        <p:spPr>
          <a:xfrm>
            <a:off x="457200" y="838200"/>
            <a:ext cx="8229600" cy="5791200"/>
          </a:xfrm>
        </p:spPr>
        <p:txBody>
          <a:bodyPr>
            <a:normAutofit/>
          </a:bodyPr>
          <a:lstStyle/>
          <a:p>
            <a:pPr algn="just">
              <a:buFont typeface="Wingdings" pitchFamily="2" charset="2"/>
              <a:buChar char="Ø"/>
            </a:pPr>
            <a:r>
              <a:rPr lang="en-US" sz="2400" dirty="0" smtClean="0">
                <a:latin typeface="+mj-lt"/>
              </a:rPr>
              <a:t>In </a:t>
            </a:r>
            <a:r>
              <a:rPr lang="en-US" sz="2400" b="1" dirty="0" smtClean="0">
                <a:solidFill>
                  <a:srgbClr val="FF0000"/>
                </a:solidFill>
                <a:latin typeface="+mj-lt"/>
              </a:rPr>
              <a:t>Birds and in some Farm animals like Cattle, Sheep, Goat and Pig </a:t>
            </a:r>
            <a:r>
              <a:rPr lang="en-US" sz="2400" dirty="0" smtClean="0">
                <a:latin typeface="+mj-lt"/>
              </a:rPr>
              <a:t>the </a:t>
            </a:r>
            <a:r>
              <a:rPr lang="en-US" sz="2400" dirty="0" err="1" smtClean="0">
                <a:latin typeface="+mj-lt"/>
              </a:rPr>
              <a:t>allantoic</a:t>
            </a:r>
            <a:r>
              <a:rPr lang="en-US" sz="2400" dirty="0" smtClean="0">
                <a:latin typeface="+mj-lt"/>
              </a:rPr>
              <a:t> vesicle expands into the </a:t>
            </a:r>
            <a:r>
              <a:rPr lang="en-US" sz="2400" dirty="0" err="1" smtClean="0">
                <a:latin typeface="+mj-lt"/>
              </a:rPr>
              <a:t>extroembryonic</a:t>
            </a:r>
            <a:r>
              <a:rPr lang="en-US" sz="2400" dirty="0" smtClean="0">
                <a:latin typeface="+mj-lt"/>
              </a:rPr>
              <a:t> </a:t>
            </a:r>
            <a:r>
              <a:rPr lang="en-US" sz="2400" dirty="0" err="1" smtClean="0">
                <a:latin typeface="+mj-lt"/>
              </a:rPr>
              <a:t>coelom</a:t>
            </a:r>
            <a:r>
              <a:rPr lang="en-US" sz="2400" dirty="0" smtClean="0">
                <a:latin typeface="+mj-lt"/>
              </a:rPr>
              <a:t> and surrounds the whole amniotic cavity</a:t>
            </a:r>
          </a:p>
          <a:p>
            <a:pPr algn="just">
              <a:buFont typeface="Wingdings" pitchFamily="2" charset="2"/>
              <a:buChar char="Ø"/>
            </a:pPr>
            <a:r>
              <a:rPr lang="en-US" sz="2400" dirty="0" smtClean="0">
                <a:latin typeface="+mj-lt"/>
              </a:rPr>
              <a:t>It occupies the space between the amnion and the </a:t>
            </a:r>
            <a:r>
              <a:rPr lang="en-US" sz="2400" dirty="0" err="1" smtClean="0">
                <a:latin typeface="+mj-lt"/>
              </a:rPr>
              <a:t>chorion</a:t>
            </a:r>
            <a:r>
              <a:rPr lang="en-US" sz="2400" dirty="0" smtClean="0">
                <a:latin typeface="+mj-lt"/>
              </a:rPr>
              <a:t> (serosa),  the outer wall of amnion fuses with </a:t>
            </a:r>
            <a:r>
              <a:rPr lang="en-US" sz="2400" dirty="0" err="1" smtClean="0">
                <a:latin typeface="+mj-lt"/>
              </a:rPr>
              <a:t>chorion</a:t>
            </a:r>
            <a:r>
              <a:rPr lang="en-US" sz="2400" dirty="0" smtClean="0">
                <a:latin typeface="+mj-lt"/>
              </a:rPr>
              <a:t> and therefore forms </a:t>
            </a:r>
            <a:r>
              <a:rPr lang="en-US" sz="2400" b="1" dirty="0" err="1" smtClean="0">
                <a:solidFill>
                  <a:srgbClr val="FF0000"/>
                </a:solidFill>
                <a:latin typeface="+mj-lt"/>
              </a:rPr>
              <a:t>Chorioallantioic</a:t>
            </a:r>
            <a:r>
              <a:rPr lang="en-US" sz="2400" b="1" dirty="0" smtClean="0">
                <a:solidFill>
                  <a:srgbClr val="FF0000"/>
                </a:solidFill>
                <a:latin typeface="+mj-lt"/>
              </a:rPr>
              <a:t> Type of Placenta</a:t>
            </a:r>
          </a:p>
          <a:p>
            <a:pPr algn="just">
              <a:buFont typeface="Wingdings" pitchFamily="2" charset="2"/>
              <a:buChar char="Ø"/>
            </a:pPr>
            <a:r>
              <a:rPr lang="en-US" sz="2400" dirty="0" smtClean="0">
                <a:latin typeface="+mj-lt"/>
              </a:rPr>
              <a:t>The amniotic cavity contains </a:t>
            </a:r>
            <a:r>
              <a:rPr lang="en-US" sz="2400" b="1" dirty="0" smtClean="0">
                <a:solidFill>
                  <a:srgbClr val="FF0000"/>
                </a:solidFill>
                <a:latin typeface="+mj-lt"/>
              </a:rPr>
              <a:t>Amniotic fluids </a:t>
            </a:r>
            <a:r>
              <a:rPr lang="en-US" sz="2400" dirty="0" smtClean="0">
                <a:latin typeface="+mj-lt"/>
              </a:rPr>
              <a:t>within which embryo becomes float. Amniotic fluid contains salt, water, protein and sugar . It gives protection to the </a:t>
            </a:r>
            <a:r>
              <a:rPr lang="en-US" sz="2400" dirty="0" err="1" smtClean="0">
                <a:latin typeface="+mj-lt"/>
              </a:rPr>
              <a:t>foetus</a:t>
            </a:r>
            <a:r>
              <a:rPr lang="en-US" sz="2400" dirty="0" smtClean="0">
                <a:latin typeface="+mj-lt"/>
              </a:rPr>
              <a:t> by neutralizing shock and pressure. It also acts as lubricants at the time of birth</a:t>
            </a:r>
          </a:p>
          <a:p>
            <a:pPr algn="just">
              <a:buFont typeface="Wingdings" pitchFamily="2" charset="2"/>
              <a:buChar char="Ø"/>
            </a:pPr>
            <a:r>
              <a:rPr lang="en-US" sz="2400" dirty="0" smtClean="0">
                <a:latin typeface="+mj-lt"/>
              </a:rPr>
              <a:t>At the time of birth the placenta is discarded along with the amnion and referred as </a:t>
            </a:r>
            <a:r>
              <a:rPr lang="en-US" sz="2400" b="1" dirty="0" smtClean="0">
                <a:solidFill>
                  <a:srgbClr val="FF0000"/>
                </a:solidFill>
                <a:latin typeface="+mj-lt"/>
              </a:rPr>
              <a:t>Afterbirth</a:t>
            </a:r>
          </a:p>
          <a:p>
            <a:pPr>
              <a:buFont typeface="Wingdings" pitchFamily="2" charset="2"/>
              <a:buChar char="Ø"/>
            </a:pPr>
            <a:endParaRPr lang="en-US" sz="2400" dirty="0" smtClean="0"/>
          </a:p>
          <a:p>
            <a:pPr>
              <a:buFont typeface="Wingdings" pitchFamily="2" charset="2"/>
              <a:buChar char="Ø"/>
            </a:pPr>
            <a:endParaRPr lang="en-US" sz="24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r"/>
            <a:r>
              <a:rPr lang="en-US" sz="2400" dirty="0" smtClean="0"/>
              <a:t>Continue…</a:t>
            </a:r>
            <a:endParaRPr lang="en-US" sz="2400" dirty="0"/>
          </a:p>
        </p:txBody>
      </p:sp>
      <p:sp>
        <p:nvSpPr>
          <p:cNvPr id="3" name="Content Placeholder 2"/>
          <p:cNvSpPr>
            <a:spLocks noGrp="1"/>
          </p:cNvSpPr>
          <p:nvPr>
            <p:ph idx="1"/>
          </p:nvPr>
        </p:nvSpPr>
        <p:spPr>
          <a:xfrm>
            <a:off x="457200" y="914400"/>
            <a:ext cx="8229600" cy="5562600"/>
          </a:xfrm>
        </p:spPr>
        <p:txBody>
          <a:bodyPr>
            <a:normAutofit lnSpcReduction="10000"/>
          </a:bodyPr>
          <a:lstStyle/>
          <a:p>
            <a:pPr algn="just">
              <a:buFont typeface="Wingdings" pitchFamily="2" charset="2"/>
              <a:buChar char="Ø"/>
            </a:pPr>
            <a:r>
              <a:rPr lang="en-US" sz="2400" b="1" dirty="0" smtClean="0">
                <a:solidFill>
                  <a:srgbClr val="FF0000"/>
                </a:solidFill>
                <a:latin typeface="+mj-lt"/>
              </a:rPr>
              <a:t>In Bovines</a:t>
            </a:r>
            <a:r>
              <a:rPr lang="en-US" sz="2400" dirty="0" smtClean="0">
                <a:latin typeface="+mj-lt"/>
              </a:rPr>
              <a:t>, attachment between maternal and foetal membranes occur throughout the </a:t>
            </a:r>
            <a:r>
              <a:rPr lang="en-US" sz="2400" dirty="0" err="1" smtClean="0">
                <a:latin typeface="+mj-lt"/>
              </a:rPr>
              <a:t>endometrium</a:t>
            </a:r>
            <a:r>
              <a:rPr lang="en-US" sz="2400" dirty="0" smtClean="0">
                <a:latin typeface="+mj-lt"/>
              </a:rPr>
              <a:t> of the horn in the sporadic manner as per distribution of </a:t>
            </a:r>
            <a:r>
              <a:rPr lang="en-US" sz="2400" dirty="0" err="1" smtClean="0">
                <a:latin typeface="+mj-lt"/>
              </a:rPr>
              <a:t>cotyledones</a:t>
            </a:r>
            <a:endParaRPr lang="en-US" sz="2400" dirty="0" smtClean="0">
              <a:latin typeface="+mj-lt"/>
            </a:endParaRPr>
          </a:p>
          <a:p>
            <a:pPr algn="just">
              <a:buFont typeface="Wingdings" pitchFamily="2" charset="2"/>
              <a:buChar char="Ø"/>
            </a:pPr>
            <a:r>
              <a:rPr lang="en-US" sz="2400" b="1" dirty="0" smtClean="0">
                <a:solidFill>
                  <a:srgbClr val="FF0000"/>
                </a:solidFill>
                <a:latin typeface="+mj-lt"/>
              </a:rPr>
              <a:t>In Sow and Mare </a:t>
            </a:r>
            <a:r>
              <a:rPr lang="en-US" sz="2400" dirty="0" smtClean="0">
                <a:latin typeface="+mj-lt"/>
              </a:rPr>
              <a:t>the union of </a:t>
            </a:r>
            <a:r>
              <a:rPr lang="en-US" sz="2400" dirty="0" err="1" smtClean="0">
                <a:latin typeface="+mj-lt"/>
              </a:rPr>
              <a:t>chorion</a:t>
            </a:r>
            <a:r>
              <a:rPr lang="en-US" sz="2400" dirty="0" smtClean="0">
                <a:latin typeface="+mj-lt"/>
              </a:rPr>
              <a:t> and uterine wall is superficial and their separation at the time of birth without injury to maternal tissue this type of placenta is called </a:t>
            </a:r>
            <a:r>
              <a:rPr lang="en-US" sz="2400" b="1" dirty="0" err="1" smtClean="0">
                <a:solidFill>
                  <a:srgbClr val="FF0000"/>
                </a:solidFill>
                <a:latin typeface="+mj-lt"/>
              </a:rPr>
              <a:t>Deciduate</a:t>
            </a:r>
            <a:r>
              <a:rPr lang="en-US" sz="2400" b="1" dirty="0" smtClean="0">
                <a:solidFill>
                  <a:srgbClr val="FF0000"/>
                </a:solidFill>
                <a:latin typeface="+mj-lt"/>
              </a:rPr>
              <a:t> placenta</a:t>
            </a:r>
          </a:p>
          <a:p>
            <a:pPr algn="just">
              <a:buFont typeface="Wingdings" pitchFamily="2" charset="2"/>
              <a:buChar char="Ø"/>
            </a:pPr>
            <a:r>
              <a:rPr lang="en-US" sz="2400" b="1" dirty="0" smtClean="0">
                <a:solidFill>
                  <a:srgbClr val="FF0000"/>
                </a:solidFill>
                <a:latin typeface="+mj-lt"/>
              </a:rPr>
              <a:t>In Carnivores </a:t>
            </a:r>
            <a:r>
              <a:rPr lang="en-US" sz="2400" dirty="0" smtClean="0">
                <a:latin typeface="+mj-lt"/>
              </a:rPr>
              <a:t>The </a:t>
            </a:r>
            <a:r>
              <a:rPr lang="en-US" sz="2400" dirty="0" err="1" smtClean="0">
                <a:latin typeface="+mj-lt"/>
              </a:rPr>
              <a:t>villi</a:t>
            </a:r>
            <a:r>
              <a:rPr lang="en-US" sz="2400" dirty="0" smtClean="0">
                <a:latin typeface="+mj-lt"/>
              </a:rPr>
              <a:t> occupy on the  girdle like band around the middle of chorionic sac</a:t>
            </a:r>
          </a:p>
          <a:p>
            <a:pPr algn="just">
              <a:buFont typeface="Wingdings" pitchFamily="2" charset="2"/>
              <a:buChar char="Ø"/>
            </a:pPr>
            <a:r>
              <a:rPr lang="en-US" sz="2400" b="1" dirty="0" smtClean="0">
                <a:solidFill>
                  <a:srgbClr val="FF0000"/>
                </a:solidFill>
                <a:latin typeface="+mj-lt"/>
              </a:rPr>
              <a:t>In Humans</a:t>
            </a:r>
            <a:r>
              <a:rPr lang="en-US" sz="2400" dirty="0" smtClean="0">
                <a:latin typeface="+mj-lt"/>
              </a:rPr>
              <a:t>, The chorionic </a:t>
            </a:r>
            <a:r>
              <a:rPr lang="en-US" sz="2400" dirty="0" err="1" smtClean="0">
                <a:latin typeface="+mj-lt"/>
              </a:rPr>
              <a:t>villi</a:t>
            </a:r>
            <a:r>
              <a:rPr lang="en-US" sz="2400" dirty="0" smtClean="0">
                <a:latin typeface="+mj-lt"/>
              </a:rPr>
              <a:t> develop rapidly at the  embryonic pole of blastocyst called chorionic frondosum</a:t>
            </a:r>
          </a:p>
          <a:p>
            <a:pPr algn="just">
              <a:buFont typeface="Wingdings" pitchFamily="2" charset="2"/>
              <a:buChar char="Ø"/>
            </a:pPr>
            <a:r>
              <a:rPr lang="en-US" sz="2400" b="1" dirty="0" smtClean="0">
                <a:solidFill>
                  <a:srgbClr val="FF0000"/>
                </a:solidFill>
                <a:latin typeface="+mj-lt"/>
              </a:rPr>
              <a:t>In Primates </a:t>
            </a:r>
            <a:r>
              <a:rPr lang="en-US" sz="2400" dirty="0" smtClean="0">
                <a:latin typeface="+mj-lt"/>
              </a:rPr>
              <a:t>The union between foetal and maternal tissue is so intimate and damage of uterine tissue at the time of birth, that's why there is extensive bleeding at the time of birth in primates</a:t>
            </a:r>
            <a:endParaRPr lang="en-US" sz="2400"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r"/>
            <a:r>
              <a:rPr lang="en-US" sz="2400" dirty="0" smtClean="0"/>
              <a:t>Continue…</a:t>
            </a:r>
            <a:endParaRPr lang="en-US" sz="2400" dirty="0"/>
          </a:p>
        </p:txBody>
      </p:sp>
      <p:sp>
        <p:nvSpPr>
          <p:cNvPr id="3" name="Content Placeholder 2"/>
          <p:cNvSpPr>
            <a:spLocks noGrp="1"/>
          </p:cNvSpPr>
          <p:nvPr>
            <p:ph idx="1"/>
          </p:nvPr>
        </p:nvSpPr>
        <p:spPr>
          <a:xfrm>
            <a:off x="457200" y="914400"/>
            <a:ext cx="8229600" cy="5562600"/>
          </a:xfrm>
        </p:spPr>
        <p:txBody>
          <a:bodyPr>
            <a:normAutofit/>
          </a:bodyPr>
          <a:lstStyle/>
          <a:p>
            <a:pPr algn="just">
              <a:buFont typeface="Wingdings" pitchFamily="2" charset="2"/>
              <a:buChar char="Ø"/>
            </a:pPr>
            <a:r>
              <a:rPr lang="en-US" sz="2400" dirty="0" smtClean="0">
                <a:latin typeface="+mj-lt"/>
              </a:rPr>
              <a:t>Exchange of metabolites occurs directly through foetal and maternal blood circulation </a:t>
            </a:r>
          </a:p>
          <a:p>
            <a:pPr algn="just">
              <a:buFont typeface="Wingdings" pitchFamily="2" charset="2"/>
              <a:buChar char="Ø"/>
            </a:pPr>
            <a:r>
              <a:rPr lang="en-US" sz="2400" dirty="0" smtClean="0">
                <a:latin typeface="+mj-lt"/>
              </a:rPr>
              <a:t>There is no direct mixing of foetal and maternal blood in placenta</a:t>
            </a:r>
          </a:p>
          <a:p>
            <a:pPr algn="just">
              <a:buFont typeface="Wingdings" pitchFamily="2" charset="2"/>
              <a:buChar char="Ø"/>
            </a:pPr>
            <a:r>
              <a:rPr lang="en-US" sz="2400" dirty="0" smtClean="0">
                <a:latin typeface="+mj-lt"/>
              </a:rPr>
              <a:t>The </a:t>
            </a:r>
            <a:r>
              <a:rPr lang="en-US" sz="2400" dirty="0" err="1" smtClean="0">
                <a:latin typeface="+mj-lt"/>
              </a:rPr>
              <a:t>chorio-allantoic</a:t>
            </a:r>
            <a:r>
              <a:rPr lang="en-US" sz="2400" dirty="0" smtClean="0">
                <a:latin typeface="+mj-lt"/>
              </a:rPr>
              <a:t> placenta directly absorb nutrition from maternal blood is called </a:t>
            </a:r>
            <a:r>
              <a:rPr lang="en-US" sz="2400" b="1" dirty="0" smtClean="0">
                <a:solidFill>
                  <a:srgbClr val="FF0000"/>
                </a:solidFill>
                <a:latin typeface="+mj-lt"/>
              </a:rPr>
              <a:t>Haemotrope</a:t>
            </a:r>
          </a:p>
          <a:p>
            <a:pPr algn="just">
              <a:buFont typeface="Wingdings" pitchFamily="2" charset="2"/>
              <a:buChar char="Ø"/>
            </a:pPr>
            <a:r>
              <a:rPr lang="en-US" sz="2400" dirty="0" smtClean="0">
                <a:latin typeface="+mj-lt"/>
              </a:rPr>
              <a:t>Therefore placenta formation (contact between foetal membrane and </a:t>
            </a:r>
            <a:r>
              <a:rPr lang="en-US" sz="2400" dirty="0" err="1" smtClean="0">
                <a:latin typeface="+mj-lt"/>
              </a:rPr>
              <a:t>endometrium</a:t>
            </a:r>
            <a:r>
              <a:rPr lang="en-US" sz="2400" dirty="0" smtClean="0">
                <a:latin typeface="+mj-lt"/>
              </a:rPr>
              <a:t>) occurs in various zones which differs characteristically depending upon the species</a:t>
            </a:r>
          </a:p>
          <a:p>
            <a:pPr algn="just">
              <a:buFont typeface="Wingdings" pitchFamily="2" charset="2"/>
              <a:buChar char="Ø"/>
            </a:pPr>
            <a:r>
              <a:rPr lang="en-US" sz="2400" dirty="0" smtClean="0">
                <a:latin typeface="+mj-lt"/>
              </a:rPr>
              <a:t>Types of placenta in next class……</a:t>
            </a:r>
          </a:p>
          <a:p>
            <a:pPr algn="just">
              <a:buFont typeface="Wingdings" pitchFamily="2" charset="2"/>
              <a:buChar char="Ø"/>
            </a:pPr>
            <a:endParaRPr lang="en-US" sz="2400"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group"/>
          <p:cNvGrpSpPr/>
          <p:nvPr/>
        </p:nvGrpSpPr>
        <p:grpSpPr>
          <a:xfrm>
            <a:off x="304800" y="838200"/>
            <a:ext cx="7620000" cy="5562600"/>
            <a:chOff x="0" y="1173143"/>
            <a:chExt cx="7391400" cy="4434840"/>
          </a:xfrm>
          <a:scene3d>
            <a:camera prst="perspectiveLeft" zoom="91000"/>
            <a:lightRig rig="threePt" dir="t">
              <a:rot lat="0" lon="0" rev="20640000"/>
            </a:lightRig>
          </a:scene3d>
        </p:grpSpPr>
        <p:grpSp>
          <p:nvGrpSpPr>
            <p:cNvPr id="3" name="Group 2"/>
            <p:cNvGrpSpPr/>
            <p:nvPr/>
          </p:nvGrpSpPr>
          <p:grpSpPr>
            <a:xfrm>
              <a:off x="0" y="1173143"/>
              <a:ext cx="7391400" cy="4434840"/>
              <a:chOff x="0" y="1173143"/>
              <a:chExt cx="7391400" cy="4434840"/>
            </a:xfrm>
          </p:grpSpPr>
          <p:sp>
            <p:nvSpPr>
              <p:cNvPr id="4" name="Rectangle 3"/>
              <p:cNvSpPr/>
              <p:nvPr/>
            </p:nvSpPr>
            <p:spPr>
              <a:xfrm>
                <a:off x="0" y="1173143"/>
                <a:ext cx="7391400" cy="4434840"/>
              </a:xfrm>
              <a:prstGeom prst="rect">
                <a:avLst/>
              </a:prstGeom>
              <a:blipFill rotWithShape="0">
                <a:blip r:embed="rId2" cstate="print"/>
                <a:stretch>
                  <a:fillRect/>
                </a:stretch>
              </a:blipFill>
              <a:sp3d extrusionH="50600" prstMaterial="metal">
                <a:bevelT w="101600" h="80600" prst="relaxedInset"/>
                <a:bevelB w="80600" h="80600" prst="relaxedInset"/>
              </a:sp3d>
            </p:spPr>
            <p:style>
              <a:lnRef idx="0">
                <a:schemeClr val="lt1">
                  <a:hueOff val="0"/>
                  <a:satOff val="0"/>
                  <a:lumOff val="0"/>
                  <a:alphaOff val="0"/>
                </a:schemeClr>
              </a:lnRef>
              <a:fillRef idx="1">
                <a:scrgbClr r="0" g="0" b="0"/>
              </a:fillRef>
              <a:effectRef idx="1">
                <a:schemeClr val="accent2">
                  <a:hueOff val="0"/>
                  <a:satOff val="0"/>
                  <a:lumOff val="0"/>
                  <a:alphaOff val="0"/>
                </a:schemeClr>
              </a:effectRef>
              <a:fontRef idx="minor">
                <a:schemeClr val="dk1"/>
              </a:fontRef>
            </p:style>
          </p:sp>
          <p:sp>
            <p:nvSpPr>
              <p:cNvPr id="5" name="Rectangle 4"/>
              <p:cNvSpPr/>
              <p:nvPr/>
            </p:nvSpPr>
            <p:spPr>
              <a:xfrm>
                <a:off x="0" y="1173143"/>
                <a:ext cx="7391400" cy="443484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IN" sz="6500" b="1" i="0" kern="1200" dirty="0" smtClean="0">
                    <a:latin typeface="Times New Roman" pitchFamily="18" charset="0"/>
                    <a:cs typeface="Times New Roman" pitchFamily="18" charset="0"/>
                  </a:rPr>
                  <a:t>THANK YOU</a:t>
                </a:r>
              </a:p>
              <a:p>
                <a:pPr lvl="0" algn="ctr" defTabSz="2889250" rtl="0">
                  <a:lnSpc>
                    <a:spcPct val="90000"/>
                  </a:lnSpc>
                  <a:spcBef>
                    <a:spcPct val="0"/>
                  </a:spcBef>
                  <a:spcAft>
                    <a:spcPct val="35000"/>
                  </a:spcAft>
                </a:pPr>
                <a:r>
                  <a:rPr lang="en-IN" sz="2000" b="1" dirty="0" smtClean="0">
                    <a:latin typeface="Times New Roman" pitchFamily="18" charset="0"/>
                    <a:cs typeface="Times New Roman" pitchFamily="18" charset="0"/>
                  </a:rPr>
                  <a:t>For your kind attention….</a:t>
                </a:r>
                <a:endParaRPr lang="en-IN" sz="6000" b="1" i="0" kern="1200" dirty="0">
                  <a:latin typeface="Times New Roman" pitchFamily="18" charset="0"/>
                  <a:cs typeface="Times New Roman" pitchFamily="18" charset="0"/>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b="1" dirty="0" smtClean="0"/>
              <a:t>DEVELOPMENT OF PLACENTA</a:t>
            </a:r>
            <a:br>
              <a:rPr lang="en-US" b="1" dirty="0" smtClean="0"/>
            </a:br>
            <a:r>
              <a:rPr lang="en-US" sz="2000" b="1" dirty="0" smtClean="0">
                <a:solidFill>
                  <a:srgbClr val="FF0000"/>
                </a:solidFill>
              </a:rPr>
              <a:t>Recall the previous classes and start from zygote formation : to the placenta formation</a:t>
            </a:r>
            <a:endParaRPr lang="en-US" dirty="0">
              <a:solidFill>
                <a:srgbClr val="FF0000"/>
              </a:solidFill>
            </a:endParaRPr>
          </a:p>
        </p:txBody>
      </p:sp>
      <p:pic>
        <p:nvPicPr>
          <p:cNvPr id="4" name="Picture 2" descr="C:\Users\sony\Documents\Bluetooth Folder\IMG-20200507-WA0032.jpg"/>
          <p:cNvPicPr>
            <a:picLocks noGrp="1" noChangeAspect="1" noChangeArrowheads="1"/>
          </p:cNvPicPr>
          <p:nvPr>
            <p:ph idx="1"/>
          </p:nvPr>
        </p:nvPicPr>
        <p:blipFill>
          <a:blip r:embed="rId2"/>
          <a:srcRect/>
          <a:stretch>
            <a:fillRect/>
          </a:stretch>
        </p:blipFill>
        <p:spPr bwMode="auto">
          <a:xfrm>
            <a:off x="152400" y="990600"/>
            <a:ext cx="8839200" cy="5867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534400" cy="5715000"/>
          </a:xfrm>
        </p:spPr>
        <p:txBody>
          <a:bodyPr>
            <a:normAutofit fontScale="85000" lnSpcReduction="10000"/>
          </a:bodyPr>
          <a:lstStyle/>
          <a:p>
            <a:pPr algn="just">
              <a:buFont typeface="Wingdings" pitchFamily="2" charset="2"/>
              <a:buChar char="Ø"/>
            </a:pPr>
            <a:r>
              <a:rPr lang="en-US" sz="2800" dirty="0" smtClean="0">
                <a:latin typeface="+mj-lt"/>
              </a:rPr>
              <a:t>The placenta is  a </a:t>
            </a:r>
            <a:r>
              <a:rPr lang="en-US" sz="2800" dirty="0" err="1" smtClean="0">
                <a:latin typeface="+mj-lt"/>
              </a:rPr>
              <a:t>foetomaternal</a:t>
            </a:r>
            <a:r>
              <a:rPr lang="en-US" sz="2800" dirty="0" smtClean="0">
                <a:latin typeface="+mj-lt"/>
              </a:rPr>
              <a:t> composite structure formed by the association of embryo and extra embryonic membrane with uterine tissue for exchange of food materials , oxygen and waste materials </a:t>
            </a:r>
          </a:p>
          <a:p>
            <a:pPr algn="just">
              <a:buFont typeface="Wingdings" pitchFamily="2" charset="2"/>
              <a:buChar char="Ø"/>
            </a:pPr>
            <a:r>
              <a:rPr lang="en-US" sz="2800" b="1" dirty="0" smtClean="0">
                <a:latin typeface="+mj-lt"/>
              </a:rPr>
              <a:t>Placenta develops from two sources: </a:t>
            </a:r>
          </a:p>
          <a:p>
            <a:pPr algn="just">
              <a:buNone/>
            </a:pPr>
            <a:r>
              <a:rPr lang="en-US" sz="2800" b="1" dirty="0" smtClean="0">
                <a:solidFill>
                  <a:srgbClr val="FF0000"/>
                </a:solidFill>
                <a:latin typeface="+mj-lt"/>
              </a:rPr>
              <a:t>                   Foetal part – From </a:t>
            </a:r>
            <a:r>
              <a:rPr lang="en-US" sz="2800" b="1" dirty="0" err="1" smtClean="0">
                <a:solidFill>
                  <a:srgbClr val="FF0000"/>
                </a:solidFill>
                <a:latin typeface="+mj-lt"/>
              </a:rPr>
              <a:t>chorio-allantoic</a:t>
            </a:r>
            <a:r>
              <a:rPr lang="en-US" sz="2800" b="1" dirty="0" smtClean="0">
                <a:solidFill>
                  <a:srgbClr val="FF0000"/>
                </a:solidFill>
                <a:latin typeface="+mj-lt"/>
              </a:rPr>
              <a:t>  membrane </a:t>
            </a:r>
          </a:p>
          <a:p>
            <a:pPr algn="just">
              <a:buNone/>
            </a:pPr>
            <a:r>
              <a:rPr lang="en-US" sz="2800" b="1" dirty="0" smtClean="0">
                <a:solidFill>
                  <a:srgbClr val="FF0000"/>
                </a:solidFill>
                <a:latin typeface="+mj-lt"/>
              </a:rPr>
              <a:t>                   Maternal part – From </a:t>
            </a:r>
            <a:r>
              <a:rPr lang="en-US" sz="2800" b="1" dirty="0" err="1" smtClean="0">
                <a:solidFill>
                  <a:srgbClr val="FF0000"/>
                </a:solidFill>
                <a:latin typeface="+mj-lt"/>
              </a:rPr>
              <a:t>Endometrium</a:t>
            </a:r>
            <a:r>
              <a:rPr lang="en-US" sz="2800" b="1" dirty="0" smtClean="0">
                <a:solidFill>
                  <a:srgbClr val="FF0000"/>
                </a:solidFill>
                <a:latin typeface="+mj-lt"/>
              </a:rPr>
              <a:t> (</a:t>
            </a:r>
            <a:r>
              <a:rPr lang="en-US" sz="2800" b="1" dirty="0" err="1" smtClean="0">
                <a:solidFill>
                  <a:srgbClr val="FF0000"/>
                </a:solidFill>
                <a:latin typeface="+mj-lt"/>
              </a:rPr>
              <a:t>decidua</a:t>
            </a:r>
            <a:r>
              <a:rPr lang="en-US" sz="2800" b="1" dirty="0" smtClean="0">
                <a:solidFill>
                  <a:srgbClr val="FF0000"/>
                </a:solidFill>
                <a:latin typeface="+mj-lt"/>
              </a:rPr>
              <a:t> basils)</a:t>
            </a:r>
          </a:p>
          <a:p>
            <a:pPr algn="just">
              <a:buFont typeface="Wingdings" pitchFamily="2" charset="2"/>
              <a:buChar char="Ø"/>
            </a:pPr>
            <a:r>
              <a:rPr lang="en-US" sz="2800" dirty="0" smtClean="0">
                <a:latin typeface="+mj-lt"/>
              </a:rPr>
              <a:t>Placenta begins to develop upon </a:t>
            </a:r>
            <a:r>
              <a:rPr lang="en-US" sz="2800" b="1" dirty="0" smtClean="0">
                <a:latin typeface="+mj-lt"/>
              </a:rPr>
              <a:t>implantation </a:t>
            </a:r>
            <a:r>
              <a:rPr lang="en-US" sz="2800" dirty="0" smtClean="0">
                <a:latin typeface="+mj-lt"/>
              </a:rPr>
              <a:t>of the blastocyst into the maternal </a:t>
            </a:r>
            <a:r>
              <a:rPr lang="en-US" sz="2800" dirty="0" err="1" smtClean="0">
                <a:latin typeface="+mj-lt"/>
              </a:rPr>
              <a:t>endometrium</a:t>
            </a:r>
            <a:r>
              <a:rPr lang="en-US" sz="2800" dirty="0" smtClean="0">
                <a:latin typeface="+mj-lt"/>
              </a:rPr>
              <a:t> (That means development of placenta starts when blastocyst attached to the </a:t>
            </a:r>
            <a:r>
              <a:rPr lang="en-US" sz="2800" dirty="0" err="1" smtClean="0">
                <a:latin typeface="+mj-lt"/>
              </a:rPr>
              <a:t>endometrium</a:t>
            </a:r>
            <a:r>
              <a:rPr lang="en-US" sz="2800" dirty="0" smtClean="0">
                <a:latin typeface="+mj-lt"/>
              </a:rPr>
              <a:t>)</a:t>
            </a:r>
          </a:p>
          <a:p>
            <a:pPr algn="just">
              <a:buFont typeface="Wingdings" pitchFamily="2" charset="2"/>
              <a:buChar char="Ø"/>
            </a:pPr>
            <a:r>
              <a:rPr lang="en-US" sz="2800" dirty="0" smtClean="0">
                <a:latin typeface="+mj-lt"/>
              </a:rPr>
              <a:t>Once blastocyst is </a:t>
            </a:r>
            <a:r>
              <a:rPr lang="en-US" sz="2800" dirty="0" err="1" smtClean="0">
                <a:latin typeface="+mj-lt"/>
              </a:rPr>
              <a:t>embeded</a:t>
            </a:r>
            <a:r>
              <a:rPr lang="en-US" sz="2800" dirty="0" smtClean="0">
                <a:latin typeface="+mj-lt"/>
              </a:rPr>
              <a:t> in the endometrial wall, </a:t>
            </a:r>
            <a:r>
              <a:rPr lang="en-US" sz="2800" dirty="0" err="1" smtClean="0">
                <a:latin typeface="+mj-lt"/>
              </a:rPr>
              <a:t>endometrium</a:t>
            </a:r>
            <a:r>
              <a:rPr lang="en-US" sz="2800" dirty="0" smtClean="0">
                <a:latin typeface="+mj-lt"/>
              </a:rPr>
              <a:t> changed into </a:t>
            </a:r>
            <a:r>
              <a:rPr lang="en-US" sz="2800" dirty="0" err="1" smtClean="0">
                <a:latin typeface="+mj-lt"/>
              </a:rPr>
              <a:t>Decidua</a:t>
            </a:r>
            <a:r>
              <a:rPr lang="en-US" sz="2800" dirty="0" smtClean="0">
                <a:latin typeface="+mj-lt"/>
              </a:rPr>
              <a:t> and </a:t>
            </a:r>
            <a:r>
              <a:rPr lang="en-US" sz="2800" dirty="0" err="1" smtClean="0">
                <a:latin typeface="+mj-lt"/>
              </a:rPr>
              <a:t>secretory</a:t>
            </a:r>
            <a:r>
              <a:rPr lang="en-US" sz="2800" dirty="0" smtClean="0">
                <a:latin typeface="+mj-lt"/>
              </a:rPr>
              <a:t> activity of </a:t>
            </a:r>
            <a:r>
              <a:rPr lang="en-US" sz="2800" dirty="0" err="1" smtClean="0">
                <a:latin typeface="+mj-lt"/>
              </a:rPr>
              <a:t>endometrium</a:t>
            </a:r>
            <a:r>
              <a:rPr lang="en-US" sz="2800" dirty="0" smtClean="0">
                <a:latin typeface="+mj-lt"/>
              </a:rPr>
              <a:t> started, glycogen and lipids are stored and vacuole appear into the </a:t>
            </a:r>
            <a:r>
              <a:rPr lang="en-US" sz="2800" dirty="0" err="1" smtClean="0">
                <a:latin typeface="+mj-lt"/>
              </a:rPr>
              <a:t>stroma</a:t>
            </a:r>
            <a:endParaRPr lang="en-US" sz="2800" dirty="0" smtClean="0">
              <a:latin typeface="+mj-lt"/>
            </a:endParaRPr>
          </a:p>
          <a:p>
            <a:pPr algn="just">
              <a:buFont typeface="Wingdings" pitchFamily="2" charset="2"/>
              <a:buChar char="Ø"/>
            </a:pPr>
            <a:r>
              <a:rPr lang="en-US" sz="2800" dirty="0" smtClean="0">
                <a:latin typeface="+mj-lt"/>
              </a:rPr>
              <a:t>Placenta grows throughout the pregnancy</a:t>
            </a:r>
          </a:p>
          <a:p>
            <a:pPr algn="just">
              <a:buFont typeface="Wingdings" pitchFamily="2" charset="2"/>
              <a:buChar char="Ø"/>
            </a:pPr>
            <a:endParaRPr lang="en-US" sz="2800" dirty="0" smtClean="0">
              <a:latin typeface="+mj-lt"/>
            </a:endParaRPr>
          </a:p>
          <a:p>
            <a:pPr algn="just">
              <a:buFont typeface="Wingdings" pitchFamily="2" charset="2"/>
              <a:buChar char="Ø"/>
            </a:pPr>
            <a:endParaRPr lang="en-US" sz="2800" dirty="0" smtClean="0">
              <a:latin typeface="+mj-lt"/>
            </a:endParaRPr>
          </a:p>
          <a:p>
            <a:endParaRPr lang="en-US" dirty="0">
              <a:latin typeface="+mj-lt"/>
            </a:endParaRPr>
          </a:p>
        </p:txBody>
      </p:sp>
      <p:sp>
        <p:nvSpPr>
          <p:cNvPr id="4" name="Title 1"/>
          <p:cNvSpPr>
            <a:spLocks noGrp="1"/>
          </p:cNvSpPr>
          <p:nvPr>
            <p:ph type="title"/>
          </p:nvPr>
        </p:nvSpPr>
        <p:spPr>
          <a:xfrm>
            <a:off x="457200" y="304800"/>
            <a:ext cx="8229600" cy="609600"/>
          </a:xfrm>
        </p:spPr>
        <p:txBody>
          <a:bodyPr>
            <a:normAutofit fontScale="90000"/>
          </a:bodyPr>
          <a:lstStyle/>
          <a:p>
            <a:pPr algn="ctr"/>
            <a:r>
              <a:rPr lang="en-US" b="1" dirty="0" smtClean="0"/>
              <a:t>DEVELOPMENT OF PLACENTA</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fontScale="90000"/>
          </a:bodyPr>
          <a:lstStyle/>
          <a:p>
            <a:pPr algn="ctr"/>
            <a:r>
              <a:rPr lang="en-US" dirty="0" err="1" smtClean="0"/>
              <a:t>Decidua</a:t>
            </a:r>
            <a:endParaRPr lang="en-US" dirty="0"/>
          </a:p>
        </p:txBody>
      </p:sp>
      <p:sp>
        <p:nvSpPr>
          <p:cNvPr id="3" name="Content Placeholder 2"/>
          <p:cNvSpPr>
            <a:spLocks noGrp="1"/>
          </p:cNvSpPr>
          <p:nvPr>
            <p:ph idx="1"/>
          </p:nvPr>
        </p:nvSpPr>
        <p:spPr>
          <a:xfrm>
            <a:off x="152400" y="914400"/>
            <a:ext cx="4724400" cy="5715000"/>
          </a:xfrm>
        </p:spPr>
        <p:txBody>
          <a:bodyPr>
            <a:normAutofit lnSpcReduction="10000"/>
          </a:bodyPr>
          <a:lstStyle/>
          <a:p>
            <a:pPr algn="just">
              <a:buFont typeface="Wingdings" pitchFamily="2" charset="2"/>
              <a:buChar char="Ø"/>
            </a:pPr>
            <a:r>
              <a:rPr lang="en-US" sz="2400" dirty="0" err="1" smtClean="0">
                <a:latin typeface="+mj-lt"/>
              </a:rPr>
              <a:t>Decidua</a:t>
            </a:r>
            <a:r>
              <a:rPr lang="en-US" sz="2400" dirty="0" smtClean="0">
                <a:latin typeface="+mj-lt"/>
              </a:rPr>
              <a:t> (cells loaded with lipid and glycogen) is the term for the uterine lining (</a:t>
            </a:r>
            <a:r>
              <a:rPr lang="en-US" sz="2400" dirty="0" err="1" smtClean="0">
                <a:latin typeface="+mj-lt"/>
              </a:rPr>
              <a:t>endometrium</a:t>
            </a:r>
            <a:r>
              <a:rPr lang="en-US" sz="2400" dirty="0" smtClean="0">
                <a:latin typeface="+mj-lt"/>
              </a:rPr>
              <a:t>) during a pregnancy (</a:t>
            </a:r>
            <a:r>
              <a:rPr lang="en-US" sz="2400" dirty="0" err="1" smtClean="0">
                <a:latin typeface="+mj-lt"/>
              </a:rPr>
              <a:t>endometrium</a:t>
            </a:r>
            <a:r>
              <a:rPr lang="en-US" sz="2400" dirty="0" smtClean="0">
                <a:latin typeface="+mj-lt"/>
              </a:rPr>
              <a:t> changes into functional part which is more vascular and more </a:t>
            </a:r>
            <a:r>
              <a:rPr lang="en-US" sz="2400" dirty="0" err="1" smtClean="0">
                <a:latin typeface="+mj-lt"/>
              </a:rPr>
              <a:t>fuctional</a:t>
            </a:r>
            <a:r>
              <a:rPr lang="en-US" sz="2400" dirty="0" smtClean="0">
                <a:latin typeface="+mj-lt"/>
              </a:rPr>
              <a:t> called </a:t>
            </a:r>
            <a:r>
              <a:rPr lang="en-US" sz="2400" dirty="0" err="1" smtClean="0">
                <a:latin typeface="+mj-lt"/>
              </a:rPr>
              <a:t>decidua</a:t>
            </a:r>
            <a:r>
              <a:rPr lang="en-US" sz="2400" dirty="0" smtClean="0">
                <a:latin typeface="+mj-lt"/>
              </a:rPr>
              <a:t>)</a:t>
            </a:r>
          </a:p>
          <a:p>
            <a:pPr algn="just">
              <a:buFont typeface="Wingdings" pitchFamily="2" charset="2"/>
              <a:buChar char="Ø"/>
            </a:pPr>
            <a:r>
              <a:rPr lang="en-US" sz="2400" b="1" dirty="0" smtClean="0">
                <a:solidFill>
                  <a:srgbClr val="FF0000"/>
                </a:solidFill>
                <a:latin typeface="+mj-lt"/>
              </a:rPr>
              <a:t>Three layer: </a:t>
            </a:r>
          </a:p>
          <a:p>
            <a:pPr marL="457200" indent="-457200" algn="just">
              <a:buFont typeface="+mj-lt"/>
              <a:buAutoNum type="arabicPeriod"/>
            </a:pPr>
            <a:r>
              <a:rPr lang="en-US" sz="2400" b="1" dirty="0" err="1" smtClean="0">
                <a:solidFill>
                  <a:srgbClr val="FF0000"/>
                </a:solidFill>
                <a:latin typeface="+mj-lt"/>
              </a:rPr>
              <a:t>Decidua</a:t>
            </a:r>
            <a:r>
              <a:rPr lang="en-US" sz="2400" b="1" dirty="0" smtClean="0">
                <a:solidFill>
                  <a:srgbClr val="FF0000"/>
                </a:solidFill>
                <a:latin typeface="+mj-lt"/>
              </a:rPr>
              <a:t> basils : </a:t>
            </a:r>
            <a:r>
              <a:rPr lang="en-US" sz="2400" dirty="0" smtClean="0">
                <a:latin typeface="+mj-lt"/>
              </a:rPr>
              <a:t>where the implantation takes place and the basal plate is formed</a:t>
            </a:r>
          </a:p>
          <a:p>
            <a:pPr marL="457200" indent="-457200" algn="just">
              <a:buFont typeface="+mj-lt"/>
              <a:buAutoNum type="arabicPeriod"/>
            </a:pPr>
            <a:r>
              <a:rPr lang="en-US" sz="2400" b="1" dirty="0" err="1" smtClean="0">
                <a:solidFill>
                  <a:srgbClr val="FF0000"/>
                </a:solidFill>
                <a:latin typeface="+mj-lt"/>
              </a:rPr>
              <a:t>Decidua</a:t>
            </a:r>
            <a:r>
              <a:rPr lang="en-US" sz="2400" b="1" dirty="0" smtClean="0">
                <a:solidFill>
                  <a:srgbClr val="FF0000"/>
                </a:solidFill>
                <a:latin typeface="+mj-lt"/>
              </a:rPr>
              <a:t> </a:t>
            </a:r>
            <a:r>
              <a:rPr lang="en-US" sz="2400" b="1" dirty="0" err="1" smtClean="0">
                <a:solidFill>
                  <a:srgbClr val="FF0000"/>
                </a:solidFill>
                <a:latin typeface="+mj-lt"/>
              </a:rPr>
              <a:t>capsularis</a:t>
            </a:r>
            <a:r>
              <a:rPr lang="en-US" sz="2400" b="1" dirty="0" smtClean="0">
                <a:solidFill>
                  <a:srgbClr val="FF0000"/>
                </a:solidFill>
                <a:latin typeface="+mj-lt"/>
              </a:rPr>
              <a:t> :</a:t>
            </a:r>
            <a:r>
              <a:rPr lang="en-US" sz="2400" dirty="0" smtClean="0">
                <a:latin typeface="+mj-lt"/>
              </a:rPr>
              <a:t> lies like a capsule around </a:t>
            </a:r>
            <a:r>
              <a:rPr lang="en-US" sz="2400" dirty="0" err="1" smtClean="0">
                <a:latin typeface="+mj-lt"/>
              </a:rPr>
              <a:t>chorion</a:t>
            </a:r>
            <a:endParaRPr lang="en-US" sz="2400" dirty="0" smtClean="0">
              <a:latin typeface="+mj-lt"/>
            </a:endParaRPr>
          </a:p>
          <a:p>
            <a:pPr marL="457200" indent="-457200" algn="just">
              <a:buFont typeface="+mj-lt"/>
              <a:buAutoNum type="arabicPeriod"/>
            </a:pPr>
            <a:r>
              <a:rPr lang="en-US" sz="2400" b="1" dirty="0" err="1" smtClean="0">
                <a:solidFill>
                  <a:srgbClr val="FF0000"/>
                </a:solidFill>
                <a:latin typeface="+mj-lt"/>
              </a:rPr>
              <a:t>Decidua</a:t>
            </a:r>
            <a:r>
              <a:rPr lang="en-US" sz="2400" b="1" dirty="0" smtClean="0">
                <a:solidFill>
                  <a:srgbClr val="FF0000"/>
                </a:solidFill>
                <a:latin typeface="+mj-lt"/>
              </a:rPr>
              <a:t> </a:t>
            </a:r>
            <a:r>
              <a:rPr lang="en-US" sz="2400" b="1" dirty="0" err="1" smtClean="0">
                <a:solidFill>
                  <a:srgbClr val="FF0000"/>
                </a:solidFill>
                <a:latin typeface="+mj-lt"/>
              </a:rPr>
              <a:t>Parietalis</a:t>
            </a:r>
            <a:r>
              <a:rPr lang="en-US" sz="2400" b="1" dirty="0" smtClean="0">
                <a:solidFill>
                  <a:srgbClr val="FF0000"/>
                </a:solidFill>
                <a:latin typeface="+mj-lt"/>
              </a:rPr>
              <a:t>/</a:t>
            </a:r>
            <a:r>
              <a:rPr lang="en-US" sz="2400" b="1" dirty="0" err="1" smtClean="0">
                <a:solidFill>
                  <a:srgbClr val="FF0000"/>
                </a:solidFill>
                <a:latin typeface="+mj-lt"/>
              </a:rPr>
              <a:t>vera</a:t>
            </a:r>
            <a:r>
              <a:rPr lang="en-US" sz="2400" b="1" dirty="0" smtClean="0">
                <a:solidFill>
                  <a:srgbClr val="FF0000"/>
                </a:solidFill>
                <a:latin typeface="+mj-lt"/>
              </a:rPr>
              <a:t> :</a:t>
            </a:r>
            <a:r>
              <a:rPr lang="en-US" sz="2400" dirty="0" smtClean="0">
                <a:latin typeface="+mj-lt"/>
              </a:rPr>
              <a:t> on the opposite uterus wall</a:t>
            </a:r>
            <a:endParaRPr lang="en-US" sz="2400" dirty="0">
              <a:latin typeface="+mj-lt"/>
            </a:endParaRPr>
          </a:p>
        </p:txBody>
      </p:sp>
      <p:pic>
        <p:nvPicPr>
          <p:cNvPr id="4" name="Picture 2" descr="C:\Users\sony\Documents\Bluetooth Folder\Screenshot_20200507-073959.png"/>
          <p:cNvPicPr>
            <a:picLocks noChangeAspect="1" noChangeArrowheads="1"/>
          </p:cNvPicPr>
          <p:nvPr/>
        </p:nvPicPr>
        <p:blipFill>
          <a:blip r:embed="rId2"/>
          <a:srcRect/>
          <a:stretch>
            <a:fillRect/>
          </a:stretch>
        </p:blipFill>
        <p:spPr bwMode="auto">
          <a:xfrm>
            <a:off x="4876800" y="762000"/>
            <a:ext cx="4267200" cy="6096000"/>
          </a:xfrm>
          <a:prstGeom prst="rect">
            <a:avLst/>
          </a:prstGeom>
          <a:noFill/>
        </p:spPr>
      </p:pic>
      <p:sp>
        <p:nvSpPr>
          <p:cNvPr id="7" name="TextBox 6"/>
          <p:cNvSpPr txBox="1"/>
          <p:nvPr/>
        </p:nvSpPr>
        <p:spPr>
          <a:xfrm>
            <a:off x="7086600" y="2133600"/>
            <a:ext cx="385042" cy="461665"/>
          </a:xfrm>
          <a:prstGeom prst="rect">
            <a:avLst/>
          </a:prstGeom>
          <a:noFill/>
        </p:spPr>
        <p:txBody>
          <a:bodyPr wrap="none" rtlCol="0">
            <a:spAutoFit/>
          </a:bodyPr>
          <a:lstStyle/>
          <a:p>
            <a:r>
              <a:rPr lang="en-US" sz="2400" b="1" dirty="0" smtClean="0">
                <a:solidFill>
                  <a:srgbClr val="FF0000"/>
                </a:solidFill>
              </a:rPr>
              <a:t>1.</a:t>
            </a:r>
            <a:endParaRPr lang="en-US" sz="2400" b="1" dirty="0">
              <a:solidFill>
                <a:srgbClr val="FF0000"/>
              </a:solidFill>
            </a:endParaRPr>
          </a:p>
        </p:txBody>
      </p:sp>
      <p:sp>
        <p:nvSpPr>
          <p:cNvPr id="8" name="TextBox 7"/>
          <p:cNvSpPr txBox="1"/>
          <p:nvPr/>
        </p:nvSpPr>
        <p:spPr>
          <a:xfrm>
            <a:off x="5029200" y="4191000"/>
            <a:ext cx="421910" cy="461665"/>
          </a:xfrm>
          <a:prstGeom prst="rect">
            <a:avLst/>
          </a:prstGeom>
          <a:noFill/>
        </p:spPr>
        <p:txBody>
          <a:bodyPr wrap="none" rtlCol="0">
            <a:spAutoFit/>
          </a:bodyPr>
          <a:lstStyle/>
          <a:p>
            <a:r>
              <a:rPr lang="en-US" sz="2400" b="1" dirty="0" smtClean="0">
                <a:solidFill>
                  <a:srgbClr val="FF0000"/>
                </a:solidFill>
              </a:rPr>
              <a:t>2.</a:t>
            </a:r>
            <a:endParaRPr lang="en-US" sz="2400" b="1" dirty="0">
              <a:solidFill>
                <a:srgbClr val="FF0000"/>
              </a:solidFill>
            </a:endParaRPr>
          </a:p>
        </p:txBody>
      </p:sp>
      <p:sp>
        <p:nvSpPr>
          <p:cNvPr id="9" name="TextBox 8"/>
          <p:cNvSpPr txBox="1"/>
          <p:nvPr/>
        </p:nvSpPr>
        <p:spPr>
          <a:xfrm>
            <a:off x="8382000" y="3581400"/>
            <a:ext cx="413896" cy="461665"/>
          </a:xfrm>
          <a:prstGeom prst="rect">
            <a:avLst/>
          </a:prstGeom>
          <a:noFill/>
        </p:spPr>
        <p:txBody>
          <a:bodyPr wrap="none" rtlCol="0">
            <a:spAutoFit/>
          </a:bodyPr>
          <a:lstStyle/>
          <a:p>
            <a:r>
              <a:rPr lang="en-US" sz="2400" b="1" dirty="0" smtClean="0">
                <a:solidFill>
                  <a:srgbClr val="FF0000"/>
                </a:solidFill>
              </a:rPr>
              <a:t>3.</a:t>
            </a:r>
            <a:endParaRPr lang="en-US" sz="24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ctr"/>
            <a:r>
              <a:rPr lang="en-US" b="1" dirty="0" smtClean="0"/>
              <a:t>Implantation</a:t>
            </a:r>
            <a:endParaRPr lang="en-US" b="1" dirty="0"/>
          </a:p>
        </p:txBody>
      </p:sp>
      <p:sp>
        <p:nvSpPr>
          <p:cNvPr id="3" name="Content Placeholder 2"/>
          <p:cNvSpPr>
            <a:spLocks noGrp="1"/>
          </p:cNvSpPr>
          <p:nvPr>
            <p:ph idx="1"/>
          </p:nvPr>
        </p:nvSpPr>
        <p:spPr>
          <a:xfrm>
            <a:off x="457200" y="762000"/>
            <a:ext cx="8229600" cy="5791200"/>
          </a:xfrm>
        </p:spPr>
        <p:txBody>
          <a:bodyPr>
            <a:normAutofit lnSpcReduction="10000"/>
          </a:bodyPr>
          <a:lstStyle/>
          <a:p>
            <a:pPr algn="just">
              <a:buFont typeface="Wingdings" pitchFamily="2" charset="2"/>
              <a:buChar char="Ø"/>
            </a:pPr>
            <a:r>
              <a:rPr lang="en-US" sz="2400" dirty="0" smtClean="0">
                <a:latin typeface="+mj-lt"/>
              </a:rPr>
              <a:t>The embryo along with extra-embryonic membranes are called </a:t>
            </a:r>
            <a:r>
              <a:rPr lang="en-US" sz="2400" b="1" dirty="0" err="1" smtClean="0">
                <a:latin typeface="+mj-lt"/>
              </a:rPr>
              <a:t>Conceptus</a:t>
            </a:r>
            <a:r>
              <a:rPr lang="en-US" sz="2400" b="1" dirty="0" smtClean="0">
                <a:latin typeface="+mj-lt"/>
              </a:rPr>
              <a:t> </a:t>
            </a:r>
            <a:r>
              <a:rPr lang="en-US" sz="2400" dirty="0" smtClean="0">
                <a:latin typeface="+mj-lt"/>
              </a:rPr>
              <a:t>and attachment of </a:t>
            </a:r>
            <a:r>
              <a:rPr lang="en-US" sz="2400" dirty="0" err="1" smtClean="0">
                <a:latin typeface="+mj-lt"/>
              </a:rPr>
              <a:t>conceptus</a:t>
            </a:r>
            <a:r>
              <a:rPr lang="en-US" sz="2400" dirty="0" smtClean="0">
                <a:latin typeface="+mj-lt"/>
              </a:rPr>
              <a:t> to the </a:t>
            </a:r>
            <a:r>
              <a:rPr lang="en-US" sz="2400" dirty="0" err="1" smtClean="0">
                <a:latin typeface="+mj-lt"/>
              </a:rPr>
              <a:t>endometrium</a:t>
            </a:r>
            <a:r>
              <a:rPr lang="en-US" sz="2400" dirty="0" smtClean="0">
                <a:latin typeface="+mj-lt"/>
              </a:rPr>
              <a:t> is </a:t>
            </a:r>
            <a:r>
              <a:rPr lang="en-US" sz="2400" b="1" dirty="0" smtClean="0">
                <a:solidFill>
                  <a:srgbClr val="FF0000"/>
                </a:solidFill>
                <a:latin typeface="+mj-lt"/>
              </a:rPr>
              <a:t>Implantation </a:t>
            </a:r>
          </a:p>
          <a:p>
            <a:pPr algn="just">
              <a:buFont typeface="Wingdings" pitchFamily="2" charset="2"/>
              <a:buChar char="Ø"/>
            </a:pPr>
            <a:r>
              <a:rPr lang="en-US" sz="2400" b="1" dirty="0" smtClean="0">
                <a:latin typeface="+mj-lt"/>
              </a:rPr>
              <a:t>Implantation occur in three phases:  Apposition</a:t>
            </a:r>
          </a:p>
          <a:p>
            <a:pPr algn="just">
              <a:buNone/>
            </a:pPr>
            <a:r>
              <a:rPr lang="en-US" sz="2400" b="1" dirty="0" smtClean="0">
                <a:latin typeface="+mj-lt"/>
              </a:rPr>
              <a:t>                                                                       Adhesion and</a:t>
            </a:r>
          </a:p>
          <a:p>
            <a:pPr algn="just">
              <a:buNone/>
            </a:pPr>
            <a:r>
              <a:rPr lang="en-US" sz="2400" b="1" dirty="0" smtClean="0">
                <a:latin typeface="+mj-lt"/>
              </a:rPr>
              <a:t>                                                                       Attachment</a:t>
            </a:r>
          </a:p>
          <a:p>
            <a:pPr algn="just">
              <a:buFont typeface="Wingdings" pitchFamily="2" charset="2"/>
              <a:buChar char="Ø"/>
            </a:pPr>
            <a:r>
              <a:rPr lang="en-US" sz="2400" dirty="0" smtClean="0">
                <a:latin typeface="+mj-lt"/>
              </a:rPr>
              <a:t>Embryo got nourishment in uterine tube by its own yolk and secretion from oviducts</a:t>
            </a:r>
          </a:p>
          <a:p>
            <a:pPr algn="just">
              <a:buFont typeface="Wingdings" pitchFamily="2" charset="2"/>
              <a:buChar char="Ø"/>
            </a:pPr>
            <a:r>
              <a:rPr lang="en-US" sz="2400" dirty="0" smtClean="0">
                <a:latin typeface="+mj-lt"/>
              </a:rPr>
              <a:t>In uterus embryo derive nutrition from uterine fluid , uterine fluid consists of cellular </a:t>
            </a:r>
            <a:r>
              <a:rPr lang="en-US" sz="2400" dirty="0" err="1" smtClean="0">
                <a:latin typeface="+mj-lt"/>
              </a:rPr>
              <a:t>debries</a:t>
            </a:r>
            <a:r>
              <a:rPr lang="en-US" sz="2400" dirty="0" smtClean="0">
                <a:latin typeface="+mj-lt"/>
              </a:rPr>
              <a:t>, </a:t>
            </a:r>
            <a:r>
              <a:rPr lang="en-US" sz="2400" dirty="0" err="1" smtClean="0">
                <a:latin typeface="+mj-lt"/>
              </a:rPr>
              <a:t>extravasated</a:t>
            </a:r>
            <a:r>
              <a:rPr lang="en-US" sz="2400" dirty="0" smtClean="0">
                <a:latin typeface="+mj-lt"/>
              </a:rPr>
              <a:t> poly-</a:t>
            </a:r>
            <a:r>
              <a:rPr lang="en-US" sz="2400" dirty="0" err="1" smtClean="0">
                <a:latin typeface="+mj-lt"/>
              </a:rPr>
              <a:t>morphonucleocutes</a:t>
            </a:r>
            <a:r>
              <a:rPr lang="en-US" sz="2400" dirty="0" smtClean="0">
                <a:latin typeface="+mj-lt"/>
              </a:rPr>
              <a:t> and secretion of endometrial gland called </a:t>
            </a:r>
            <a:r>
              <a:rPr lang="en-US" sz="2400" b="1" dirty="0" smtClean="0">
                <a:solidFill>
                  <a:srgbClr val="FF0000"/>
                </a:solidFill>
                <a:latin typeface="+mj-lt"/>
              </a:rPr>
              <a:t>uterine milk (</a:t>
            </a:r>
            <a:r>
              <a:rPr lang="en-US" sz="2400" b="1" dirty="0" err="1" smtClean="0">
                <a:solidFill>
                  <a:srgbClr val="FF0000"/>
                </a:solidFill>
                <a:latin typeface="+mj-lt"/>
              </a:rPr>
              <a:t>histotrophs</a:t>
            </a:r>
            <a:r>
              <a:rPr lang="en-US" sz="2400" b="1" dirty="0" smtClean="0">
                <a:solidFill>
                  <a:srgbClr val="FF0000"/>
                </a:solidFill>
                <a:latin typeface="+mj-lt"/>
              </a:rPr>
              <a:t>)</a:t>
            </a:r>
          </a:p>
          <a:p>
            <a:pPr algn="just">
              <a:buFont typeface="Wingdings" pitchFamily="2" charset="2"/>
              <a:buChar char="Ø"/>
            </a:pPr>
            <a:r>
              <a:rPr lang="en-US" sz="2400" dirty="0" smtClean="0">
                <a:latin typeface="+mj-lt"/>
              </a:rPr>
              <a:t>Implantation is slow and gradual process in domestic animals </a:t>
            </a:r>
          </a:p>
          <a:p>
            <a:pPr algn="just">
              <a:buFont typeface="Wingdings" pitchFamily="2" charset="2"/>
              <a:buChar char="Ø"/>
            </a:pPr>
            <a:r>
              <a:rPr lang="en-US" sz="2400" dirty="0" smtClean="0">
                <a:latin typeface="+mj-lt"/>
              </a:rPr>
              <a:t>There is marked species difference in time of implantation, gestation period and litter size</a:t>
            </a:r>
            <a:endParaRPr lang="en-US" sz="24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381000" y="609600"/>
          <a:ext cx="8305800" cy="5867400"/>
        </p:xfrm>
        <a:graphic>
          <a:graphicData uri="http://schemas.openxmlformats.org/drawingml/2006/table">
            <a:tbl>
              <a:tblPr firstRow="1" bandRow="1">
                <a:tableStyleId>{5C22544A-7EE6-4342-B048-85BDC9FD1C3A}</a:tableStyleId>
              </a:tblPr>
              <a:tblGrid>
                <a:gridCol w="2076450"/>
                <a:gridCol w="2076450"/>
                <a:gridCol w="2076450"/>
                <a:gridCol w="2076450"/>
              </a:tblGrid>
              <a:tr h="1224618">
                <a:tc>
                  <a:txBody>
                    <a:bodyPr/>
                    <a:lstStyle/>
                    <a:p>
                      <a:pPr algn="ctr"/>
                      <a:endParaRPr lang="en-US" sz="2400" dirty="0" smtClean="0">
                        <a:latin typeface="+mj-lt"/>
                      </a:endParaRPr>
                    </a:p>
                    <a:p>
                      <a:pPr algn="ctr"/>
                      <a:r>
                        <a:rPr lang="en-US" sz="2400" dirty="0" smtClean="0">
                          <a:latin typeface="+mj-lt"/>
                        </a:rPr>
                        <a:t>Species</a:t>
                      </a:r>
                      <a:endParaRPr lang="en-US" sz="4000" dirty="0">
                        <a:latin typeface="+mj-lt"/>
                      </a:endParaRPr>
                    </a:p>
                  </a:txBody>
                  <a:tcPr/>
                </a:tc>
                <a:tc>
                  <a:txBody>
                    <a:bodyPr/>
                    <a:lstStyle/>
                    <a:p>
                      <a:pPr algn="ctr"/>
                      <a:r>
                        <a:rPr lang="en-US" sz="2400" dirty="0" smtClean="0">
                          <a:latin typeface="+mj-lt"/>
                        </a:rPr>
                        <a:t>Time of implantation</a:t>
                      </a:r>
                      <a:endParaRPr lang="en-US" sz="3200" dirty="0">
                        <a:latin typeface="+mj-lt"/>
                      </a:endParaRPr>
                    </a:p>
                  </a:txBody>
                  <a:tcPr/>
                </a:tc>
                <a:tc>
                  <a:txBody>
                    <a:bodyPr/>
                    <a:lstStyle/>
                    <a:p>
                      <a:pPr algn="ctr"/>
                      <a:r>
                        <a:rPr lang="en-US" sz="2400" dirty="0" smtClean="0">
                          <a:latin typeface="+mj-lt"/>
                        </a:rPr>
                        <a:t>Gestation period (in days)</a:t>
                      </a:r>
                      <a:endParaRPr lang="en-US" sz="2400" dirty="0">
                        <a:latin typeface="+mj-lt"/>
                      </a:endParaRPr>
                    </a:p>
                  </a:txBody>
                  <a:tcPr/>
                </a:tc>
                <a:tc>
                  <a:txBody>
                    <a:bodyPr/>
                    <a:lstStyle/>
                    <a:p>
                      <a:pPr algn="ctr"/>
                      <a:endParaRPr lang="en-US" sz="2400" dirty="0" smtClean="0">
                        <a:latin typeface="+mj-lt"/>
                      </a:endParaRPr>
                    </a:p>
                    <a:p>
                      <a:pPr algn="ctr"/>
                      <a:r>
                        <a:rPr lang="en-US" sz="2400" dirty="0" smtClean="0">
                          <a:latin typeface="+mj-lt"/>
                        </a:rPr>
                        <a:t>Litter size</a:t>
                      </a:r>
                      <a:endParaRPr lang="en-US" sz="2400" dirty="0">
                        <a:latin typeface="+mj-lt"/>
                      </a:endParaRPr>
                    </a:p>
                  </a:txBody>
                  <a:tcPr/>
                </a:tc>
              </a:tr>
              <a:tr h="773797">
                <a:tc>
                  <a:txBody>
                    <a:bodyPr/>
                    <a:lstStyle/>
                    <a:p>
                      <a:pPr algn="ctr"/>
                      <a:r>
                        <a:rPr lang="en-US" sz="2400" dirty="0" smtClean="0">
                          <a:latin typeface="+mj-lt"/>
                        </a:rPr>
                        <a:t>Cow</a:t>
                      </a:r>
                      <a:endParaRPr lang="en-US" sz="2400" dirty="0">
                        <a:latin typeface="+mj-lt"/>
                      </a:endParaRPr>
                    </a:p>
                  </a:txBody>
                  <a:tcPr/>
                </a:tc>
                <a:tc>
                  <a:txBody>
                    <a:bodyPr/>
                    <a:lstStyle/>
                    <a:p>
                      <a:pPr algn="ctr"/>
                      <a:r>
                        <a:rPr lang="en-US" sz="2400" dirty="0" smtClean="0">
                          <a:latin typeface="+mj-lt"/>
                        </a:rPr>
                        <a:t>28-35</a:t>
                      </a:r>
                      <a:endParaRPr lang="en-US" sz="2400" dirty="0">
                        <a:latin typeface="+mj-lt"/>
                      </a:endParaRPr>
                    </a:p>
                  </a:txBody>
                  <a:tcPr/>
                </a:tc>
                <a:tc>
                  <a:txBody>
                    <a:bodyPr/>
                    <a:lstStyle/>
                    <a:p>
                      <a:pPr algn="ctr"/>
                      <a:r>
                        <a:rPr lang="en-US" sz="2400" dirty="0" smtClean="0">
                          <a:latin typeface="+mj-lt"/>
                        </a:rPr>
                        <a:t>282 (277-290)</a:t>
                      </a:r>
                      <a:endParaRPr lang="en-US" sz="2400" dirty="0">
                        <a:latin typeface="+mj-lt"/>
                      </a:endParaRPr>
                    </a:p>
                  </a:txBody>
                  <a:tcPr/>
                </a:tc>
                <a:tc>
                  <a:txBody>
                    <a:bodyPr/>
                    <a:lstStyle/>
                    <a:p>
                      <a:pPr algn="ctr"/>
                      <a:r>
                        <a:rPr lang="en-US" sz="2400" dirty="0" smtClean="0">
                          <a:latin typeface="+mj-lt"/>
                        </a:rPr>
                        <a:t>01</a:t>
                      </a:r>
                      <a:endParaRPr lang="en-US" sz="2400" dirty="0">
                        <a:latin typeface="+mj-lt"/>
                      </a:endParaRPr>
                    </a:p>
                  </a:txBody>
                  <a:tcPr/>
                </a:tc>
              </a:tr>
              <a:tr h="773797">
                <a:tc>
                  <a:txBody>
                    <a:bodyPr/>
                    <a:lstStyle/>
                    <a:p>
                      <a:pPr algn="ctr"/>
                      <a:r>
                        <a:rPr lang="en-US" sz="2400" dirty="0" smtClean="0">
                          <a:latin typeface="+mj-lt"/>
                        </a:rPr>
                        <a:t>Ewe</a:t>
                      </a:r>
                      <a:endParaRPr lang="en-US" sz="2400" dirty="0">
                        <a:latin typeface="+mj-lt"/>
                      </a:endParaRPr>
                    </a:p>
                  </a:txBody>
                  <a:tcPr/>
                </a:tc>
                <a:tc>
                  <a:txBody>
                    <a:bodyPr/>
                    <a:lstStyle/>
                    <a:p>
                      <a:pPr algn="ctr"/>
                      <a:r>
                        <a:rPr lang="en-US" sz="2400" dirty="0" smtClean="0">
                          <a:latin typeface="+mj-lt"/>
                        </a:rPr>
                        <a:t>17-20</a:t>
                      </a:r>
                      <a:endParaRPr lang="en-US" sz="2400" dirty="0">
                        <a:latin typeface="+mj-lt"/>
                      </a:endParaRPr>
                    </a:p>
                  </a:txBody>
                  <a:tcPr/>
                </a:tc>
                <a:tc>
                  <a:txBody>
                    <a:bodyPr/>
                    <a:lstStyle/>
                    <a:p>
                      <a:pPr algn="ctr"/>
                      <a:r>
                        <a:rPr lang="en-US" sz="2400" dirty="0" smtClean="0">
                          <a:latin typeface="+mj-lt"/>
                        </a:rPr>
                        <a:t>148 (144-152)</a:t>
                      </a:r>
                      <a:endParaRPr lang="en-US" sz="2400" dirty="0">
                        <a:latin typeface="+mj-lt"/>
                      </a:endParaRPr>
                    </a:p>
                  </a:txBody>
                  <a:tcPr/>
                </a:tc>
                <a:tc>
                  <a:txBody>
                    <a:bodyPr/>
                    <a:lstStyle/>
                    <a:p>
                      <a:pPr algn="ctr"/>
                      <a:r>
                        <a:rPr lang="en-US" sz="2400" dirty="0" smtClean="0">
                          <a:latin typeface="+mj-lt"/>
                        </a:rPr>
                        <a:t>1-2</a:t>
                      </a:r>
                      <a:endParaRPr lang="en-US" sz="2400" dirty="0">
                        <a:latin typeface="+mj-lt"/>
                      </a:endParaRPr>
                    </a:p>
                  </a:txBody>
                  <a:tcPr/>
                </a:tc>
              </a:tr>
              <a:tr h="773797">
                <a:tc>
                  <a:txBody>
                    <a:bodyPr/>
                    <a:lstStyle/>
                    <a:p>
                      <a:pPr algn="ctr"/>
                      <a:r>
                        <a:rPr lang="en-US" sz="2400" dirty="0" smtClean="0">
                          <a:latin typeface="+mj-lt"/>
                        </a:rPr>
                        <a:t>Sow</a:t>
                      </a:r>
                      <a:endParaRPr lang="en-US" sz="2400" dirty="0">
                        <a:latin typeface="+mj-lt"/>
                      </a:endParaRPr>
                    </a:p>
                  </a:txBody>
                  <a:tcPr/>
                </a:tc>
                <a:tc>
                  <a:txBody>
                    <a:bodyPr/>
                    <a:lstStyle/>
                    <a:p>
                      <a:pPr algn="ctr"/>
                      <a:r>
                        <a:rPr lang="en-US" sz="2400" dirty="0" smtClean="0">
                          <a:latin typeface="+mj-lt"/>
                        </a:rPr>
                        <a:t>17-24</a:t>
                      </a:r>
                      <a:endParaRPr lang="en-US" sz="2400" dirty="0">
                        <a:latin typeface="+mj-lt"/>
                      </a:endParaRPr>
                    </a:p>
                  </a:txBody>
                  <a:tcPr/>
                </a:tc>
                <a:tc>
                  <a:txBody>
                    <a:bodyPr/>
                    <a:lstStyle/>
                    <a:p>
                      <a:pPr algn="ctr"/>
                      <a:r>
                        <a:rPr lang="en-US" sz="2400" dirty="0" smtClean="0">
                          <a:latin typeface="+mj-lt"/>
                        </a:rPr>
                        <a:t>114 (110-116)</a:t>
                      </a:r>
                      <a:endParaRPr lang="en-US" sz="2400" dirty="0">
                        <a:latin typeface="+mj-lt"/>
                      </a:endParaRPr>
                    </a:p>
                  </a:txBody>
                  <a:tcPr/>
                </a:tc>
                <a:tc>
                  <a:txBody>
                    <a:bodyPr/>
                    <a:lstStyle/>
                    <a:p>
                      <a:pPr algn="ctr"/>
                      <a:r>
                        <a:rPr lang="en-US" sz="2400" dirty="0" smtClean="0">
                          <a:latin typeface="+mj-lt"/>
                        </a:rPr>
                        <a:t>08-12</a:t>
                      </a:r>
                      <a:endParaRPr lang="en-US" sz="2400" dirty="0">
                        <a:latin typeface="+mj-lt"/>
                      </a:endParaRPr>
                    </a:p>
                  </a:txBody>
                  <a:tcPr/>
                </a:tc>
              </a:tr>
              <a:tr h="773797">
                <a:tc>
                  <a:txBody>
                    <a:bodyPr/>
                    <a:lstStyle/>
                    <a:p>
                      <a:pPr algn="ctr"/>
                      <a:r>
                        <a:rPr lang="en-US" sz="2400" dirty="0" smtClean="0">
                          <a:latin typeface="+mj-lt"/>
                        </a:rPr>
                        <a:t>Mare</a:t>
                      </a:r>
                      <a:endParaRPr lang="en-US" sz="2400" dirty="0">
                        <a:latin typeface="+mj-lt"/>
                      </a:endParaRPr>
                    </a:p>
                  </a:txBody>
                  <a:tcPr/>
                </a:tc>
                <a:tc>
                  <a:txBody>
                    <a:bodyPr/>
                    <a:lstStyle/>
                    <a:p>
                      <a:pPr algn="ctr"/>
                      <a:r>
                        <a:rPr lang="en-US" sz="2400" dirty="0" smtClean="0">
                          <a:latin typeface="+mj-lt"/>
                        </a:rPr>
                        <a:t>49-70</a:t>
                      </a:r>
                      <a:endParaRPr lang="en-US" sz="2400" dirty="0">
                        <a:latin typeface="+mj-lt"/>
                      </a:endParaRPr>
                    </a:p>
                  </a:txBody>
                  <a:tcPr/>
                </a:tc>
                <a:tc>
                  <a:txBody>
                    <a:bodyPr/>
                    <a:lstStyle/>
                    <a:p>
                      <a:pPr algn="ctr"/>
                      <a:r>
                        <a:rPr lang="en-US" sz="2400" dirty="0" smtClean="0">
                          <a:latin typeface="+mj-lt"/>
                        </a:rPr>
                        <a:t>338 (330-345)</a:t>
                      </a:r>
                      <a:endParaRPr lang="en-US" sz="2400" dirty="0">
                        <a:latin typeface="+mj-lt"/>
                      </a:endParaRPr>
                    </a:p>
                  </a:txBody>
                  <a:tcPr/>
                </a:tc>
                <a:tc>
                  <a:txBody>
                    <a:bodyPr/>
                    <a:lstStyle/>
                    <a:p>
                      <a:pPr algn="ctr"/>
                      <a:r>
                        <a:rPr lang="en-US" sz="2400" dirty="0" smtClean="0">
                          <a:latin typeface="+mj-lt"/>
                        </a:rPr>
                        <a:t>01</a:t>
                      </a:r>
                      <a:endParaRPr lang="en-US" sz="2400" dirty="0">
                        <a:latin typeface="+mj-lt"/>
                      </a:endParaRPr>
                    </a:p>
                  </a:txBody>
                  <a:tcPr/>
                </a:tc>
              </a:tr>
              <a:tr h="773797">
                <a:tc>
                  <a:txBody>
                    <a:bodyPr/>
                    <a:lstStyle/>
                    <a:p>
                      <a:pPr algn="ctr"/>
                      <a:r>
                        <a:rPr lang="en-US" sz="2400" dirty="0" smtClean="0">
                          <a:latin typeface="+mj-lt"/>
                        </a:rPr>
                        <a:t>Bitch</a:t>
                      </a:r>
                      <a:endParaRPr lang="en-US" sz="2400" dirty="0">
                        <a:latin typeface="+mj-lt"/>
                      </a:endParaRPr>
                    </a:p>
                  </a:txBody>
                  <a:tcPr/>
                </a:tc>
                <a:tc>
                  <a:txBody>
                    <a:bodyPr/>
                    <a:lstStyle/>
                    <a:p>
                      <a:pPr algn="ctr"/>
                      <a:r>
                        <a:rPr lang="en-US" sz="2400" dirty="0" smtClean="0">
                          <a:latin typeface="+mj-lt"/>
                        </a:rPr>
                        <a:t>14-21</a:t>
                      </a:r>
                      <a:endParaRPr lang="en-US" sz="2400" dirty="0">
                        <a:latin typeface="+mj-lt"/>
                      </a:endParaRPr>
                    </a:p>
                  </a:txBody>
                  <a:tcPr/>
                </a:tc>
                <a:tc>
                  <a:txBody>
                    <a:bodyPr/>
                    <a:lstStyle/>
                    <a:p>
                      <a:pPr algn="ctr"/>
                      <a:r>
                        <a:rPr lang="en-US" sz="2400" dirty="0" smtClean="0">
                          <a:latin typeface="+mj-lt"/>
                        </a:rPr>
                        <a:t>61 (58-64)</a:t>
                      </a:r>
                      <a:endParaRPr lang="en-US" sz="2400" dirty="0">
                        <a:latin typeface="+mj-lt"/>
                      </a:endParaRPr>
                    </a:p>
                  </a:txBody>
                  <a:tcPr/>
                </a:tc>
                <a:tc>
                  <a:txBody>
                    <a:bodyPr/>
                    <a:lstStyle/>
                    <a:p>
                      <a:pPr algn="ctr"/>
                      <a:r>
                        <a:rPr lang="en-US" sz="2400" dirty="0" smtClean="0">
                          <a:latin typeface="+mj-lt"/>
                        </a:rPr>
                        <a:t>Multiple</a:t>
                      </a:r>
                      <a:endParaRPr lang="en-US" sz="2400" dirty="0">
                        <a:latin typeface="+mj-lt"/>
                      </a:endParaRPr>
                    </a:p>
                  </a:txBody>
                  <a:tcPr/>
                </a:tc>
              </a:tr>
              <a:tr h="773797">
                <a:tc>
                  <a:txBody>
                    <a:bodyPr/>
                    <a:lstStyle/>
                    <a:p>
                      <a:pPr algn="ctr"/>
                      <a:r>
                        <a:rPr lang="en-US" sz="2400" dirty="0" smtClean="0">
                          <a:latin typeface="+mj-lt"/>
                        </a:rPr>
                        <a:t>Cat</a:t>
                      </a:r>
                      <a:endParaRPr lang="en-US" sz="2400" dirty="0">
                        <a:latin typeface="+mj-lt"/>
                      </a:endParaRPr>
                    </a:p>
                  </a:txBody>
                  <a:tcPr/>
                </a:tc>
                <a:tc>
                  <a:txBody>
                    <a:bodyPr/>
                    <a:lstStyle/>
                    <a:p>
                      <a:pPr algn="ctr"/>
                      <a:r>
                        <a:rPr lang="en-US" sz="2400" dirty="0" smtClean="0">
                          <a:latin typeface="+mj-lt"/>
                        </a:rPr>
                        <a:t>14-21</a:t>
                      </a:r>
                      <a:endParaRPr lang="en-US" sz="2400" dirty="0">
                        <a:latin typeface="+mj-lt"/>
                      </a:endParaRPr>
                    </a:p>
                  </a:txBody>
                  <a:tcPr/>
                </a:tc>
                <a:tc>
                  <a:txBody>
                    <a:bodyPr/>
                    <a:lstStyle/>
                    <a:p>
                      <a:pPr algn="ctr"/>
                      <a:r>
                        <a:rPr lang="en-US" sz="2400" dirty="0" smtClean="0">
                          <a:latin typeface="+mj-lt"/>
                        </a:rPr>
                        <a:t>64 (60-68)</a:t>
                      </a:r>
                      <a:endParaRPr lang="en-US" sz="2400" dirty="0">
                        <a:latin typeface="+mj-lt"/>
                      </a:endParaRPr>
                    </a:p>
                  </a:txBody>
                  <a:tcPr/>
                </a:tc>
                <a:tc>
                  <a:txBody>
                    <a:bodyPr/>
                    <a:lstStyle/>
                    <a:p>
                      <a:pPr algn="ctr"/>
                      <a:r>
                        <a:rPr lang="en-US" sz="2400" dirty="0" smtClean="0">
                          <a:latin typeface="+mj-lt"/>
                        </a:rPr>
                        <a:t>04</a:t>
                      </a:r>
                      <a:endParaRPr lang="en-US" sz="2400" dirty="0">
                        <a:latin typeface="+mj-lt"/>
                      </a:endParaRPr>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rmAutofit fontScale="90000"/>
          </a:bodyPr>
          <a:lstStyle/>
          <a:p>
            <a:pPr algn="ctr"/>
            <a:r>
              <a:rPr lang="en-US" sz="4000" b="1" dirty="0" smtClean="0"/>
              <a:t>Types of Implantation</a:t>
            </a:r>
            <a:endParaRPr lang="en-US" sz="4000" b="1" dirty="0"/>
          </a:p>
        </p:txBody>
      </p:sp>
      <p:sp>
        <p:nvSpPr>
          <p:cNvPr id="3" name="Content Placeholder 2"/>
          <p:cNvSpPr>
            <a:spLocks noGrp="1"/>
          </p:cNvSpPr>
          <p:nvPr>
            <p:ph idx="1"/>
          </p:nvPr>
        </p:nvSpPr>
        <p:spPr>
          <a:xfrm>
            <a:off x="228600" y="990600"/>
            <a:ext cx="4114800" cy="5486400"/>
          </a:xfrm>
        </p:spPr>
        <p:txBody>
          <a:bodyPr>
            <a:normAutofit fontScale="92500"/>
          </a:bodyPr>
          <a:lstStyle/>
          <a:p>
            <a:pPr algn="just">
              <a:buFont typeface="Wingdings" pitchFamily="2" charset="2"/>
              <a:buChar char="Ø"/>
            </a:pPr>
            <a:r>
              <a:rPr lang="en-US" sz="2400" b="1" dirty="0" smtClean="0">
                <a:latin typeface="+mj-lt"/>
              </a:rPr>
              <a:t>Three types of Implantation:</a:t>
            </a:r>
          </a:p>
          <a:p>
            <a:pPr marL="457200" indent="-457200" algn="just">
              <a:buFont typeface="+mj-lt"/>
              <a:buAutoNum type="arabicPeriod"/>
            </a:pPr>
            <a:r>
              <a:rPr lang="en-US" sz="2400" b="1" dirty="0" smtClean="0">
                <a:solidFill>
                  <a:srgbClr val="FF0000"/>
                </a:solidFill>
                <a:latin typeface="+mj-lt"/>
              </a:rPr>
              <a:t>Superficial/Central: </a:t>
            </a:r>
            <a:r>
              <a:rPr lang="en-US" sz="2400" dirty="0" smtClean="0">
                <a:latin typeface="+mj-lt"/>
              </a:rPr>
              <a:t>The chorionic vesicle remain within uterine cavity and expands to fill its lumen </a:t>
            </a:r>
            <a:r>
              <a:rPr lang="en-US" sz="2400" b="1" dirty="0" smtClean="0">
                <a:latin typeface="+mj-lt"/>
              </a:rPr>
              <a:t>Ex. Domestic Animals</a:t>
            </a:r>
          </a:p>
          <a:p>
            <a:pPr marL="457200" indent="-457200" algn="just">
              <a:buFont typeface="+mj-lt"/>
              <a:buAutoNum type="arabicPeriod"/>
            </a:pPr>
            <a:r>
              <a:rPr lang="en-US" sz="2400" b="1" dirty="0" err="1" smtClean="0">
                <a:solidFill>
                  <a:srgbClr val="FF0000"/>
                </a:solidFill>
                <a:latin typeface="+mj-lt"/>
              </a:rPr>
              <a:t>Ecentric</a:t>
            </a:r>
            <a:r>
              <a:rPr lang="en-US" sz="2400" b="1" dirty="0" smtClean="0">
                <a:solidFill>
                  <a:srgbClr val="FF0000"/>
                </a:solidFill>
                <a:latin typeface="+mj-lt"/>
              </a:rPr>
              <a:t> : </a:t>
            </a:r>
            <a:r>
              <a:rPr lang="en-US" sz="2400" dirty="0" smtClean="0">
                <a:latin typeface="+mj-lt"/>
              </a:rPr>
              <a:t>The chorionic vesicle become partially </a:t>
            </a:r>
            <a:r>
              <a:rPr lang="en-US" sz="2400" dirty="0" err="1" smtClean="0">
                <a:latin typeface="+mj-lt"/>
              </a:rPr>
              <a:t>embeded</a:t>
            </a:r>
            <a:r>
              <a:rPr lang="en-US" sz="2400" dirty="0" smtClean="0">
                <a:latin typeface="+mj-lt"/>
              </a:rPr>
              <a:t> in pockets of the uterine wall </a:t>
            </a:r>
            <a:r>
              <a:rPr lang="en-US" sz="2400" b="1" dirty="0" smtClean="0">
                <a:latin typeface="+mj-lt"/>
              </a:rPr>
              <a:t>Ex. Rat , Squirrel</a:t>
            </a:r>
          </a:p>
          <a:p>
            <a:pPr marL="457200" indent="-457200" algn="just">
              <a:buFont typeface="+mj-lt"/>
              <a:buAutoNum type="arabicPeriod"/>
            </a:pPr>
            <a:r>
              <a:rPr lang="en-US" sz="2400" b="1" dirty="0" smtClean="0">
                <a:solidFill>
                  <a:srgbClr val="FF0000"/>
                </a:solidFill>
                <a:latin typeface="+mj-lt"/>
              </a:rPr>
              <a:t>Interstitial :</a:t>
            </a:r>
            <a:r>
              <a:rPr lang="en-US" sz="2400" dirty="0" smtClean="0">
                <a:latin typeface="+mj-lt"/>
              </a:rPr>
              <a:t> The blastocyst penetrate into the wall of uterus and develops there until parturition </a:t>
            </a:r>
            <a:r>
              <a:rPr lang="en-US" sz="2400" b="1" dirty="0" smtClean="0">
                <a:latin typeface="+mj-lt"/>
              </a:rPr>
              <a:t>Ex. Primates</a:t>
            </a:r>
          </a:p>
          <a:p>
            <a:pPr marL="457200" indent="-457200" algn="just">
              <a:buNone/>
            </a:pPr>
            <a:r>
              <a:rPr lang="en-US" sz="2400" dirty="0" smtClean="0">
                <a:latin typeface="+mj-lt"/>
              </a:rPr>
              <a:t>       </a:t>
            </a:r>
          </a:p>
        </p:txBody>
      </p:sp>
      <p:pic>
        <p:nvPicPr>
          <p:cNvPr id="2050" name="Picture 2" descr="C:\Users\sony\Documents\Bluetooth Folder\_20200507_120644.JPG"/>
          <p:cNvPicPr>
            <a:picLocks noChangeAspect="1" noChangeArrowheads="1"/>
          </p:cNvPicPr>
          <p:nvPr/>
        </p:nvPicPr>
        <p:blipFill>
          <a:blip r:embed="rId2"/>
          <a:srcRect/>
          <a:stretch>
            <a:fillRect/>
          </a:stretch>
        </p:blipFill>
        <p:spPr bwMode="auto">
          <a:xfrm>
            <a:off x="4419600" y="1524000"/>
            <a:ext cx="4724400" cy="3962400"/>
          </a:xfrm>
          <a:prstGeom prst="rect">
            <a:avLst/>
          </a:prstGeom>
          <a:noFill/>
        </p:spPr>
      </p:pic>
      <p:sp>
        <p:nvSpPr>
          <p:cNvPr id="5" name="TextBox 4"/>
          <p:cNvSpPr txBox="1"/>
          <p:nvPr/>
        </p:nvSpPr>
        <p:spPr>
          <a:xfrm>
            <a:off x="4495800" y="4495800"/>
            <a:ext cx="457200" cy="400110"/>
          </a:xfrm>
          <a:prstGeom prst="rect">
            <a:avLst/>
          </a:prstGeom>
          <a:noFill/>
        </p:spPr>
        <p:txBody>
          <a:bodyPr wrap="square" rtlCol="0">
            <a:spAutoFit/>
          </a:bodyPr>
          <a:lstStyle/>
          <a:p>
            <a:r>
              <a:rPr lang="en-US" sz="2000" b="1" dirty="0" smtClean="0">
                <a:solidFill>
                  <a:srgbClr val="FF0000"/>
                </a:solidFill>
                <a:latin typeface="+mj-lt"/>
              </a:rPr>
              <a:t>1.</a:t>
            </a:r>
            <a:endParaRPr lang="en-US" sz="2000" b="1" dirty="0">
              <a:solidFill>
                <a:srgbClr val="FF0000"/>
              </a:solidFill>
              <a:latin typeface="+mj-lt"/>
            </a:endParaRPr>
          </a:p>
        </p:txBody>
      </p:sp>
      <p:sp>
        <p:nvSpPr>
          <p:cNvPr id="7" name="TextBox 6"/>
          <p:cNvSpPr txBox="1"/>
          <p:nvPr/>
        </p:nvSpPr>
        <p:spPr>
          <a:xfrm>
            <a:off x="5791200" y="4495800"/>
            <a:ext cx="457200" cy="400110"/>
          </a:xfrm>
          <a:prstGeom prst="rect">
            <a:avLst/>
          </a:prstGeom>
          <a:noFill/>
        </p:spPr>
        <p:txBody>
          <a:bodyPr wrap="square" rtlCol="0">
            <a:spAutoFit/>
          </a:bodyPr>
          <a:lstStyle/>
          <a:p>
            <a:r>
              <a:rPr lang="en-US" sz="2000" b="1" dirty="0" smtClean="0">
                <a:solidFill>
                  <a:srgbClr val="FF0000"/>
                </a:solidFill>
                <a:latin typeface="+mj-lt"/>
              </a:rPr>
              <a:t>2.</a:t>
            </a:r>
            <a:endParaRPr lang="en-US" sz="2000" b="1" dirty="0">
              <a:solidFill>
                <a:srgbClr val="FF0000"/>
              </a:solidFill>
              <a:latin typeface="+mj-lt"/>
            </a:endParaRPr>
          </a:p>
        </p:txBody>
      </p:sp>
      <p:sp>
        <p:nvSpPr>
          <p:cNvPr id="8" name="TextBox 7"/>
          <p:cNvSpPr txBox="1"/>
          <p:nvPr/>
        </p:nvSpPr>
        <p:spPr>
          <a:xfrm>
            <a:off x="7162800" y="4419600"/>
            <a:ext cx="457200" cy="400110"/>
          </a:xfrm>
          <a:prstGeom prst="rect">
            <a:avLst/>
          </a:prstGeom>
          <a:noFill/>
        </p:spPr>
        <p:txBody>
          <a:bodyPr wrap="square" rtlCol="0">
            <a:spAutoFit/>
          </a:bodyPr>
          <a:lstStyle/>
          <a:p>
            <a:r>
              <a:rPr lang="en-US" sz="2000" b="1" dirty="0" smtClean="0">
                <a:solidFill>
                  <a:srgbClr val="FF0000"/>
                </a:solidFill>
                <a:latin typeface="+mj-lt"/>
              </a:rPr>
              <a:t>3.</a:t>
            </a:r>
            <a:endParaRPr lang="en-US" sz="2000" b="1" dirty="0">
              <a:solidFill>
                <a:srgbClr val="FF0000"/>
              </a:solidFill>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ony\Documents\Bluetooth Folder\IMG-20200507-WA0010.jpg"/>
          <p:cNvPicPr>
            <a:picLocks noChangeAspect="1" noChangeArrowheads="1"/>
          </p:cNvPicPr>
          <p:nvPr/>
        </p:nvPicPr>
        <p:blipFill>
          <a:blip r:embed="rId2"/>
          <a:srcRect/>
          <a:stretch>
            <a:fillRect/>
          </a:stretch>
        </p:blipFill>
        <p:spPr bwMode="auto">
          <a:xfrm>
            <a:off x="0" y="609600"/>
            <a:ext cx="9144000" cy="6248400"/>
          </a:xfrm>
          <a:prstGeom prst="rect">
            <a:avLst/>
          </a:prstGeom>
          <a:noFill/>
        </p:spPr>
      </p:pic>
      <p:sp>
        <p:nvSpPr>
          <p:cNvPr id="3" name="TextBox 2"/>
          <p:cNvSpPr txBox="1"/>
          <p:nvPr/>
        </p:nvSpPr>
        <p:spPr>
          <a:xfrm>
            <a:off x="1066800" y="152400"/>
            <a:ext cx="6858000" cy="523220"/>
          </a:xfrm>
          <a:prstGeom prst="rect">
            <a:avLst/>
          </a:prstGeom>
          <a:noFill/>
        </p:spPr>
        <p:txBody>
          <a:bodyPr wrap="square" rtlCol="0">
            <a:spAutoFit/>
          </a:bodyPr>
          <a:lstStyle/>
          <a:p>
            <a:pPr algn="ctr"/>
            <a:r>
              <a:rPr lang="en-US" sz="2800" dirty="0" smtClean="0">
                <a:latin typeface="+mj-lt"/>
              </a:rPr>
              <a:t> Implantation </a:t>
            </a:r>
            <a:endParaRPr lang="en-US" sz="28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r"/>
            <a:r>
              <a:rPr lang="en-US" sz="2400" dirty="0" smtClean="0"/>
              <a:t>Continue..</a:t>
            </a:r>
            <a:endParaRPr lang="en-US" sz="2400" dirty="0"/>
          </a:p>
        </p:txBody>
      </p:sp>
      <p:sp>
        <p:nvSpPr>
          <p:cNvPr id="3" name="Content Placeholder 2"/>
          <p:cNvSpPr>
            <a:spLocks noGrp="1"/>
          </p:cNvSpPr>
          <p:nvPr>
            <p:ph idx="1"/>
          </p:nvPr>
        </p:nvSpPr>
        <p:spPr>
          <a:xfrm>
            <a:off x="304800" y="838200"/>
            <a:ext cx="8686800" cy="5562600"/>
          </a:xfrm>
        </p:spPr>
        <p:txBody>
          <a:bodyPr>
            <a:normAutofit/>
          </a:bodyPr>
          <a:lstStyle/>
          <a:p>
            <a:pPr algn="just">
              <a:buFont typeface="Wingdings" pitchFamily="2" charset="2"/>
              <a:buChar char="Ø"/>
            </a:pPr>
            <a:r>
              <a:rPr lang="en-US" sz="2400" dirty="0" smtClean="0">
                <a:latin typeface="+mj-lt"/>
              </a:rPr>
              <a:t>At the time of implantation </a:t>
            </a:r>
            <a:r>
              <a:rPr lang="en-US" sz="2400" dirty="0" err="1" smtClean="0">
                <a:latin typeface="+mj-lt"/>
              </a:rPr>
              <a:t>Zona</a:t>
            </a:r>
            <a:r>
              <a:rPr lang="en-US" sz="2400" dirty="0" smtClean="0">
                <a:latin typeface="+mj-lt"/>
              </a:rPr>
              <a:t> </a:t>
            </a:r>
            <a:r>
              <a:rPr lang="en-US" sz="2400" dirty="0" err="1" smtClean="0">
                <a:latin typeface="+mj-lt"/>
              </a:rPr>
              <a:t>pellucida</a:t>
            </a:r>
            <a:r>
              <a:rPr lang="en-US" sz="2400" dirty="0" smtClean="0">
                <a:latin typeface="+mj-lt"/>
              </a:rPr>
              <a:t> becomes disappear</a:t>
            </a:r>
          </a:p>
          <a:p>
            <a:pPr algn="just">
              <a:buFont typeface="Wingdings" pitchFamily="2" charset="2"/>
              <a:buChar char="Ø"/>
            </a:pPr>
            <a:r>
              <a:rPr lang="en-US" sz="2400" dirty="0" smtClean="0">
                <a:latin typeface="+mj-lt"/>
              </a:rPr>
              <a:t>The </a:t>
            </a:r>
            <a:r>
              <a:rPr lang="en-US" sz="2400" dirty="0" err="1" smtClean="0">
                <a:latin typeface="+mj-lt"/>
              </a:rPr>
              <a:t>trophoblastic</a:t>
            </a:r>
            <a:r>
              <a:rPr lang="en-US" sz="2400" dirty="0" smtClean="0">
                <a:latin typeface="+mj-lt"/>
              </a:rPr>
              <a:t> layer differentiates into two parts:</a:t>
            </a:r>
          </a:p>
          <a:p>
            <a:pPr algn="just">
              <a:buNone/>
            </a:pPr>
            <a:r>
              <a:rPr lang="en-US" sz="2400" dirty="0" smtClean="0">
                <a:latin typeface="+mj-lt"/>
              </a:rPr>
              <a:t>              </a:t>
            </a:r>
            <a:r>
              <a:rPr lang="en-US" sz="2400" b="1" dirty="0" smtClean="0">
                <a:latin typeface="+mj-lt"/>
              </a:rPr>
              <a:t>Inner layer - </a:t>
            </a:r>
            <a:r>
              <a:rPr lang="en-US" sz="2400" b="1" dirty="0" err="1" smtClean="0">
                <a:latin typeface="+mj-lt"/>
              </a:rPr>
              <a:t>Cytotrophoblast</a:t>
            </a:r>
            <a:r>
              <a:rPr lang="en-US" sz="2400" b="1" dirty="0" smtClean="0">
                <a:latin typeface="+mj-lt"/>
              </a:rPr>
              <a:t> </a:t>
            </a:r>
          </a:p>
          <a:p>
            <a:pPr algn="just">
              <a:buNone/>
            </a:pPr>
            <a:r>
              <a:rPr lang="en-US" sz="2400" b="1" dirty="0" smtClean="0">
                <a:latin typeface="+mj-lt"/>
              </a:rPr>
              <a:t>              Outer layer - </a:t>
            </a:r>
            <a:r>
              <a:rPr lang="en-US" sz="2400" b="1" dirty="0" err="1" smtClean="0">
                <a:latin typeface="+mj-lt"/>
              </a:rPr>
              <a:t>Syncytotrophoblast</a:t>
            </a:r>
            <a:r>
              <a:rPr lang="en-US" sz="2400" b="1" dirty="0" smtClean="0">
                <a:latin typeface="+mj-lt"/>
              </a:rPr>
              <a:t> </a:t>
            </a:r>
          </a:p>
          <a:p>
            <a:pPr algn="just">
              <a:buFont typeface="Wingdings" pitchFamily="2" charset="2"/>
              <a:buChar char="Ø"/>
            </a:pPr>
            <a:r>
              <a:rPr lang="en-US" sz="2400" dirty="0" err="1" smtClean="0">
                <a:latin typeface="+mj-lt"/>
              </a:rPr>
              <a:t>Syncytotrophoblast</a:t>
            </a:r>
            <a:r>
              <a:rPr lang="en-US" sz="2400" dirty="0" smtClean="0">
                <a:latin typeface="+mj-lt"/>
              </a:rPr>
              <a:t> proliferates into multilayered, multinucleated protoplasmic mass</a:t>
            </a:r>
          </a:p>
          <a:p>
            <a:pPr algn="just">
              <a:buFont typeface="Wingdings" pitchFamily="2" charset="2"/>
              <a:buChar char="Ø"/>
            </a:pPr>
            <a:r>
              <a:rPr lang="en-US" sz="2400" dirty="0" err="1" smtClean="0">
                <a:latin typeface="+mj-lt"/>
              </a:rPr>
              <a:t>Cytotrophoblast</a:t>
            </a:r>
            <a:r>
              <a:rPr lang="en-US" sz="2400" dirty="0" smtClean="0">
                <a:latin typeface="+mj-lt"/>
              </a:rPr>
              <a:t> differentiates into layer of primary mesoderm</a:t>
            </a:r>
          </a:p>
          <a:p>
            <a:pPr algn="just">
              <a:buNone/>
            </a:pPr>
            <a:r>
              <a:rPr lang="en-US" sz="2400" dirty="0" smtClean="0">
                <a:latin typeface="+mj-lt"/>
              </a:rPr>
              <a:t>    </a:t>
            </a:r>
          </a:p>
          <a:p>
            <a:pPr algn="just">
              <a:buNone/>
            </a:pPr>
            <a:r>
              <a:rPr lang="en-US" sz="2400" dirty="0" smtClean="0">
                <a:latin typeface="+mj-lt"/>
              </a:rPr>
              <a:t>          </a:t>
            </a:r>
            <a:endParaRPr lang="en-US" sz="2400" dirty="0">
              <a:latin typeface="+mj-lt"/>
            </a:endParaRPr>
          </a:p>
        </p:txBody>
      </p:sp>
      <p:sp>
        <p:nvSpPr>
          <p:cNvPr id="4" name="Oval Callout 3"/>
          <p:cNvSpPr/>
          <p:nvPr/>
        </p:nvSpPr>
        <p:spPr>
          <a:xfrm>
            <a:off x="1143000" y="4191000"/>
            <a:ext cx="1600200" cy="914400"/>
          </a:xfrm>
          <a:prstGeom prst="wedgeEllipseCallout">
            <a:avLst>
              <a:gd name="adj1" fmla="val 139823"/>
              <a:gd name="adj2" fmla="val 13835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Callout 4"/>
          <p:cNvSpPr/>
          <p:nvPr/>
        </p:nvSpPr>
        <p:spPr>
          <a:xfrm>
            <a:off x="3657600" y="4038600"/>
            <a:ext cx="1828800" cy="685800"/>
          </a:xfrm>
          <a:prstGeom prst="wedgeEllipseCallout">
            <a:avLst>
              <a:gd name="adj1" fmla="val 6100"/>
              <a:gd name="adj2" fmla="val 12496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a:off x="6172200" y="3962400"/>
            <a:ext cx="2286000" cy="914400"/>
          </a:xfrm>
          <a:prstGeom prst="wedgeEllipseCallout">
            <a:avLst>
              <a:gd name="adj1" fmla="val -96242"/>
              <a:gd name="adj2" fmla="val 15792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rot="201890">
            <a:off x="3196585" y="5188648"/>
            <a:ext cx="2562769" cy="1264009"/>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5400" y="4343401"/>
            <a:ext cx="1371600" cy="646331"/>
          </a:xfrm>
          <a:prstGeom prst="rect">
            <a:avLst/>
          </a:prstGeom>
          <a:noFill/>
        </p:spPr>
        <p:txBody>
          <a:bodyPr wrap="square" rtlCol="0">
            <a:spAutoFit/>
          </a:bodyPr>
          <a:lstStyle/>
          <a:p>
            <a:r>
              <a:rPr lang="en-US" b="1" dirty="0" smtClean="0"/>
              <a:t>Primary</a:t>
            </a:r>
            <a:r>
              <a:rPr lang="en-US" dirty="0" smtClean="0"/>
              <a:t> </a:t>
            </a:r>
            <a:r>
              <a:rPr lang="en-US" b="1" dirty="0" smtClean="0"/>
              <a:t>mesoderm</a:t>
            </a:r>
            <a:endParaRPr lang="en-US" b="1" dirty="0"/>
          </a:p>
        </p:txBody>
      </p:sp>
      <p:sp>
        <p:nvSpPr>
          <p:cNvPr id="10" name="TextBox 9"/>
          <p:cNvSpPr txBox="1"/>
          <p:nvPr/>
        </p:nvSpPr>
        <p:spPr>
          <a:xfrm flipH="1">
            <a:off x="3581400" y="4191000"/>
            <a:ext cx="1905000" cy="369332"/>
          </a:xfrm>
          <a:prstGeom prst="rect">
            <a:avLst/>
          </a:prstGeom>
          <a:noFill/>
        </p:spPr>
        <p:txBody>
          <a:bodyPr wrap="square" rtlCol="0">
            <a:spAutoFit/>
          </a:bodyPr>
          <a:lstStyle/>
          <a:p>
            <a:r>
              <a:rPr lang="en-US" b="1" dirty="0" err="1" smtClean="0"/>
              <a:t>Cytotophoblast</a:t>
            </a:r>
            <a:endParaRPr lang="en-US" b="1" dirty="0"/>
          </a:p>
        </p:txBody>
      </p:sp>
      <p:sp>
        <p:nvSpPr>
          <p:cNvPr id="11" name="TextBox 10"/>
          <p:cNvSpPr txBox="1"/>
          <p:nvPr/>
        </p:nvSpPr>
        <p:spPr>
          <a:xfrm>
            <a:off x="6096000" y="4114800"/>
            <a:ext cx="2362200" cy="369332"/>
          </a:xfrm>
          <a:prstGeom prst="rect">
            <a:avLst/>
          </a:prstGeom>
          <a:noFill/>
        </p:spPr>
        <p:txBody>
          <a:bodyPr wrap="square" rtlCol="0">
            <a:spAutoFit/>
          </a:bodyPr>
          <a:lstStyle/>
          <a:p>
            <a:r>
              <a:rPr lang="en-US" b="1" dirty="0" err="1" smtClean="0"/>
              <a:t>Syncytotrophoblast</a:t>
            </a:r>
            <a:endParaRPr lang="en-US" b="1" dirty="0"/>
          </a:p>
        </p:txBody>
      </p:sp>
      <p:sp>
        <p:nvSpPr>
          <p:cNvPr id="12" name="TextBox 11"/>
          <p:cNvSpPr txBox="1"/>
          <p:nvPr/>
        </p:nvSpPr>
        <p:spPr>
          <a:xfrm>
            <a:off x="3733800" y="5562600"/>
            <a:ext cx="1524000" cy="400110"/>
          </a:xfrm>
          <a:prstGeom prst="rect">
            <a:avLst/>
          </a:prstGeom>
          <a:noFill/>
        </p:spPr>
        <p:txBody>
          <a:bodyPr wrap="square" rtlCol="0">
            <a:spAutoFit/>
          </a:bodyPr>
          <a:lstStyle/>
          <a:p>
            <a:r>
              <a:rPr lang="en-US" sz="2000" b="1" dirty="0" smtClean="0"/>
              <a:t>CHORION</a:t>
            </a:r>
            <a:endParaRPr lang="en-US" sz="20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393</TotalTime>
  <Words>938</Words>
  <Application>Microsoft Office PowerPoint</Application>
  <PresentationFormat>On-screen Show (4:3)</PresentationFormat>
  <Paragraphs>114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VAN-608 EMBRYOLOGY</vt:lpstr>
      <vt:lpstr>DEVELOPMENT OF PLACENTA Recall the previous classes and start from zygote formation : to the placenta formation</vt:lpstr>
      <vt:lpstr>DEVELOPMENT OF PLACENTA</vt:lpstr>
      <vt:lpstr>Decidua</vt:lpstr>
      <vt:lpstr>Implantation</vt:lpstr>
      <vt:lpstr>Slide 6</vt:lpstr>
      <vt:lpstr>Types of Implantation</vt:lpstr>
      <vt:lpstr>Slide 8</vt:lpstr>
      <vt:lpstr>Continue..</vt:lpstr>
      <vt:lpstr>Continue..</vt:lpstr>
      <vt:lpstr>Slide 11</vt:lpstr>
      <vt:lpstr>Slide 12</vt:lpstr>
      <vt:lpstr>Slide 13</vt:lpstr>
      <vt:lpstr>Continue…</vt:lpstr>
      <vt:lpstr>Continue…</vt:lpstr>
      <vt:lpstr>Continue…</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Aradhya Sinha</dc:creator>
  <cp:lastModifiedBy>sony</cp:lastModifiedBy>
  <cp:revision>72</cp:revision>
  <dcterms:created xsi:type="dcterms:W3CDTF">2006-08-16T00:00:00Z</dcterms:created>
  <dcterms:modified xsi:type="dcterms:W3CDTF">2020-05-22T14:48:10Z</dcterms:modified>
</cp:coreProperties>
</file>