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0"/>
  </p:notesMasterIdLst>
  <p:sldIdLst>
    <p:sldId id="786" r:id="rId2"/>
    <p:sldId id="787" r:id="rId3"/>
    <p:sldId id="380" r:id="rId4"/>
    <p:sldId id="778" r:id="rId5"/>
    <p:sldId id="381" r:id="rId6"/>
    <p:sldId id="780" r:id="rId7"/>
    <p:sldId id="777" r:id="rId8"/>
    <p:sldId id="779" r:id="rId9"/>
    <p:sldId id="386" r:id="rId10"/>
    <p:sldId id="382" r:id="rId11"/>
    <p:sldId id="781" r:id="rId12"/>
    <p:sldId id="782" r:id="rId13"/>
    <p:sldId id="783" r:id="rId14"/>
    <p:sldId id="785" r:id="rId15"/>
    <p:sldId id="788" r:id="rId16"/>
    <p:sldId id="789" r:id="rId17"/>
    <p:sldId id="384" r:id="rId18"/>
    <p:sldId id="38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8FFA2-DBCC-4BA9-8C8F-3BBAED879C6A}" type="datetimeFigureOut">
              <a:rPr lang="en-IN" smtClean="0"/>
              <a:pPr/>
              <a:t>21-04-2020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E6618-A8A9-47F8-8EDC-A35D158590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3429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xmlns="" id="{D43712C6-BFA6-44B0-980F-2FFED7B079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xmlns="" id="{BEF71032-29B5-4C87-AC85-92CAC4C73D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xmlns="" id="{4A748F17-11DD-4AA2-A2D3-A417793F72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4C0BF9-8677-4A71-9F9F-717F0F80AE2E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xmlns="" id="{47E58686-A0B6-4041-A3F6-5BB6A20A26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xmlns="" id="{95C21979-D276-41A9-96CD-ABA9B17215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xmlns="" id="{6770A454-EBBC-4058-ADF2-F6FF13B6C4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14B296-DE30-4079-B8FE-6032946E937F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xmlns="" id="{E243F69E-1EC7-462F-A6C7-194FE00AEF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xmlns="" id="{D5F89092-8AEC-438E-9FF0-DBA19DA17D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xmlns="" id="{91EB19EA-7713-494A-8DA5-BD3325F4B8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AB763D-2ECD-4953-9439-DE8242A7F32E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xmlns="" id="{D02E7BF4-6EF9-4A23-AFDE-5A110F2D06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xmlns="" id="{0CF22E91-41D9-4B9C-B789-0DD1BA1C6A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xmlns="" id="{B1A70930-F868-44C6-9576-A9B41A954E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C770E9-CE73-4EF9-B4D1-35990EE866D7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xmlns="" id="{AD15187B-E033-4832-9243-7B860D6B49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xmlns="" id="{EA17AC03-A86B-4AD2-93DC-15E2ED076A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xmlns="" id="{627E84BC-C306-4A5E-B26E-7D61A47C25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4225" indent="-3016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0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79AD4F-8449-4921-8E5E-BA88999A9B9A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bioknowledgy.weebly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06B356-8D0D-4D0D-A584-E63A90903B7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693C3E-C0DC-4916-B29C-12FD8A7D79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141CA1-B37F-4C69-A0C5-B4E42E5791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D287F72-2646-458F-B2E4-26D689D0BD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49850" y="5778500"/>
            <a:ext cx="3497263" cy="900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en-US"/>
              <a:t>By Chris Paine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u="sng">
                <a:hlinkClick r:id="rId2"/>
              </a:rPr>
              <a:t>https://bioknowledgy.weebly.com/</a:t>
            </a:r>
            <a:r>
              <a:rPr lang="en-US" altLang="en-US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1676400"/>
            <a:ext cx="8744301" cy="12287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31775" y="3159125"/>
            <a:ext cx="8744300" cy="18891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0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908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416FEC-EFF1-49EF-8E21-9FC26D9C59F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389CB9-4D0D-403A-B2BC-8B869DC12E5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7C864E-E5E7-480B-9DE3-14E33F6F7F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1046F4-3955-431B-8D77-A7D15455D6F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411308-B7E3-44A9-BE29-F8B94041C92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35D71C-2A87-4B92-AFE8-B7FCE684301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1B6728-B992-4813-830F-293ECDEC5E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FC5F97-B677-4266-AFE4-5372F67470C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2B918C-99F1-4E94-B5E9-72E3E0DF47F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97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194" y="822961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VBC-605</a:t>
            </a:r>
          </a:p>
          <a:p>
            <a:pPr algn="ctr"/>
            <a:r>
              <a:rPr lang="en-US" sz="4000" dirty="0" smtClean="0"/>
              <a:t>UNIT </a:t>
            </a:r>
            <a:r>
              <a:rPr lang="en-US" sz="4000" dirty="0" smtClean="0"/>
              <a:t>I </a:t>
            </a:r>
            <a:endParaRPr lang="en-US" sz="4000" dirty="0" smtClean="0"/>
          </a:p>
          <a:p>
            <a:pPr algn="just"/>
            <a:r>
              <a:rPr lang="en-US" sz="4000" dirty="0" smtClean="0"/>
              <a:t>Mechanisms: </a:t>
            </a:r>
            <a:r>
              <a:rPr lang="en-US" sz="4000" dirty="0" smtClean="0"/>
              <a:t>Enzyme activation energy and reaction co-ordination, </a:t>
            </a:r>
            <a:r>
              <a:rPr lang="en-US" sz="4000" dirty="0" err="1" smtClean="0"/>
              <a:t>acidbase</a:t>
            </a:r>
            <a:r>
              <a:rPr lang="en-US" sz="4000" dirty="0" smtClean="0"/>
              <a:t>, covalent, metal </a:t>
            </a:r>
            <a:r>
              <a:rPr lang="en-US" sz="4000" dirty="0" smtClean="0"/>
              <a:t>ion, </a:t>
            </a:r>
            <a:r>
              <a:rPr lang="en-US" sz="4000" dirty="0" smtClean="0"/>
              <a:t>Proximity and orientation </a:t>
            </a:r>
            <a:r>
              <a:rPr lang="en-US" sz="4000" dirty="0" smtClean="0"/>
              <a:t>effects, </a:t>
            </a:r>
            <a:r>
              <a:rPr lang="en-US" sz="4000" dirty="0" smtClean="0"/>
              <a:t>Preferential transitional state </a:t>
            </a:r>
            <a:r>
              <a:rPr lang="en-US" sz="4000" dirty="0" smtClean="0"/>
              <a:t>binding 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xmlns="" id="{2CB21D37-E127-480B-9636-A7844626B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90488"/>
            <a:ext cx="8848725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anose="020B0604020202020204" pitchFamily="34" charset="0"/>
              </a:rPr>
              <a:t>        Modes of Enzymatic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anose="020B0604020202020204" pitchFamily="34" charset="0"/>
              </a:rPr>
              <a:t>     Enhancement of Rates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 Black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1) general acid and general base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catalysis-- good proton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donors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&amp;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acceptors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positioned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 just right.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2) covalent catalysis-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unstable intermediate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cysteine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, serine, </a:t>
            </a:r>
            <a:r>
              <a:rPr kumimoji="0" 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histidine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3) metal ion catalysis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electron donor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 or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acceptor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231DEB-230E-4AC8-A6A3-0CC58B1BE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31846"/>
            <a:ext cx="6348413" cy="5010180"/>
          </a:xfrm>
        </p:spPr>
        <p:txBody>
          <a:bodyPr/>
          <a:lstStyle/>
          <a:p>
            <a:pPr marL="0" indent="0">
              <a:buNone/>
            </a:pPr>
            <a:r>
              <a:rPr lang="en-IN" b="1" dirty="0">
                <a:solidFill>
                  <a:schemeClr val="accent1"/>
                </a:solidFill>
              </a:rPr>
              <a:t>General base catalysis- </a:t>
            </a:r>
            <a:r>
              <a:rPr lang="en-US" dirty="0"/>
              <a:t>acceleration of a reaction by transfer of a proton</a:t>
            </a:r>
          </a:p>
          <a:p>
            <a:r>
              <a:rPr lang="en-IN" dirty="0"/>
              <a:t>B: = base (proton acceptor) </a:t>
            </a:r>
          </a:p>
          <a:p>
            <a:r>
              <a:rPr lang="en-IN" dirty="0"/>
              <a:t>BH+ = conjugate acid (proton donor)</a:t>
            </a:r>
          </a:p>
          <a:p>
            <a:r>
              <a:rPr lang="en-US" dirty="0"/>
              <a:t>A general base (B:) can act as a proton acceptor to remove protons from OH, NH, CH or other XH </a:t>
            </a:r>
          </a:p>
          <a:p>
            <a:r>
              <a:rPr lang="en-US" dirty="0"/>
              <a:t>This produces a stronger nucleophilic reactant (X:-)</a:t>
            </a:r>
            <a:endParaRPr lang="en-IN" dirty="0"/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C33F6-7056-46B6-8934-1FDEE5A3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00781"/>
            <a:ext cx="6348413" cy="615193"/>
          </a:xfrm>
        </p:spPr>
        <p:txBody>
          <a:bodyPr>
            <a:normAutofit fontScale="90000"/>
          </a:bodyPr>
          <a:lstStyle/>
          <a:p>
            <a:r>
              <a:rPr lang="en-IN" dirty="0"/>
              <a:t>Acid- Base Catalysis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D8008E0-5382-4D53-9B98-EEA74D649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757" y="3837264"/>
            <a:ext cx="4069753" cy="74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1531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74AAD-05B0-4262-9641-0D8E99BD3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76" y="247898"/>
            <a:ext cx="6348413" cy="55321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Specific Base Catalysis</a:t>
            </a:r>
          </a:p>
          <a:p>
            <a:r>
              <a:rPr lang="en-US" dirty="0"/>
              <a:t>can remove a proton from water and thereby generate the equivalent of OH- in neutral solution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General Acid Catalysis/ Specific Acid Catalysis</a:t>
            </a:r>
          </a:p>
          <a:p>
            <a:r>
              <a:rPr lang="en-US" dirty="0"/>
              <a:t>Proton donors can also catalyze reactions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endParaRPr lang="en-US" altLang="en-US" sz="1800" dirty="0"/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r>
              <a:rPr lang="en-US" altLang="en-US" sz="1800" b="1" dirty="0">
                <a:solidFill>
                  <a:srgbClr val="FF3300"/>
                </a:solidFill>
              </a:rPr>
              <a:t>Many biochemical reactions require acid base catalysis</a:t>
            </a:r>
            <a:endParaRPr lang="en-US" altLang="en-US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Hydrolysis of peptides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Reactions with Phosphate groups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Tautomerizations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Additions to carboxyl groups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D93B5FC-5958-49E8-9D26-F27FCB22E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157" y="1308856"/>
            <a:ext cx="4763546" cy="159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7089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BEEFD8-5271-47C1-9266-D39184E2A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06011"/>
            <a:ext cx="6348413" cy="2790316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1800" dirty="0"/>
              <a:t>involves the formation of a transient covalent bond between the catalyst and the substrate</a:t>
            </a:r>
            <a:endParaRPr lang="en-US" altLang="en-US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US" dirty="0"/>
              <a:t>Group X can be transferred from A-X to B in two steps via the covalent ES complex X-E</a:t>
            </a:r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B7C42-DA26-4318-9996-CFE85B8E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61512"/>
            <a:ext cx="6348413" cy="682305"/>
          </a:xfrm>
        </p:spPr>
        <p:txBody>
          <a:bodyPr>
            <a:normAutofit fontScale="90000"/>
          </a:bodyPr>
          <a:lstStyle/>
          <a:p>
            <a:r>
              <a:rPr lang="en-IN" dirty="0"/>
              <a:t>Covalent catalysis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0E4BEDD-C50E-4E86-A41A-1373D5257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805" y="1681949"/>
            <a:ext cx="3387461" cy="11031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1930516-EA39-4139-907D-21EDC346A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404" y="3696326"/>
            <a:ext cx="5419288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015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BEEFD8-5271-47C1-9266-D39184E2A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0627"/>
            <a:ext cx="6571376" cy="53437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either assist in the </a:t>
            </a:r>
            <a:r>
              <a:rPr lang="en-US" dirty="0" err="1"/>
              <a:t>catalyic</a:t>
            </a:r>
            <a:r>
              <a:rPr lang="en-US" dirty="0"/>
              <a:t> reaction, </a:t>
            </a:r>
          </a:p>
          <a:p>
            <a:r>
              <a:rPr lang="en-US" dirty="0"/>
              <a:t>activate the enzyme to begin the catalysis </a:t>
            </a:r>
          </a:p>
          <a:p>
            <a:r>
              <a:rPr lang="en-US" dirty="0"/>
              <a:t>can inhibit reactions in solution</a:t>
            </a:r>
          </a:p>
          <a:p>
            <a:r>
              <a:rPr lang="en-US" dirty="0"/>
              <a:t>Common metals that take part in metal ion catalysts are </a:t>
            </a:r>
            <a:r>
              <a:rPr lang="en-US" b="1" dirty="0">
                <a:solidFill>
                  <a:schemeClr val="accent1"/>
                </a:solidFill>
              </a:rPr>
              <a:t>copper and zinc </a:t>
            </a:r>
            <a:r>
              <a:rPr lang="en-US" dirty="0"/>
              <a:t>ion</a:t>
            </a:r>
            <a:endParaRPr lang="en-IN" dirty="0"/>
          </a:p>
          <a:p>
            <a:pPr marL="0" indent="0">
              <a:buNone/>
            </a:pPr>
            <a:r>
              <a:rPr lang="en-US" altLang="en-US" sz="1800" b="1" dirty="0">
                <a:solidFill>
                  <a:srgbClr val="FF3300"/>
                </a:solidFill>
              </a:rPr>
              <a:t>They participate in one of three ways:</a:t>
            </a:r>
          </a:p>
          <a:p>
            <a:pPr marL="400050" lvl="1" indent="0">
              <a:spcBef>
                <a:spcPct val="50000"/>
              </a:spcBef>
              <a:buNone/>
            </a:pPr>
            <a:r>
              <a:rPr lang="en-US" altLang="en-US" b="1" dirty="0"/>
              <a:t>a. They bind substrates to orient them for catalysis</a:t>
            </a:r>
          </a:p>
          <a:p>
            <a:pPr marL="400050" lvl="1" indent="0">
              <a:spcBef>
                <a:spcPct val="50000"/>
              </a:spcBef>
              <a:buNone/>
            </a:pPr>
            <a:r>
              <a:rPr lang="en-US" altLang="en-US" b="1" dirty="0"/>
              <a:t>b. Through redox reactions gain or loss of electrons</a:t>
            </a:r>
          </a:p>
          <a:p>
            <a:pPr marL="400050" lvl="1" indent="0">
              <a:spcBef>
                <a:spcPct val="50000"/>
              </a:spcBef>
              <a:buNone/>
            </a:pPr>
            <a:r>
              <a:rPr lang="en-US" altLang="en-US" b="1" dirty="0"/>
              <a:t>c. electrostatic stabilization or negative charge shielding</a:t>
            </a:r>
            <a:r>
              <a:rPr lang="en-US" altLang="en-US" dirty="0"/>
              <a:t> </a:t>
            </a:r>
          </a:p>
          <a:p>
            <a:endParaRPr lang="en-US" dirty="0"/>
          </a:p>
          <a:p>
            <a:r>
              <a:rPr lang="en-US" dirty="0"/>
              <a:t>It can stabilize the unstable transition state</a:t>
            </a:r>
          </a:p>
          <a:p>
            <a:r>
              <a:rPr lang="en-US" altLang="en-US" sz="1800" b="1" dirty="0"/>
              <a:t>Metal ions are effective catalysts because unlike protons they can be present at higher concentrations at neutral pH and have charges greater than 1.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B7C42-DA26-4318-9996-CFE85B8E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6074"/>
            <a:ext cx="6348413" cy="1025831"/>
          </a:xfrm>
        </p:spPr>
        <p:txBody>
          <a:bodyPr/>
          <a:lstStyle/>
          <a:p>
            <a:r>
              <a:rPr lang="en-IN" sz="3000" dirty="0"/>
              <a:t>Metal ion catalysis/electrostatic catalysis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1341988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6731"/>
            <a:ext cx="8129451" cy="4833257"/>
          </a:xfrm>
        </p:spPr>
        <p:txBody>
          <a:bodyPr/>
          <a:lstStyle/>
          <a:p>
            <a:r>
              <a:rPr lang="en-US" sz="2400" dirty="0" smtClean="0"/>
              <a:t>Substrate binding has additional effects that enhance reaction rates </a:t>
            </a:r>
            <a:endParaRPr lang="en-US" sz="2400" dirty="0" smtClean="0"/>
          </a:p>
          <a:p>
            <a:r>
              <a:rPr lang="en-US" sz="2400" dirty="0" smtClean="0"/>
              <a:t>Most </a:t>
            </a:r>
            <a:r>
              <a:rPr lang="en-US" sz="2400" dirty="0" smtClean="0"/>
              <a:t>obvious is proximity &amp; </a:t>
            </a:r>
            <a:r>
              <a:rPr lang="en-US" sz="2400" dirty="0" smtClean="0"/>
              <a:t>orientation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Reactants must come together with the proper spatial relationship for a reaction to </a:t>
            </a:r>
            <a:r>
              <a:rPr lang="en-US" sz="2400" dirty="0" smtClean="0"/>
              <a:t>occur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Proximity effects (minor) are most readily observed by comparing equivalent inter- and </a:t>
            </a:r>
            <a:r>
              <a:rPr lang="en-US" sz="2400" dirty="0" err="1" smtClean="0"/>
              <a:t>intramolecular</a:t>
            </a:r>
            <a:r>
              <a:rPr lang="en-US" sz="2400" dirty="0" smtClean="0"/>
              <a:t> </a:t>
            </a:r>
            <a:r>
              <a:rPr lang="en-US" sz="2400" dirty="0" smtClean="0"/>
              <a:t>reactions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Intramolecular</a:t>
            </a:r>
            <a:r>
              <a:rPr lang="en-US" sz="2400" dirty="0" smtClean="0"/>
              <a:t> reactions are typically 10-100 fold more rapid Orientation effects are more significant though difficult to quantify 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45680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Proximity &amp; Orientation Effects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6833"/>
            <a:ext cx="9144000" cy="5839097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/>
              <a:t>Enzymes bind the transition state with higher affinity than the substrate or </a:t>
            </a:r>
            <a:r>
              <a:rPr lang="en-US" sz="2200" dirty="0" smtClean="0"/>
              <a:t>product</a:t>
            </a:r>
          </a:p>
          <a:p>
            <a:pPr algn="just"/>
            <a:r>
              <a:rPr lang="en-US" sz="2200" dirty="0" smtClean="0"/>
              <a:t> </a:t>
            </a:r>
            <a:r>
              <a:rPr lang="en-US" sz="2200" dirty="0" smtClean="0"/>
              <a:t>explains why reactions proceed and products are released </a:t>
            </a:r>
            <a:endParaRPr lang="en-US" sz="2200" dirty="0" smtClean="0"/>
          </a:p>
          <a:p>
            <a:pPr algn="just"/>
            <a:r>
              <a:rPr lang="en-US" sz="2200" dirty="0" smtClean="0"/>
              <a:t>explains </a:t>
            </a:r>
            <a:r>
              <a:rPr lang="en-US" sz="2200" dirty="0" smtClean="0"/>
              <a:t>why transition state analogues are </a:t>
            </a:r>
            <a:r>
              <a:rPr lang="en-US" sz="2200" dirty="0" smtClean="0"/>
              <a:t>excellent </a:t>
            </a:r>
            <a:r>
              <a:rPr lang="en-US" sz="2200" dirty="0" smtClean="0"/>
              <a:t>competitive inhibitors </a:t>
            </a:r>
            <a:endParaRPr lang="en-US" sz="2200" dirty="0" smtClean="0"/>
          </a:p>
          <a:p>
            <a:pPr algn="just"/>
            <a:r>
              <a:rPr lang="en-US" sz="2200" dirty="0" smtClean="0"/>
              <a:t>together </a:t>
            </a:r>
            <a:r>
              <a:rPr lang="en-US" sz="2200" dirty="0" smtClean="0"/>
              <a:t>with proximity and orientation effects, accounts for bulk of rate enhancement in many enzymes </a:t>
            </a:r>
            <a:endParaRPr lang="en-US" sz="22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/>
              <a:t>Enzyme </a:t>
            </a:r>
            <a:r>
              <a:rPr lang="en-US" sz="2200" dirty="0" smtClean="0"/>
              <a:t>mechanically strain substrates towards transition states (rack mechanism) </a:t>
            </a:r>
            <a:endParaRPr lang="en-US" sz="22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/>
              <a:t>rate </a:t>
            </a:r>
            <a:r>
              <a:rPr lang="en-US" sz="2200" dirty="0" smtClean="0"/>
              <a:t>enhancement </a:t>
            </a:r>
            <a:r>
              <a:rPr lang="en-US" sz="2200" dirty="0" smtClean="0"/>
              <a:t>can </a:t>
            </a:r>
            <a:r>
              <a:rPr lang="en-US" sz="2200" dirty="0" smtClean="0"/>
              <a:t>be expressed in terms of enzyme affinity for transition state compared relative to </a:t>
            </a:r>
            <a:r>
              <a:rPr lang="en-US" sz="2200" dirty="0" smtClean="0"/>
              <a:t>substrate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/>
              <a:t> </a:t>
            </a:r>
            <a:r>
              <a:rPr lang="en-US" sz="2200" dirty="0" smtClean="0"/>
              <a:t>explains why good and bad substrates typically have similar Km value but different </a:t>
            </a:r>
            <a:r>
              <a:rPr lang="en-US" sz="2200" dirty="0" err="1" smtClean="0"/>
              <a:t>kcat</a:t>
            </a:r>
            <a:r>
              <a:rPr lang="en-US" sz="2200" dirty="0" smtClean="0"/>
              <a:t> values </a:t>
            </a:r>
            <a:endParaRPr lang="en-US" sz="22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/>
              <a:t>A </a:t>
            </a:r>
            <a:r>
              <a:rPr lang="en-US" sz="2200" dirty="0" smtClean="0"/>
              <a:t>good substrate does not need to bind tightly to the enzyme but must bind tightly when activated to the transition state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6269"/>
            <a:ext cx="8260080" cy="683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Preferential Transition State Binding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>
            <a:extLst>
              <a:ext uri="{FF2B5EF4-FFF2-40B4-BE49-F238E27FC236}">
                <a16:creationId xmlns:a16="http://schemas.microsoft.com/office/drawing/2014/main" xmlns="" id="{69784540-2AF5-462E-81CD-CA1C2293E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61735"/>
            <a:ext cx="836771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anose="020B0604020202020204" pitchFamily="34" charset="0"/>
              </a:rPr>
              <a:t>Induced fit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4A021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- </a:t>
            </a:r>
            <a:r>
              <a:rPr lang="en-US" altLang="en-US" sz="3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Koshland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4A021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4A021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enzyme changes its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4A021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conformation to accept the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transition state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4A021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4A021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of substrate/product well.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3971" name="Picture 5" descr="induced fit model">
            <a:extLst>
              <a:ext uri="{FF2B5EF4-FFF2-40B4-BE49-F238E27FC236}">
                <a16:creationId xmlns:a16="http://schemas.microsoft.com/office/drawing/2014/main" xmlns="" id="{12AD91E0-BC37-4A94-8268-A1D442CA4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359150"/>
            <a:ext cx="2170113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6">
            <a:extLst>
              <a:ext uri="{FF2B5EF4-FFF2-40B4-BE49-F238E27FC236}">
                <a16:creationId xmlns:a16="http://schemas.microsoft.com/office/drawing/2014/main" xmlns="" id="{C1557399-42AD-40B1-9C47-BE4310CE3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30162"/>
            <a:ext cx="6465116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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Enzyme conformational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s</a:t>
            </a:r>
            <a:r>
              <a:rPr lang="en-US" alt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imultaneous,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works to distort and strain substrate forcing it into transition state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83973" name="TextBox 4">
            <a:extLst>
              <a:ext uri="{FF2B5EF4-FFF2-40B4-BE49-F238E27FC236}">
                <a16:creationId xmlns:a16="http://schemas.microsoft.com/office/drawing/2014/main" xmlns="" id="{EFD2F5C8-334E-428B-B7CE-FD835E901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97756"/>
            <a:ext cx="815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Lock &amp; Key Model- </a:t>
            </a:r>
            <a:r>
              <a:rPr kumimoji="0" lang="en-I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Fischer</a:t>
            </a:r>
          </a:p>
        </p:txBody>
      </p:sp>
      <p:sp>
        <p:nvSpPr>
          <p:cNvPr id="83974" name="TextBox 5">
            <a:extLst>
              <a:ext uri="{FF2B5EF4-FFF2-40B4-BE49-F238E27FC236}">
                <a16:creationId xmlns:a16="http://schemas.microsoft.com/office/drawing/2014/main" xmlns="" id="{B006CE05-73F1-4551-9A33-3508EA639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"/>
            <a:ext cx="815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Models of Enzymatic reaction</a:t>
            </a:r>
          </a:p>
        </p:txBody>
      </p:sp>
      <p:sp>
        <p:nvSpPr>
          <p:cNvPr id="83975" name="TextBox 6">
            <a:extLst>
              <a:ext uri="{FF2B5EF4-FFF2-40B4-BE49-F238E27FC236}">
                <a16:creationId xmlns:a16="http://schemas.microsoft.com/office/drawing/2014/main" xmlns="" id="{6BA094F2-BD60-4B6E-8EAB-921353779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6639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Substrate strain theory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5">
            <a:extLst>
              <a:ext uri="{FF2B5EF4-FFF2-40B4-BE49-F238E27FC236}">
                <a16:creationId xmlns:a16="http://schemas.microsoft.com/office/drawing/2014/main" xmlns="" id="{0CC1D352-0E43-4E7D-B5D4-A9FD5D96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/>
              <a:t>Expressed in terms of the activity</a:t>
            </a:r>
          </a:p>
          <a:p>
            <a:pPr algn="just" eaLnBrk="1" hangingPunct="1"/>
            <a:r>
              <a:rPr lang="en-US" altLang="en-US" b="1"/>
              <a:t>One International Unit- </a:t>
            </a:r>
            <a:r>
              <a:rPr lang="en-US" altLang="en-US" i="1"/>
              <a:t> the amount of Enzyme that catalyzes the formation of 1 micromole of product in 1 minute</a:t>
            </a:r>
          </a:p>
          <a:p>
            <a:pPr algn="just" eaLnBrk="1" hangingPunct="1"/>
            <a:r>
              <a:rPr lang="en-US" altLang="en-US" b="1"/>
              <a:t>Katal- </a:t>
            </a:r>
            <a:r>
              <a:rPr lang="en-US" altLang="en-US" i="1"/>
              <a:t>amount of enzyme catalyzing the conversion of 1 mole of substrate to product in 1 second</a:t>
            </a:r>
          </a:p>
          <a:p>
            <a:pPr algn="just" eaLnBrk="1" hangingPunct="1"/>
            <a:r>
              <a:rPr lang="en-US" altLang="en-US"/>
              <a:t>1 katal = 6 X 10</a:t>
            </a:r>
            <a:r>
              <a:rPr lang="en-US" altLang="en-US" baseline="30000"/>
              <a:t>7 </a:t>
            </a:r>
            <a:r>
              <a:rPr lang="en-US" altLang="en-US"/>
              <a:t>international units</a:t>
            </a:r>
          </a:p>
        </p:txBody>
      </p:sp>
      <p:sp>
        <p:nvSpPr>
          <p:cNvPr id="86018" name="Rectangle 4">
            <a:extLst>
              <a:ext uri="{FF2B5EF4-FFF2-40B4-BE49-F238E27FC236}">
                <a16:creationId xmlns:a16="http://schemas.microsoft.com/office/drawing/2014/main" xmlns="" id="{41AAC982-A0BD-4F66-BD49-3FFE6507C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Enzyme Units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xmlns="" id="{2CD4D0FF-2E85-4B0E-A538-27F8387B5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90488"/>
            <a:ext cx="8929688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anose="020B0604020202020204" pitchFamily="34" charset="0"/>
              </a:rPr>
              <a:t>       Reaction Rates and 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anose="020B0604020202020204" pitchFamily="34" charset="0"/>
              </a:rPr>
              <a:t>           Transition State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 Black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  <a:sym typeface="Symbol" pitchFamily="18" charset="2"/>
              </a:rPr>
              <a:t>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Enzymes speed up reactions enormously.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  <a:sym typeface="Symbol" pitchFamily="18" charset="2"/>
              </a:rPr>
              <a:t>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To understand how they do this, examine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the concepts of activation energy &amp;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the transition state.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  <a:sym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  <a:sym typeface="Symbol" pitchFamily="18" charset="2"/>
              </a:rPr>
              <a:t>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In order to react, the molecules involved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are distorted, strained or forced to have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an unlikely electronic arrangement.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  <a:sym typeface="Symbol" pitchFamily="18" charset="2"/>
              </a:rPr>
              <a:t>That is the molecules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must pass through 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high energy state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>
            <a:extLst>
              <a:ext uri="{FF2B5EF4-FFF2-40B4-BE49-F238E27FC236}">
                <a16:creationId xmlns:a16="http://schemas.microsoft.com/office/drawing/2014/main" xmlns="" id="{DE8C89AD-F72D-4798-8FCF-73860F4F2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-46038"/>
            <a:ext cx="8802687" cy="219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  <a:sym typeface="Symbol" pitchFamily="18" charset="2"/>
              </a:rPr>
              <a:t>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This high energy state is called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anose="020B0604020202020204" pitchFamily="34" charset="0"/>
              </a:rPr>
              <a:t>transition state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  <a:sym typeface="Symbol" pitchFamily="18" charset="2"/>
              </a:rPr>
              <a:t>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The energy required to achieve it is called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anose="020B0604020202020204" pitchFamily="34" charset="0"/>
              </a:rPr>
              <a:t>activation energy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 for the reaction. </a:t>
            </a:r>
          </a:p>
        </p:txBody>
      </p:sp>
      <p:pic>
        <p:nvPicPr>
          <p:cNvPr id="76803" name="Picture 5" descr="transition state">
            <a:extLst>
              <a:ext uri="{FF2B5EF4-FFF2-40B4-BE49-F238E27FC236}">
                <a16:creationId xmlns:a16="http://schemas.microsoft.com/office/drawing/2014/main" xmlns="" id="{79969C54-8700-4442-B533-8E5379569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4513" y="2209800"/>
            <a:ext cx="4789487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6">
            <a:extLst>
              <a:ext uri="{FF2B5EF4-FFF2-40B4-BE49-F238E27FC236}">
                <a16:creationId xmlns:a16="http://schemas.microsoft.com/office/drawing/2014/main" xmlns="" id="{C59417A4-072D-494B-A62E-36E17D631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2322513"/>
            <a:ext cx="4789487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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the free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energy change for 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transition barrier,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slower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reaction rate.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stable product is the one with the lowest energy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199D4AD-3CA3-462C-9FB7-BF1F60E47F27}"/>
              </a:ext>
            </a:extLst>
          </p:cNvPr>
          <p:cNvSpPr/>
          <p:nvPr/>
        </p:nvSpPr>
        <p:spPr>
          <a:xfrm>
            <a:off x="5158094" y="5932604"/>
            <a:ext cx="29708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Energy diagram for a</a:t>
            </a:r>
          </a:p>
          <a:p>
            <a:r>
              <a:rPr lang="en-US" sz="2200" dirty="0"/>
              <a:t>single-step reaction</a:t>
            </a:r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74D550-C141-4CA9-BAD0-5E8FF8278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93240"/>
            <a:ext cx="6348413" cy="47551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high energy, unstable state in which a molecule is best suited to undergo a chemical reaction; state in which chemical bonds are being broken and formed.</a:t>
            </a:r>
          </a:p>
          <a:p>
            <a:r>
              <a:rPr lang="en-US" b="1" dirty="0"/>
              <a:t>Linus Pauling </a:t>
            </a:r>
            <a:r>
              <a:rPr lang="en-US" dirty="0"/>
              <a:t>postulated that the only thing that a catalyst must do is bind the transition state more tightly than the substrate</a:t>
            </a:r>
          </a:p>
          <a:p>
            <a:endParaRPr lang="en-US" dirty="0"/>
          </a:p>
          <a:p>
            <a:r>
              <a:rPr lang="en-US" dirty="0"/>
              <a:t>Old bonds break and new ones form</a:t>
            </a:r>
          </a:p>
          <a:p>
            <a:r>
              <a:rPr lang="en-US" dirty="0"/>
              <a:t>Substance is neither substrate nor product</a:t>
            </a:r>
          </a:p>
          <a:p>
            <a:r>
              <a:rPr lang="en-US" dirty="0"/>
              <a:t>Unstable short lived species with an equal probability of going forward or backward</a:t>
            </a:r>
          </a:p>
          <a:p>
            <a:r>
              <a:rPr lang="en-US" dirty="0"/>
              <a:t>Strained intermediate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6F916C-3107-45D4-A675-D00325BBA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Transition state</a:t>
            </a:r>
          </a:p>
        </p:txBody>
      </p:sp>
    </p:spTree>
    <p:extLst>
      <p:ext uri="{BB962C8B-B14F-4D97-AF65-F5344CB8AC3E}">
        <p14:creationId xmlns:p14="http://schemas.microsoft.com/office/powerpoint/2010/main" xmlns="" val="68166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4" descr="transition state">
            <a:extLst>
              <a:ext uri="{FF2B5EF4-FFF2-40B4-BE49-F238E27FC236}">
                <a16:creationId xmlns:a16="http://schemas.microsoft.com/office/drawing/2014/main" xmlns="" id="{74D02D2B-0AEC-427E-A352-BE1220153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8725" y="838200"/>
            <a:ext cx="5375275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Text Box 5">
            <a:extLst>
              <a:ext uri="{FF2B5EF4-FFF2-40B4-BE49-F238E27FC236}">
                <a16:creationId xmlns:a16="http://schemas.microsoft.com/office/drawing/2014/main" xmlns="" id="{690FA7F3-437D-44E6-99D4-0EAF76730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119063"/>
            <a:ext cx="480695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82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Enzymes </a:t>
            </a:r>
            <a:r>
              <a:rPr kumimoji="0" lang="en-US" alt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lowe</a:t>
            </a: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 energy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barrier by forcing 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reacting molecules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through a </a:t>
            </a:r>
            <a:r>
              <a:rPr kumimoji="0" lang="en-US" alt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different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transition state</a:t>
            </a: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transition state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involves	interactions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the enzyme.</a:t>
            </a:r>
          </a:p>
        </p:txBody>
      </p:sp>
      <p:sp>
        <p:nvSpPr>
          <p:cNvPr id="78852" name="Freeform 6">
            <a:extLst>
              <a:ext uri="{FF2B5EF4-FFF2-40B4-BE49-F238E27FC236}">
                <a16:creationId xmlns:a16="http://schemas.microsoft.com/office/drawing/2014/main" xmlns="" id="{F4BBDBE9-4739-4EB7-92DA-6DD30901224D}"/>
              </a:ext>
            </a:extLst>
          </p:cNvPr>
          <p:cNvSpPr>
            <a:spLocks/>
          </p:cNvSpPr>
          <p:nvPr/>
        </p:nvSpPr>
        <p:spPr bwMode="auto">
          <a:xfrm>
            <a:off x="5984875" y="2152650"/>
            <a:ext cx="928688" cy="447675"/>
          </a:xfrm>
          <a:custGeom>
            <a:avLst/>
            <a:gdLst>
              <a:gd name="T0" fmla="*/ 2147483646 w 585"/>
              <a:gd name="T1" fmla="*/ 2147483646 h 282"/>
              <a:gd name="T2" fmla="*/ 2147483646 w 585"/>
              <a:gd name="T3" fmla="*/ 2147483646 h 282"/>
              <a:gd name="T4" fmla="*/ 2147483646 w 585"/>
              <a:gd name="T5" fmla="*/ 2147483646 h 282"/>
              <a:gd name="T6" fmla="*/ 2147483646 w 585"/>
              <a:gd name="T7" fmla="*/ 2147483646 h 282"/>
              <a:gd name="T8" fmla="*/ 2147483646 w 585"/>
              <a:gd name="T9" fmla="*/ 2147483646 h 282"/>
              <a:gd name="T10" fmla="*/ 2147483646 w 585"/>
              <a:gd name="T11" fmla="*/ 2147483646 h 282"/>
              <a:gd name="T12" fmla="*/ 2147483646 w 585"/>
              <a:gd name="T13" fmla="*/ 2147483646 h 282"/>
              <a:gd name="T14" fmla="*/ 2147483646 w 585"/>
              <a:gd name="T15" fmla="*/ 2147483646 h 282"/>
              <a:gd name="T16" fmla="*/ 2147483646 w 585"/>
              <a:gd name="T17" fmla="*/ 2147483646 h 282"/>
              <a:gd name="T18" fmla="*/ 2147483646 w 585"/>
              <a:gd name="T19" fmla="*/ 2147483646 h 282"/>
              <a:gd name="T20" fmla="*/ 2147483646 w 585"/>
              <a:gd name="T21" fmla="*/ 2147483646 h 28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85"/>
              <a:gd name="T34" fmla="*/ 0 h 282"/>
              <a:gd name="T35" fmla="*/ 585 w 585"/>
              <a:gd name="T36" fmla="*/ 282 h 28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85" h="282">
                <a:moveTo>
                  <a:pt x="6" y="244"/>
                </a:moveTo>
                <a:cubicBezTo>
                  <a:pt x="31" y="171"/>
                  <a:pt x="0" y="237"/>
                  <a:pt x="57" y="180"/>
                </a:cubicBezTo>
                <a:cubicBezTo>
                  <a:pt x="68" y="169"/>
                  <a:pt x="71" y="152"/>
                  <a:pt x="83" y="142"/>
                </a:cubicBezTo>
                <a:cubicBezTo>
                  <a:pt x="93" y="134"/>
                  <a:pt x="109" y="135"/>
                  <a:pt x="121" y="129"/>
                </a:cubicBezTo>
                <a:cubicBezTo>
                  <a:pt x="220" y="79"/>
                  <a:pt x="103" y="122"/>
                  <a:pt x="198" y="90"/>
                </a:cubicBezTo>
                <a:cubicBezTo>
                  <a:pt x="259" y="0"/>
                  <a:pt x="277" y="27"/>
                  <a:pt x="403" y="39"/>
                </a:cubicBezTo>
                <a:cubicBezTo>
                  <a:pt x="428" y="48"/>
                  <a:pt x="462" y="56"/>
                  <a:pt x="480" y="78"/>
                </a:cubicBezTo>
                <a:cubicBezTo>
                  <a:pt x="488" y="88"/>
                  <a:pt x="486" y="104"/>
                  <a:pt x="492" y="116"/>
                </a:cubicBezTo>
                <a:cubicBezTo>
                  <a:pt x="512" y="157"/>
                  <a:pt x="520" y="155"/>
                  <a:pt x="556" y="180"/>
                </a:cubicBezTo>
                <a:cubicBezTo>
                  <a:pt x="585" y="265"/>
                  <a:pt x="582" y="230"/>
                  <a:pt x="582" y="282"/>
                </a:cubicBezTo>
                <a:lnTo>
                  <a:pt x="550" y="180"/>
                </a:lnTo>
              </a:path>
            </a:pathLst>
          </a:cu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xmlns="" id="{A0EA7C5B-5D02-42DC-BC57-FDEC7B800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981200"/>
            <a:ext cx="1719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Enzyme</a:t>
            </a:r>
          </a:p>
        </p:txBody>
      </p:sp>
      <p:sp>
        <p:nvSpPr>
          <p:cNvPr id="78854" name="Arc 8">
            <a:extLst>
              <a:ext uri="{FF2B5EF4-FFF2-40B4-BE49-F238E27FC236}">
                <a16:creationId xmlns:a16="http://schemas.microsoft.com/office/drawing/2014/main" xmlns="" id="{D4AA8995-2277-4579-BA4A-1AFCA04E4751}"/>
              </a:ext>
            </a:extLst>
          </p:cNvPr>
          <p:cNvSpPr>
            <a:spLocks/>
          </p:cNvSpPr>
          <p:nvPr/>
        </p:nvSpPr>
        <p:spPr bwMode="auto">
          <a:xfrm rot="12600000" flipV="1">
            <a:off x="6705600" y="1676400"/>
            <a:ext cx="9144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9422601-0F16-4449-8B1E-F1E1E9DAB3E1}"/>
              </a:ext>
            </a:extLst>
          </p:cNvPr>
          <p:cNvGrpSpPr/>
          <p:nvPr/>
        </p:nvGrpSpPr>
        <p:grpSpPr>
          <a:xfrm>
            <a:off x="815304" y="1228813"/>
            <a:ext cx="5417716" cy="5515936"/>
            <a:chOff x="857249" y="666750"/>
            <a:chExt cx="5417716" cy="5515936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xmlns="" id="{C5705BA5-33C2-41BB-AD40-76700300AE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110" b="155"/>
            <a:stretch/>
          </p:blipFill>
          <p:spPr>
            <a:xfrm>
              <a:off x="857249" y="666750"/>
              <a:ext cx="5266713" cy="5515936"/>
            </a:xfrm>
            <a:prstGeom prst="rect">
              <a:avLst/>
            </a:prstGeom>
          </p:spPr>
        </p:pic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xmlns="" id="{971FA96C-71FC-4055-9DCB-F0F7C659E0A7}"/>
                </a:ext>
              </a:extLst>
            </p:cNvPr>
            <p:cNvSpPr/>
            <p:nvPr/>
          </p:nvSpPr>
          <p:spPr>
            <a:xfrm>
              <a:off x="5889073" y="872455"/>
              <a:ext cx="385892" cy="40267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  <a:highlight>
                  <a:srgbClr val="FFFF00"/>
                </a:highlight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2F2972C-BB6D-468B-895C-681BAA4413E4}"/>
              </a:ext>
            </a:extLst>
          </p:cNvPr>
          <p:cNvSpPr txBox="1"/>
          <p:nvPr/>
        </p:nvSpPr>
        <p:spPr>
          <a:xfrm>
            <a:off x="880844" y="274706"/>
            <a:ext cx="58471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accent1"/>
                </a:solidFill>
              </a:rPr>
              <a:t>Floating ball analogies for enzyme catalysis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387247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69354760-0D54-4C28-A025-3E3B0B5F5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3769" y="232844"/>
            <a:ext cx="3414319" cy="255744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820885-C48A-457E-ACCF-A4BC0B0A3BE6}"/>
              </a:ext>
            </a:extLst>
          </p:cNvPr>
          <p:cNvSpPr/>
          <p:nvPr/>
        </p:nvSpPr>
        <p:spPr>
          <a:xfrm>
            <a:off x="195416" y="1048625"/>
            <a:ext cx="36383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Energy diagram for</a:t>
            </a:r>
          </a:p>
          <a:p>
            <a:r>
              <a:rPr lang="en-US" sz="2200" dirty="0"/>
              <a:t>reaction with intermediate</a:t>
            </a:r>
            <a:endParaRPr lang="en-IN" sz="2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27FAD2-9B4E-4AFB-95DA-9BC9F6D2557C}"/>
              </a:ext>
            </a:extLst>
          </p:cNvPr>
          <p:cNvSpPr/>
          <p:nvPr/>
        </p:nvSpPr>
        <p:spPr>
          <a:xfrm>
            <a:off x="503339" y="2967335"/>
            <a:ext cx="65434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Intermediated occurs in between the two transition states</a:t>
            </a:r>
          </a:p>
          <a:p>
            <a:endParaRPr lang="en-US" sz="2000" dirty="0"/>
          </a:p>
          <a:p>
            <a:r>
              <a:rPr lang="en-US" sz="2000" dirty="0"/>
              <a:t>In this case, the rate determining step in the forward direction is formation of the second transition state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347965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405BAF-8B28-4BFB-87BF-353C14BCA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599"/>
            <a:ext cx="6348413" cy="908808"/>
          </a:xfrm>
        </p:spPr>
        <p:txBody>
          <a:bodyPr/>
          <a:lstStyle/>
          <a:p>
            <a:r>
              <a:rPr lang="en-IN" sz="2600" dirty="0"/>
              <a:t>Catalytic functions of reactive groups of ionizable amino acids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C3EC041-888A-45A9-8358-D22F49AA25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26" b="30273"/>
          <a:stretch/>
        </p:blipFill>
        <p:spPr>
          <a:xfrm>
            <a:off x="260059" y="1742112"/>
            <a:ext cx="8008689" cy="320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5118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2">
            <a:extLst>
              <a:ext uri="{FF2B5EF4-FFF2-40B4-BE49-F238E27FC236}">
                <a16:creationId xmlns:a16="http://schemas.microsoft.com/office/drawing/2014/main" xmlns="" id="{8E588FF8-D520-4BEC-955B-8984E191F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0838"/>
            <a:ext cx="8229600" cy="4525962"/>
          </a:xfrm>
        </p:spPr>
        <p:txBody>
          <a:bodyPr/>
          <a:lstStyle/>
          <a:p>
            <a:pPr eaLnBrk="1" hangingPunct="1"/>
            <a:r>
              <a:rPr lang="en-IN" altLang="en-US" dirty="0"/>
              <a:t>Reaction intermediate--- transient chemical species</a:t>
            </a:r>
          </a:p>
          <a:p>
            <a:pPr eaLnBrk="1" hangingPunct="1"/>
            <a:r>
              <a:rPr lang="en-IN" altLang="en-US" dirty="0"/>
              <a:t>Rate limiting step</a:t>
            </a:r>
          </a:p>
          <a:p>
            <a:pPr eaLnBrk="1" hangingPunct="1"/>
            <a:r>
              <a:rPr lang="en-IN" altLang="en-US" dirty="0"/>
              <a:t>Lowering activation energy is by binding energy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1938</TotalTime>
  <Words>914</Words>
  <Application>Microsoft Office PowerPoint</Application>
  <PresentationFormat>On-screen Show (4:3)</PresentationFormat>
  <Paragraphs>137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Slide 2</vt:lpstr>
      <vt:lpstr>Slide 3</vt:lpstr>
      <vt:lpstr>Transition state</vt:lpstr>
      <vt:lpstr>Slide 5</vt:lpstr>
      <vt:lpstr>Slide 6</vt:lpstr>
      <vt:lpstr>Slide 7</vt:lpstr>
      <vt:lpstr>Catalytic functions of reactive groups of ionizable amino acids</vt:lpstr>
      <vt:lpstr>Slide 9</vt:lpstr>
      <vt:lpstr>Slide 10</vt:lpstr>
      <vt:lpstr>Acid- Base Catalysis</vt:lpstr>
      <vt:lpstr>Slide 12</vt:lpstr>
      <vt:lpstr>Covalent catalysis</vt:lpstr>
      <vt:lpstr>Metal ion catalysis/electrostatic catalysis</vt:lpstr>
      <vt:lpstr>Proximity &amp; Orientation Effects</vt:lpstr>
      <vt:lpstr>Preferential Transition State Binding</vt:lpstr>
      <vt:lpstr>Slide 17</vt:lpstr>
      <vt:lpstr>Enzyme Units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Site</dc:title>
  <dc:creator>ani.gatz1 ani.gatz1</dc:creator>
  <cp:lastModifiedBy>Dell</cp:lastModifiedBy>
  <cp:revision>35</cp:revision>
  <dcterms:created xsi:type="dcterms:W3CDTF">2020-01-22T06:25:58Z</dcterms:created>
  <dcterms:modified xsi:type="dcterms:W3CDTF">2020-04-22T10:06:39Z</dcterms:modified>
</cp:coreProperties>
</file>