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73" r:id="rId3"/>
    <p:sldId id="308" r:id="rId4"/>
    <p:sldId id="309" r:id="rId5"/>
    <p:sldId id="310" r:id="rId6"/>
    <p:sldId id="311" r:id="rId7"/>
    <p:sldId id="312" r:id="rId8"/>
    <p:sldId id="313" r:id="rId9"/>
    <p:sldId id="314" r:id="rId10"/>
    <p:sldId id="315" r:id="rId11"/>
    <p:sldId id="31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0A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621BA-BD08-49E3-BE60-15422F4C8770}" type="datetimeFigureOut">
              <a:rPr lang="en-IN" smtClean="0"/>
              <a:t>18-05-2020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6C7CF-AF46-45B0-9798-CB450FA09B51}" type="slidenum">
              <a:rPr lang="en-IN" smtClean="0"/>
              <a:t>‹#›</a:t>
            </a:fld>
            <a:endParaRPr lang="en-IN"/>
          </a:p>
        </p:txBody>
      </p:sp>
    </p:spTree>
    <p:extLst>
      <p:ext uri="{BB962C8B-B14F-4D97-AF65-F5344CB8AC3E}">
        <p14:creationId xmlns:p14="http://schemas.microsoft.com/office/powerpoint/2010/main" val="266883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F5CA5-DA84-423A-9C83-0A6A70C5CCC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F5CA5-DA84-423A-9C83-0A6A70C5CCCD}"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F5CA5-DA84-423A-9C83-0A6A70C5CCCD}"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F5CA5-DA84-423A-9C83-0A6A70C5CCCD}"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F5CA5-DA84-423A-9C83-0A6A70C5CCCD}" type="datetimeFigureOut">
              <a:rPr lang="en-US" smtClean="0"/>
              <a:pPr/>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A4E4C-8CCE-4A04-9072-478421CC7B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fontScale="77500" lnSpcReduction="20000"/>
          </a:bodyPr>
          <a:lstStyle/>
          <a:p>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UNIT-6 (LIVESTOCK ECONOMICS AND MARKETING)</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Lecture- </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9</a:t>
            </a:r>
            <a:r>
              <a:rPr lang="en-IN" b="1" baseline="30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day</a:t>
            </a: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Speaker :-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Kumar Singh</a:t>
            </a:r>
          </a:p>
          <a:p>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Asstt</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Professor</a:t>
            </a:r>
          </a:p>
          <a:p>
            <a:endPar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914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150108"/>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597400" y="3214536"/>
            <a:ext cx="3175000" cy="167403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597400" y="914400"/>
            <a:ext cx="3048445"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53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144000" cy="6961970"/>
          </a:xfrm>
          <a:prstGeom prst="rect">
            <a:avLst/>
          </a:prstGeom>
        </p:spPr>
        <p:txBody>
          <a:bodyPr wrap="square">
            <a:spAutoFit/>
          </a:bodyPr>
          <a:lstStyle/>
          <a:p>
            <a:pPr lvl="0">
              <a:lnSpc>
                <a:spcPct val="150000"/>
              </a:lnSpc>
            </a:pPr>
            <a:r>
              <a:rPr lang="en-IN" sz="2000" b="1" dirty="0" smtClean="0">
                <a:latin typeface="Times New Roman" pitchFamily="18" charset="0"/>
                <a:cs typeface="Times New Roman" pitchFamily="18" charset="0"/>
              </a:rPr>
              <a:t>Marketing </a:t>
            </a:r>
            <a:r>
              <a:rPr lang="en-IN" sz="2000" b="1" dirty="0">
                <a:latin typeface="Times New Roman" pitchFamily="18" charset="0"/>
                <a:cs typeface="Times New Roman" pitchFamily="18" charset="0"/>
              </a:rPr>
              <a:t>channels for different livestock products are given below: </a:t>
            </a:r>
          </a:p>
          <a:p>
            <a:pPr lvl="0">
              <a:lnSpc>
                <a:spcPct val="150000"/>
              </a:lnSpc>
            </a:pPr>
            <a:r>
              <a:rPr lang="en-IN" sz="2000" b="1" dirty="0">
                <a:solidFill>
                  <a:srgbClr val="002060"/>
                </a:solidFill>
                <a:latin typeface="Times New Roman" pitchFamily="18" charset="0"/>
                <a:cs typeface="Times New Roman" pitchFamily="18" charset="0"/>
              </a:rPr>
              <a:t>Marketing channels for milk </a:t>
            </a:r>
            <a:r>
              <a:rPr lang="en-IN" sz="2000" b="1" dirty="0" smtClean="0">
                <a:solidFill>
                  <a:srgbClr val="002060"/>
                </a:solidFill>
                <a:latin typeface="Times New Roman" pitchFamily="18" charset="0"/>
                <a:cs typeface="Times New Roman" pitchFamily="18" charset="0"/>
              </a:rPr>
              <a:t>–</a:t>
            </a:r>
          </a:p>
          <a:p>
            <a:pPr marL="457200" lvl="0" indent="-457200">
              <a:lnSpc>
                <a:spcPct val="150000"/>
              </a:lnSpc>
              <a:buAutoNum type="arabicPeriod"/>
            </a:pPr>
            <a:r>
              <a:rPr lang="en-IN" sz="2000" dirty="0" smtClean="0">
                <a:latin typeface="Times New Roman" pitchFamily="18" charset="0"/>
                <a:cs typeface="Times New Roman" pitchFamily="18" charset="0"/>
              </a:rPr>
              <a:t>Producer -Consumer </a:t>
            </a: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Milkman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-a </a:t>
            </a:r>
            <a:r>
              <a:rPr lang="en-IN" sz="2000" dirty="0" smtClean="0">
                <a:latin typeface="Times New Roman" pitchFamily="18" charset="0"/>
                <a:cs typeface="Times New Roman" pitchFamily="18" charset="0"/>
              </a:rPr>
              <a:t>Milk Mart </a:t>
            </a:r>
            <a:r>
              <a:rPr lang="en-IN" sz="2000" dirty="0">
                <a:latin typeface="Times New Roman" pitchFamily="18" charset="0"/>
                <a:cs typeface="Times New Roman" pitchFamily="18" charset="0"/>
              </a:rPr>
              <a:t>-a Sweet seller -a 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-a Milkman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Cooperative Society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-a Cooperative Society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Processor -a Retailer Consumer </a:t>
            </a:r>
          </a:p>
          <a:p>
            <a:pPr lvl="0">
              <a:lnSpc>
                <a:spcPct val="150000"/>
              </a:lnSpc>
            </a:pPr>
            <a:r>
              <a:rPr lang="en-IN" sz="2000" b="1" dirty="0">
                <a:solidFill>
                  <a:srgbClr val="002060"/>
                </a:solidFill>
                <a:latin typeface="Times New Roman" pitchFamily="18" charset="0"/>
                <a:cs typeface="Times New Roman" pitchFamily="18" charset="0"/>
              </a:rPr>
              <a:t>Marketing channels for eggs </a:t>
            </a:r>
            <a:r>
              <a:rPr lang="en-IN" sz="2000" b="1" dirty="0" smtClean="0">
                <a:solidFill>
                  <a:srgbClr val="002060"/>
                </a:solidFill>
                <a:latin typeface="Times New Roman" pitchFamily="18" charset="0"/>
                <a:cs typeface="Times New Roman" pitchFamily="18" charset="0"/>
              </a:rPr>
              <a:t>–</a:t>
            </a: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-a 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-a Egg assembler Wholesaler - Retailer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-a Egg assembler —a Retailer 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 </a:t>
            </a:r>
            <a:r>
              <a:rPr lang="en-IN" sz="2000" dirty="0">
                <a:latin typeface="Times New Roman" pitchFamily="18" charset="0"/>
                <a:cs typeface="Times New Roman" pitchFamily="18" charset="0"/>
              </a:rPr>
              <a:t>Hawkers </a:t>
            </a:r>
            <a:r>
              <a:rPr lang="en-IN" sz="2000" dirty="0" smtClean="0">
                <a:latin typeface="Times New Roman" pitchFamily="18" charset="0"/>
                <a:cs typeface="Times New Roman" pitchFamily="18" charset="0"/>
              </a:rPr>
              <a:t>-a </a:t>
            </a:r>
            <a:r>
              <a:rPr lang="en-IN" sz="2000" dirty="0">
                <a:latin typeface="Times New Roman" pitchFamily="18" charset="0"/>
                <a:cs typeface="Times New Roman" pitchFamily="18" charset="0"/>
              </a:rPr>
              <a:t>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a:t>
            </a:r>
            <a:r>
              <a:rPr lang="en-IN" sz="2000" dirty="0">
                <a:latin typeface="Times New Roman" pitchFamily="18" charset="0"/>
                <a:cs typeface="Times New Roman" pitchFamily="18" charset="0"/>
              </a:rPr>
              <a:t>Agent middlemen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Wholesaler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Retailer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 </a:t>
            </a:r>
            <a:r>
              <a:rPr lang="en-IN" sz="2000" dirty="0">
                <a:latin typeface="Times New Roman" pitchFamily="18" charset="0"/>
                <a:cs typeface="Times New Roman" pitchFamily="18" charset="0"/>
              </a:rPr>
              <a:t>Wholesaler Retailer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Consumer </a:t>
            </a:r>
            <a:endParaRPr lang="en-IN" sz="2000" dirty="0" smtClean="0">
              <a:latin typeface="Times New Roman" pitchFamily="18" charset="0"/>
              <a:cs typeface="Times New Roman" pitchFamily="18" charset="0"/>
            </a:endParaRPr>
          </a:p>
          <a:p>
            <a:pPr marL="457200" lvl="0" indent="-457200">
              <a:lnSpc>
                <a:spcPct val="150000"/>
              </a:lnSpc>
              <a:buAutoNum type="arabicPeriod"/>
            </a:pPr>
            <a:r>
              <a:rPr lang="en-IN" sz="2000" dirty="0" smtClean="0">
                <a:latin typeface="Times New Roman" pitchFamily="18" charset="0"/>
                <a:cs typeface="Times New Roman" pitchFamily="18" charset="0"/>
              </a:rPr>
              <a:t>Producer - </a:t>
            </a:r>
            <a:r>
              <a:rPr lang="en-IN" sz="2000" dirty="0">
                <a:latin typeface="Times New Roman" pitchFamily="18" charset="0"/>
                <a:cs typeface="Times New Roman" pitchFamily="18" charset="0"/>
              </a:rPr>
              <a:t>Cooperative Marketing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Society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Wholesaler </a:t>
            </a:r>
            <a:r>
              <a:rPr lang="en-IN" sz="2000" dirty="0">
                <a:latin typeface="Times New Roman" pitchFamily="18" charset="0"/>
                <a:cs typeface="Times New Roman" pitchFamily="18" charset="0"/>
              </a:rPr>
              <a:t>-</a:t>
            </a:r>
            <a:r>
              <a:rPr lang="en-IN" sz="2000" dirty="0" smtClean="0">
                <a:latin typeface="Times New Roman" pitchFamily="18" charset="0"/>
                <a:cs typeface="Times New Roman" pitchFamily="18" charset="0"/>
              </a:rPr>
              <a:t>a </a:t>
            </a:r>
            <a:r>
              <a:rPr lang="en-IN" sz="2000" dirty="0">
                <a:latin typeface="Times New Roman" pitchFamily="18" charset="0"/>
                <a:cs typeface="Times New Roman" pitchFamily="18" charset="0"/>
              </a:rPr>
              <a:t>Retailer Consumer </a:t>
            </a:r>
          </a:p>
        </p:txBody>
      </p:sp>
    </p:spTree>
    <p:extLst>
      <p:ext uri="{BB962C8B-B14F-4D97-AF65-F5344CB8AC3E}">
        <p14:creationId xmlns:p14="http://schemas.microsoft.com/office/powerpoint/2010/main" val="3592263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534400" cy="6186309"/>
          </a:xfrm>
          <a:prstGeom prst="rect">
            <a:avLst/>
          </a:prstGeom>
        </p:spPr>
        <p:txBody>
          <a:bodyPr wrap="square">
            <a:spAutoFit/>
          </a:bodyPr>
          <a:lstStyle/>
          <a:p>
            <a:pPr lvl="0" algn="just">
              <a:lnSpc>
                <a:spcPct val="150000"/>
              </a:lnSpc>
            </a:pPr>
            <a:r>
              <a:rPr lang="en-IN" sz="2400" b="1" dirty="0">
                <a:solidFill>
                  <a:srgbClr val="002060"/>
                </a:solidFill>
                <a:latin typeface="Times New Roman" pitchFamily="18" charset="0"/>
                <a:cs typeface="Times New Roman" pitchFamily="18" charset="0"/>
              </a:rPr>
              <a:t>Marketing channels for live poultry </a:t>
            </a:r>
          </a:p>
          <a:p>
            <a:pPr marL="457200" lvl="0" indent="-457200" algn="just">
              <a:lnSpc>
                <a:spcPct val="150000"/>
              </a:lnSpc>
              <a:buAutoNum type="arabicPeriod"/>
            </a:pPr>
            <a:r>
              <a:rPr lang="en-IN" sz="2400" dirty="0">
                <a:latin typeface="Times New Roman" pitchFamily="18" charset="0"/>
                <a:cs typeface="Times New Roman" pitchFamily="18" charset="0"/>
              </a:rPr>
              <a:t>Producer - Consumer </a:t>
            </a:r>
          </a:p>
          <a:p>
            <a:pPr marL="457200" lvl="0" indent="-457200" algn="just">
              <a:lnSpc>
                <a:spcPct val="150000"/>
              </a:lnSpc>
              <a:buAutoNum type="arabicPeriod"/>
            </a:pPr>
            <a:r>
              <a:rPr lang="en-IN" sz="2400" dirty="0">
                <a:latin typeface="Times New Roman" pitchFamily="18" charset="0"/>
                <a:cs typeface="Times New Roman" pitchFamily="18" charset="0"/>
              </a:rPr>
              <a:t>Producer- Wholesaler- Retailer - Consumer </a:t>
            </a:r>
          </a:p>
          <a:p>
            <a:pPr marL="457200" lvl="0" indent="-457200" algn="just">
              <a:lnSpc>
                <a:spcPct val="150000"/>
              </a:lnSpc>
              <a:buAutoNum type="arabicPeriod"/>
            </a:pPr>
            <a:r>
              <a:rPr lang="en-IN" sz="2400" dirty="0">
                <a:latin typeface="Times New Roman" pitchFamily="18" charset="0"/>
                <a:cs typeface="Times New Roman" pitchFamily="18" charset="0"/>
              </a:rPr>
              <a:t>Producer -a Cooperative -a Marketing Society - Retailer -Consumer </a:t>
            </a:r>
          </a:p>
          <a:p>
            <a:pPr marL="457200" lvl="0" indent="-457200" algn="just">
              <a:lnSpc>
                <a:spcPct val="150000"/>
              </a:lnSpc>
              <a:buAutoNum type="arabicPeriod"/>
            </a:pPr>
            <a:r>
              <a:rPr lang="en-IN" sz="2400" dirty="0">
                <a:latin typeface="Times New Roman" pitchFamily="18" charset="0"/>
                <a:cs typeface="Times New Roman" pitchFamily="18" charset="0"/>
              </a:rPr>
              <a:t>Producer -a Wholesaler - Hotels and Institutes Retailer </a:t>
            </a:r>
          </a:p>
          <a:p>
            <a:pPr lvl="0" algn="just">
              <a:lnSpc>
                <a:spcPct val="150000"/>
              </a:lnSpc>
            </a:pPr>
            <a:r>
              <a:rPr lang="en-IN" sz="2400" b="1" dirty="0">
                <a:solidFill>
                  <a:srgbClr val="002060"/>
                </a:solidFill>
                <a:latin typeface="Times New Roman" pitchFamily="18" charset="0"/>
                <a:cs typeface="Times New Roman" pitchFamily="18" charset="0"/>
              </a:rPr>
              <a:t>Marketing channels for live animals </a:t>
            </a:r>
            <a:endParaRPr lang="en-IN" sz="2400" b="1" dirty="0" smtClean="0">
              <a:solidFill>
                <a:srgbClr val="002060"/>
              </a:solidFill>
              <a:latin typeface="Times New Roman" pitchFamily="18" charset="0"/>
              <a:cs typeface="Times New Roman" pitchFamily="18" charset="0"/>
            </a:endParaRPr>
          </a:p>
          <a:p>
            <a:pPr marL="457200" lvl="0" indent="-457200" algn="just">
              <a:lnSpc>
                <a:spcPct val="150000"/>
              </a:lnSpc>
              <a:buAutoNum type="arabicPeriod"/>
            </a:pPr>
            <a:r>
              <a:rPr lang="en-IN" sz="2400" dirty="0" smtClean="0">
                <a:latin typeface="Times New Roman" pitchFamily="18" charset="0"/>
                <a:cs typeface="Times New Roman" pitchFamily="18" charset="0"/>
              </a:rPr>
              <a:t>Seller -Trader - </a:t>
            </a:r>
            <a:r>
              <a:rPr lang="en-IN" sz="2400" dirty="0">
                <a:latin typeface="Times New Roman" pitchFamily="18" charset="0"/>
                <a:cs typeface="Times New Roman" pitchFamily="18" charset="0"/>
              </a:rPr>
              <a:t>Buyer </a:t>
            </a:r>
            <a:endParaRPr lang="en-IN" sz="2400" dirty="0" smtClean="0">
              <a:latin typeface="Times New Roman" pitchFamily="18" charset="0"/>
              <a:cs typeface="Times New Roman" pitchFamily="18" charset="0"/>
            </a:endParaRPr>
          </a:p>
          <a:p>
            <a:pPr marL="457200" lvl="0" indent="-457200" algn="just">
              <a:lnSpc>
                <a:spcPct val="150000"/>
              </a:lnSpc>
              <a:buAutoNum type="arabicPeriod"/>
            </a:pPr>
            <a:r>
              <a:rPr lang="en-IN" sz="2400" dirty="0" smtClean="0">
                <a:latin typeface="Times New Roman" pitchFamily="18" charset="0"/>
                <a:cs typeface="Times New Roman" pitchFamily="18" charset="0"/>
              </a:rPr>
              <a:t>Seller - Middlemen- </a:t>
            </a:r>
            <a:r>
              <a:rPr lang="en-IN" sz="2400" dirty="0">
                <a:latin typeface="Times New Roman" pitchFamily="18" charset="0"/>
                <a:cs typeface="Times New Roman" pitchFamily="18" charset="0"/>
              </a:rPr>
              <a:t>Buyer </a:t>
            </a:r>
            <a:endParaRPr lang="en-IN" sz="2400" dirty="0" smtClean="0">
              <a:latin typeface="Times New Roman" pitchFamily="18" charset="0"/>
              <a:cs typeface="Times New Roman" pitchFamily="18" charset="0"/>
            </a:endParaRPr>
          </a:p>
          <a:p>
            <a:pPr marL="457200" lvl="0" indent="-457200" algn="just">
              <a:lnSpc>
                <a:spcPct val="150000"/>
              </a:lnSpc>
              <a:buAutoNum type="arabicPeriod"/>
            </a:pPr>
            <a:r>
              <a:rPr lang="en-IN" sz="2400" dirty="0" smtClean="0">
                <a:latin typeface="Times New Roman" pitchFamily="18" charset="0"/>
                <a:cs typeface="Times New Roman" pitchFamily="18" charset="0"/>
              </a:rPr>
              <a:t>Trader - Middlemen-Buyer </a:t>
            </a:r>
          </a:p>
          <a:p>
            <a:pPr marL="457200" lvl="0" indent="-457200" algn="just">
              <a:lnSpc>
                <a:spcPct val="150000"/>
              </a:lnSpc>
              <a:buAutoNum type="arabicPeriod"/>
            </a:pPr>
            <a:r>
              <a:rPr lang="en-IN" sz="2400" dirty="0" smtClean="0">
                <a:latin typeface="Times New Roman" pitchFamily="18" charset="0"/>
                <a:cs typeface="Times New Roman" pitchFamily="18" charset="0"/>
              </a:rPr>
              <a:t>Trader- </a:t>
            </a:r>
            <a:r>
              <a:rPr lang="en-IN" sz="2400" dirty="0">
                <a:latin typeface="Times New Roman" pitchFamily="18" charset="0"/>
                <a:cs typeface="Times New Roman" pitchFamily="18" charset="0"/>
              </a:rPr>
              <a:t>Buyer</a:t>
            </a:r>
            <a:endParaRPr lang="en-IN" sz="2400" dirty="0"/>
          </a:p>
        </p:txBody>
      </p:sp>
    </p:spTree>
    <p:extLst>
      <p:ext uri="{BB962C8B-B14F-4D97-AF65-F5344CB8AC3E}">
        <p14:creationId xmlns:p14="http://schemas.microsoft.com/office/powerpoint/2010/main" val="341945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lstStyle/>
          <a:p>
            <a:pPr lvl="0"/>
            <a:r>
              <a:rPr lang="en-IN" dirty="0" smtClean="0">
                <a:latin typeface="Times New Roman" pitchFamily="18" charset="0"/>
                <a:cs typeface="Times New Roman" pitchFamily="18" charset="0"/>
              </a:rPr>
              <a:t>Market information</a:t>
            </a:r>
            <a:r>
              <a:rPr lang="en-IN" dirty="0">
                <a:latin typeface="Times New Roman" pitchFamily="18" charset="0"/>
                <a:cs typeface="Times New Roman" pitchFamily="18" charset="0"/>
              </a:rPr>
              <a:t>, financing, risk bearing, minimization of risks (speculation and hedging).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67266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915400" cy="6247864"/>
          </a:xfrm>
          <a:prstGeom prst="rect">
            <a:avLst/>
          </a:prstGeom>
        </p:spPr>
        <p:txBody>
          <a:bodyPr wrap="square">
            <a:spAutoFit/>
          </a:bodyPr>
          <a:lstStyle/>
          <a:p>
            <a:pPr marL="285750" indent="-285750" algn="just">
              <a:buFont typeface="Arial" pitchFamily="34" charset="0"/>
              <a:buChar char="•"/>
            </a:pPr>
            <a:r>
              <a:rPr lang="en-IN" sz="2000" dirty="0" smtClean="0">
                <a:latin typeface="Times New Roman" pitchFamily="18" charset="0"/>
                <a:cs typeface="Times New Roman" pitchFamily="18" charset="0"/>
              </a:rPr>
              <a:t>“</a:t>
            </a:r>
            <a:r>
              <a:rPr lang="en-IN" sz="2000" dirty="0" smtClean="0">
                <a:solidFill>
                  <a:srgbClr val="800000"/>
                </a:solidFill>
                <a:latin typeface="Times New Roman" pitchFamily="18" charset="0"/>
                <a:cs typeface="Times New Roman" pitchFamily="18" charset="0"/>
              </a:rPr>
              <a:t>Communication or </a:t>
            </a:r>
            <a:r>
              <a:rPr lang="en-IN" sz="2000" dirty="0">
                <a:solidFill>
                  <a:srgbClr val="800000"/>
                </a:solidFill>
                <a:latin typeface="Times New Roman" pitchFamily="18" charset="0"/>
                <a:cs typeface="Times New Roman" pitchFamily="18" charset="0"/>
              </a:rPr>
              <a:t>reception of knowledge regarding various aspects which affect marketing of goods and services of products like prices, quantity brought into market for sale, stocks (both present and past), etc. </a:t>
            </a:r>
            <a:r>
              <a:rPr lang="en-IN" sz="2000" dirty="0" smtClean="0">
                <a:latin typeface="Times New Roman" pitchFamily="18" charset="0"/>
                <a:cs typeface="Times New Roman" pitchFamily="18" charset="0"/>
              </a:rPr>
              <a:t>“</a:t>
            </a:r>
          </a:p>
          <a:p>
            <a:pPr marL="285750" indent="-285750" algn="just">
              <a:buFont typeface="Arial" pitchFamily="34" charset="0"/>
              <a:buChar char="•"/>
            </a:pPr>
            <a:r>
              <a:rPr lang="en-IN" sz="2000" dirty="0" smtClean="0">
                <a:latin typeface="Times New Roman" pitchFamily="18" charset="0"/>
                <a:cs typeface="Times New Roman" pitchFamily="18" charset="0"/>
              </a:rPr>
              <a:t>Facilitates the </a:t>
            </a:r>
            <a:r>
              <a:rPr lang="en-IN" sz="2000" dirty="0">
                <a:solidFill>
                  <a:srgbClr val="002060"/>
                </a:solidFill>
                <a:latin typeface="Times New Roman" pitchFamily="18" charset="0"/>
                <a:cs typeface="Times New Roman" pitchFamily="18" charset="0"/>
              </a:rPr>
              <a:t>farmers </a:t>
            </a:r>
            <a:r>
              <a:rPr lang="en-IN" sz="2000" dirty="0">
                <a:latin typeface="Times New Roman" pitchFamily="18" charset="0"/>
                <a:cs typeface="Times New Roman" pitchFamily="18" charset="0"/>
              </a:rPr>
              <a:t>in taking decisions regarding when and where to sell their products. </a:t>
            </a:r>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For </a:t>
            </a:r>
            <a:r>
              <a:rPr lang="en-IN" sz="2000" dirty="0">
                <a:solidFill>
                  <a:srgbClr val="002060"/>
                </a:solidFill>
                <a:latin typeface="Times New Roman" pitchFamily="18" charset="0"/>
                <a:cs typeface="Times New Roman" pitchFamily="18" charset="0"/>
              </a:rPr>
              <a:t>market intermediaries</a:t>
            </a:r>
            <a:r>
              <a:rPr lang="en-IN" sz="2000" dirty="0">
                <a:latin typeface="Times New Roman" pitchFamily="18" charset="0"/>
                <a:cs typeface="Times New Roman" pitchFamily="18" charset="0"/>
              </a:rPr>
              <a:t>, market information helps them to decide upon volumes to purchase, volume to sell and also volume of goods to stock. </a:t>
            </a:r>
            <a:endParaRPr lang="en-IN" sz="2000" dirty="0" smtClean="0">
              <a:latin typeface="Times New Roman" pitchFamily="18" charset="0"/>
              <a:cs typeface="Times New Roman" pitchFamily="18" charset="0"/>
            </a:endParaRPr>
          </a:p>
          <a:p>
            <a:pPr marL="285750" indent="-285750" algn="just">
              <a:buFont typeface="Arial" pitchFamily="34" charset="0"/>
              <a:buChar char="•"/>
            </a:pPr>
            <a:r>
              <a:rPr lang="en-IN" sz="2000" dirty="0" smtClean="0">
                <a:latin typeface="Times New Roman" pitchFamily="18" charset="0"/>
                <a:cs typeface="Times New Roman" pitchFamily="18" charset="0"/>
              </a:rPr>
              <a:t>Essential for </a:t>
            </a:r>
            <a:r>
              <a:rPr lang="en-IN" sz="2000" dirty="0">
                <a:solidFill>
                  <a:srgbClr val="002060"/>
                </a:solidFill>
                <a:latin typeface="Times New Roman" pitchFamily="18" charset="0"/>
                <a:cs typeface="Times New Roman" pitchFamily="18" charset="0"/>
              </a:rPr>
              <a:t>government</a:t>
            </a:r>
            <a:r>
              <a:rPr lang="en-IN" sz="2000" dirty="0">
                <a:latin typeface="Times New Roman" pitchFamily="18" charset="0"/>
                <a:cs typeface="Times New Roman" pitchFamily="18" charset="0"/>
              </a:rPr>
              <a:t> for smooth conduct of the marketing business and for protection of all the groups of persons associated with marketing</a:t>
            </a:r>
            <a:r>
              <a:rPr lang="en-IN" sz="2000" dirty="0" smtClean="0">
                <a:latin typeface="Times New Roman" pitchFamily="18" charset="0"/>
                <a:cs typeface="Times New Roman" pitchFamily="18" charset="0"/>
              </a:rPr>
              <a:t>.</a:t>
            </a:r>
          </a:p>
          <a:p>
            <a:pPr algn="just"/>
            <a:r>
              <a:rPr lang="en-IN" sz="2000" dirty="0" smtClean="0">
                <a:latin typeface="Times New Roman" pitchFamily="18" charset="0"/>
                <a:cs typeface="Times New Roman" pitchFamily="18" charset="0"/>
              </a:rPr>
              <a:t> </a:t>
            </a:r>
            <a:r>
              <a:rPr lang="en-IN" sz="2000" b="1" dirty="0">
                <a:latin typeface="Times New Roman" pitchFamily="18" charset="0"/>
                <a:cs typeface="Times New Roman" pitchFamily="18" charset="0"/>
              </a:rPr>
              <a:t>Market information can be classified into market news and market intelligence</a:t>
            </a:r>
            <a:r>
              <a:rPr lang="en-IN" sz="2000" dirty="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marL="342900" indent="-342900" algn="just">
              <a:buFont typeface="+mj-lt"/>
              <a:buAutoNum type="arabicPeriod"/>
            </a:pPr>
            <a:r>
              <a:rPr lang="en-IN" sz="2000" b="1" dirty="0" smtClean="0">
                <a:latin typeface="Times New Roman" pitchFamily="18" charset="0"/>
                <a:cs typeface="Times New Roman" pitchFamily="18" charset="0"/>
              </a:rPr>
              <a:t>Market </a:t>
            </a:r>
            <a:r>
              <a:rPr lang="en-IN" sz="2000" b="1" dirty="0">
                <a:latin typeface="Times New Roman" pitchFamily="18" charset="0"/>
                <a:cs typeface="Times New Roman" pitchFamily="18" charset="0"/>
              </a:rPr>
              <a:t>news </a:t>
            </a:r>
            <a:r>
              <a:rPr lang="en-IN" sz="2000" dirty="0">
                <a:latin typeface="Times New Roman" pitchFamily="18" charset="0"/>
                <a:cs typeface="Times New Roman" pitchFamily="18" charset="0"/>
              </a:rPr>
              <a:t>: Market news constitutes </a:t>
            </a:r>
            <a:r>
              <a:rPr lang="en-IN" sz="2000" dirty="0" smtClean="0">
                <a:latin typeface="Times New Roman" pitchFamily="18" charset="0"/>
                <a:cs typeface="Times New Roman" pitchFamily="18" charset="0"/>
              </a:rPr>
              <a:t>presence </a:t>
            </a:r>
            <a:r>
              <a:rPr lang="en-IN" sz="2000" dirty="0">
                <a:latin typeface="Times New Roman" pitchFamily="18" charset="0"/>
                <a:cs typeface="Times New Roman" pitchFamily="18" charset="0"/>
              </a:rPr>
              <a:t>of current information on prices of commodities, market arrivals, stocks, direction of outflows, etc. As market news given current information, it becomes </a:t>
            </a:r>
            <a:r>
              <a:rPr lang="en-IN" sz="2000" dirty="0" smtClean="0">
                <a:latin typeface="Times New Roman" pitchFamily="18" charset="0"/>
                <a:cs typeface="Times New Roman" pitchFamily="18" charset="0"/>
              </a:rPr>
              <a:t>out-dated </a:t>
            </a:r>
            <a:r>
              <a:rPr lang="en-IN" sz="2000" dirty="0">
                <a:latin typeface="Times New Roman" pitchFamily="18" charset="0"/>
                <a:cs typeface="Times New Roman" pitchFamily="18" charset="0"/>
              </a:rPr>
              <a:t>quickly and requires updating at frequent intervals. Market news helps the farmers in planning their sales. </a:t>
            </a:r>
            <a:endParaRPr lang="en-IN" sz="2000" dirty="0" smtClean="0">
              <a:latin typeface="Times New Roman" pitchFamily="18" charset="0"/>
              <a:cs typeface="Times New Roman" pitchFamily="18" charset="0"/>
            </a:endParaRPr>
          </a:p>
          <a:p>
            <a:pPr marL="342900" indent="-342900" algn="just">
              <a:buFont typeface="+mj-lt"/>
              <a:buAutoNum type="arabicPeriod"/>
            </a:pPr>
            <a:r>
              <a:rPr lang="en-IN" sz="2000" b="1" dirty="0" smtClean="0">
                <a:latin typeface="Times New Roman" pitchFamily="18" charset="0"/>
                <a:cs typeface="Times New Roman" pitchFamily="18" charset="0"/>
              </a:rPr>
              <a:t>Market </a:t>
            </a:r>
            <a:r>
              <a:rPr lang="en-IN" sz="2000" b="1" dirty="0">
                <a:latin typeface="Times New Roman" pitchFamily="18" charset="0"/>
                <a:cs typeface="Times New Roman" pitchFamily="18" charset="0"/>
              </a:rPr>
              <a:t>intelligence : </a:t>
            </a:r>
            <a:r>
              <a:rPr lang="en-IN" sz="2000" dirty="0">
                <a:latin typeface="Times New Roman" pitchFamily="18" charset="0"/>
                <a:cs typeface="Times New Roman" pitchFamily="18" charset="0"/>
              </a:rPr>
              <a:t>Market intelligence is historical record of what happened in the past. It is the study of market behaviour that was observed in the past pertaining to price trends, arrivals </a:t>
            </a:r>
            <a:r>
              <a:rPr lang="en-IN" sz="2000" dirty="0" smtClean="0">
                <a:latin typeface="Times New Roman" pitchFamily="18" charset="0"/>
                <a:cs typeface="Times New Roman" pitchFamily="18" charset="0"/>
              </a:rPr>
              <a:t>over </a:t>
            </a:r>
            <a:r>
              <a:rPr lang="en-IN" sz="2000" dirty="0">
                <a:latin typeface="Times New Roman" pitchFamily="18" charset="0"/>
                <a:cs typeface="Times New Roman" pitchFamily="18" charset="0"/>
              </a:rPr>
              <a:t>time, stocks over time, etc. </a:t>
            </a:r>
          </a:p>
          <a:p>
            <a:pPr algn="just"/>
            <a:r>
              <a:rPr lang="en-IN" sz="2000" dirty="0" smtClean="0">
                <a:latin typeface="Times New Roman" pitchFamily="18" charset="0"/>
                <a:cs typeface="Times New Roman" pitchFamily="18" charset="0"/>
              </a:rPr>
              <a:t>      Market </a:t>
            </a:r>
            <a:r>
              <a:rPr lang="en-IN" sz="2000" dirty="0">
                <a:latin typeface="Times New Roman" pitchFamily="18" charset="0"/>
                <a:cs typeface="Times New Roman" pitchFamily="18" charset="0"/>
              </a:rPr>
              <a:t>intelligence is crucial as analysis of the past helps various stakeholders </a:t>
            </a:r>
            <a:r>
              <a:rPr lang="en-IN" sz="2000" dirty="0" smtClean="0">
                <a:latin typeface="Times New Roman" pitchFamily="18" charset="0"/>
                <a:cs typeface="Times New Roman" pitchFamily="18" charset="0"/>
              </a:rPr>
              <a:t>                                         </a:t>
            </a:r>
          </a:p>
          <a:p>
            <a:pPr algn="just"/>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to take </a:t>
            </a:r>
            <a:r>
              <a:rPr lang="en-IN" sz="2000" dirty="0">
                <a:latin typeface="Times New Roman" pitchFamily="18" charset="0"/>
                <a:cs typeface="Times New Roman" pitchFamily="18" charset="0"/>
              </a:rPr>
              <a:t>decisions about the future. </a:t>
            </a:r>
            <a:endParaRPr lang="en-IN" sz="2000" dirty="0" smtClean="0">
              <a:latin typeface="Times New Roman" pitchFamily="18" charset="0"/>
              <a:cs typeface="Times New Roman" pitchFamily="18" charset="0"/>
            </a:endParaRPr>
          </a:p>
        </p:txBody>
      </p:sp>
      <p:sp>
        <p:nvSpPr>
          <p:cNvPr id="3" name="Rectangle 2"/>
          <p:cNvSpPr/>
          <p:nvPr/>
        </p:nvSpPr>
        <p:spPr>
          <a:xfrm>
            <a:off x="2971800" y="76200"/>
            <a:ext cx="2901756" cy="461665"/>
          </a:xfrm>
          <a:prstGeom prst="rect">
            <a:avLst/>
          </a:prstGeom>
        </p:spPr>
        <p:txBody>
          <a:bodyPr wrap="none">
            <a:spAutoFit/>
          </a:bodyPr>
          <a:lstStyle/>
          <a:p>
            <a:r>
              <a:rPr lang="en-IN" sz="2400" b="1" dirty="0" smtClean="0">
                <a:latin typeface="Times New Roman" pitchFamily="18" charset="0"/>
                <a:cs typeface="Times New Roman" pitchFamily="18" charset="0"/>
              </a:rPr>
              <a:t>Market information </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9775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763000" cy="7017306"/>
          </a:xfrm>
          <a:prstGeom prst="rect">
            <a:avLst/>
          </a:prstGeom>
        </p:spPr>
        <p:txBody>
          <a:bodyPr wrap="square">
            <a:spAutoFit/>
          </a:bodyPr>
          <a:lstStyle/>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Market information is collected by both official and non-official agencies. These may be public or private entities. </a:t>
            </a:r>
          </a:p>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The major role in India in regard to collection of market information rests with government agencies, like state marketing departments, state agricultural marketing boards and directorates of economics and statistics of the state and central governments. </a:t>
            </a:r>
          </a:p>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In case of livestock products, state milk marketing federations and National Egg coordination Committee (NECC) collect market information pertaining to milk and milk products and eggs, respectively. </a:t>
            </a:r>
          </a:p>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The sources from which market information can he obtained are newspapers; magazines and publications like Bulletin of Agricultural Prices, Agricultural Prices in Indian, Agricultural Situation in India, etc.; Government agencies reports like Reports of Bureau of Economic and Statistics, the Directorate of Marketing and Inspection, Directorate of Economics and Statistics; mass media like radio and Television.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88755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6716" y="381000"/>
            <a:ext cx="4959884" cy="461665"/>
          </a:xfrm>
          <a:prstGeom prst="rect">
            <a:avLst/>
          </a:prstGeom>
        </p:spPr>
        <p:txBody>
          <a:bodyPr wrap="none">
            <a:spAutoFit/>
          </a:bodyPr>
          <a:lstStyle/>
          <a:p>
            <a:r>
              <a:rPr lang="en-IN" sz="2400" b="1" dirty="0">
                <a:latin typeface="Times New Roman" pitchFamily="18" charset="0"/>
                <a:cs typeface="Times New Roman" pitchFamily="18" charset="0"/>
              </a:rPr>
              <a:t>Institutional Approach to marketing</a:t>
            </a:r>
          </a:p>
        </p:txBody>
      </p:sp>
      <p:sp>
        <p:nvSpPr>
          <p:cNvPr id="3" name="Rectangle 2"/>
          <p:cNvSpPr/>
          <p:nvPr/>
        </p:nvSpPr>
        <p:spPr>
          <a:xfrm>
            <a:off x="838200" y="1066800"/>
            <a:ext cx="7315200" cy="1421992"/>
          </a:xfrm>
          <a:prstGeom prst="rect">
            <a:avLst/>
          </a:prstGeom>
        </p:spPr>
        <p:txBody>
          <a:bodyPr wrap="square">
            <a:spAutoFit/>
          </a:bodyPr>
          <a:lstStyle/>
          <a:p>
            <a:pPr algn="just">
              <a:lnSpc>
                <a:spcPct val="150000"/>
              </a:lnSpc>
            </a:pPr>
            <a:r>
              <a:rPr lang="en-IN" sz="2000" dirty="0">
                <a:latin typeface="Times New Roman" pitchFamily="18" charset="0"/>
                <a:cs typeface="Times New Roman" pitchFamily="18" charset="0"/>
              </a:rPr>
              <a:t>In this approach, we study various marketing agents and intermediaries and examine their form, organization and mode of operation. </a:t>
            </a:r>
          </a:p>
        </p:txBody>
      </p:sp>
      <p:sp>
        <p:nvSpPr>
          <p:cNvPr id="4" name="Rounded Rectangle 3"/>
          <p:cNvSpPr/>
          <p:nvPr/>
        </p:nvSpPr>
        <p:spPr>
          <a:xfrm>
            <a:off x="2819400" y="2819400"/>
            <a:ext cx="22860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solidFill>
                  <a:srgbClr val="C00000"/>
                </a:solidFill>
                <a:latin typeface="Times New Roman" pitchFamily="18" charset="0"/>
                <a:cs typeface="Times New Roman" pitchFamily="18" charset="0"/>
              </a:rPr>
              <a:t>Middlemen </a:t>
            </a:r>
            <a:endParaRPr lang="en-IN" b="1" dirty="0">
              <a:solidFill>
                <a:srgbClr val="C00000"/>
              </a:solidFill>
              <a:latin typeface="Times New Roman" pitchFamily="18" charset="0"/>
              <a:cs typeface="Times New Roman" pitchFamily="18" charset="0"/>
            </a:endParaRPr>
          </a:p>
        </p:txBody>
      </p:sp>
      <p:sp>
        <p:nvSpPr>
          <p:cNvPr id="5" name="Rounded Rectangle 4"/>
          <p:cNvSpPr/>
          <p:nvPr/>
        </p:nvSpPr>
        <p:spPr>
          <a:xfrm>
            <a:off x="6858000" y="4648200"/>
            <a:ext cx="2286000"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Facilitative Middlemen </a:t>
            </a:r>
            <a:endParaRPr lang="en-IN" b="1" dirty="0">
              <a:latin typeface="Times New Roman" pitchFamily="18" charset="0"/>
              <a:cs typeface="Times New Roman" pitchFamily="18" charset="0"/>
            </a:endParaRPr>
          </a:p>
        </p:txBody>
      </p:sp>
      <p:sp>
        <p:nvSpPr>
          <p:cNvPr id="6" name="Rounded Rectangle 5"/>
          <p:cNvSpPr/>
          <p:nvPr/>
        </p:nvSpPr>
        <p:spPr>
          <a:xfrm>
            <a:off x="5943600" y="3558540"/>
            <a:ext cx="2286000" cy="6324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b="1" dirty="0" smtClean="0">
              <a:latin typeface="Times New Roman" pitchFamily="18" charset="0"/>
              <a:cs typeface="Times New Roman" pitchFamily="18" charset="0"/>
            </a:endParaRPr>
          </a:p>
          <a:p>
            <a:pPr algn="ctr"/>
            <a:r>
              <a:rPr lang="en-IN" b="1" dirty="0" smtClean="0">
                <a:latin typeface="Times New Roman" pitchFamily="18" charset="0"/>
                <a:cs typeface="Times New Roman" pitchFamily="18" charset="0"/>
              </a:rPr>
              <a:t>Speculative </a:t>
            </a:r>
            <a:r>
              <a:rPr lang="en-IN" b="1" dirty="0">
                <a:latin typeface="Times New Roman" pitchFamily="18" charset="0"/>
                <a:cs typeface="Times New Roman" pitchFamily="18" charset="0"/>
              </a:rPr>
              <a:t>Middlemen </a:t>
            </a:r>
          </a:p>
          <a:p>
            <a:pPr algn="ctr"/>
            <a:endParaRPr lang="en-IN" dirty="0"/>
          </a:p>
        </p:txBody>
      </p:sp>
      <p:sp>
        <p:nvSpPr>
          <p:cNvPr id="7" name="Rounded Rectangle 6"/>
          <p:cNvSpPr/>
          <p:nvPr/>
        </p:nvSpPr>
        <p:spPr>
          <a:xfrm>
            <a:off x="228600" y="3581400"/>
            <a:ext cx="1652804"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Merchant </a:t>
            </a:r>
            <a:endParaRPr lang="en-IN" b="1" dirty="0">
              <a:latin typeface="Times New Roman" pitchFamily="18" charset="0"/>
              <a:cs typeface="Times New Roman" pitchFamily="18" charset="0"/>
            </a:endParaRPr>
          </a:p>
        </p:txBody>
      </p:sp>
      <p:sp>
        <p:nvSpPr>
          <p:cNvPr id="8" name="Rounded Rectangle 7"/>
          <p:cNvSpPr/>
          <p:nvPr/>
        </p:nvSpPr>
        <p:spPr>
          <a:xfrm>
            <a:off x="2126716" y="3581400"/>
            <a:ext cx="16002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Agent</a:t>
            </a:r>
            <a:endParaRPr lang="en-IN" dirty="0"/>
          </a:p>
        </p:txBody>
      </p:sp>
      <p:sp>
        <p:nvSpPr>
          <p:cNvPr id="9" name="Rounded Rectangle 8"/>
          <p:cNvSpPr/>
          <p:nvPr/>
        </p:nvSpPr>
        <p:spPr>
          <a:xfrm>
            <a:off x="3962400" y="3581400"/>
            <a:ext cx="18288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Processor </a:t>
            </a:r>
            <a:endParaRPr lang="en-IN" dirty="0"/>
          </a:p>
        </p:txBody>
      </p:sp>
      <p:cxnSp>
        <p:nvCxnSpPr>
          <p:cNvPr id="11" name="Straight Connector 10"/>
          <p:cNvCxnSpPr/>
          <p:nvPr/>
        </p:nvCxnSpPr>
        <p:spPr>
          <a:xfrm>
            <a:off x="1059180" y="3185160"/>
            <a:ext cx="76317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7" idx="0"/>
          </p:cNvCxnSpPr>
          <p:nvPr/>
        </p:nvCxnSpPr>
        <p:spPr>
          <a:xfrm>
            <a:off x="1055002" y="3200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124200" y="3200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105400" y="322326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467600" y="3200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8690978" y="3223260"/>
            <a:ext cx="0" cy="14249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28600" y="5334000"/>
            <a:ext cx="16002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a:latin typeface="Times New Roman" pitchFamily="18" charset="0"/>
                <a:cs typeface="Times New Roman" pitchFamily="18" charset="0"/>
              </a:rPr>
              <a:t>Wholesalers</a:t>
            </a:r>
            <a:endParaRPr lang="en-IN" dirty="0"/>
          </a:p>
        </p:txBody>
      </p:sp>
      <p:sp>
        <p:nvSpPr>
          <p:cNvPr id="22" name="Rounded Rectangle 21"/>
          <p:cNvSpPr/>
          <p:nvPr/>
        </p:nvSpPr>
        <p:spPr>
          <a:xfrm>
            <a:off x="533400" y="4457700"/>
            <a:ext cx="16002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Retailers </a:t>
            </a:r>
            <a:endParaRPr lang="en-IN" dirty="0"/>
          </a:p>
        </p:txBody>
      </p:sp>
      <p:sp>
        <p:nvSpPr>
          <p:cNvPr id="23" name="Rounded Rectangle 22"/>
          <p:cNvSpPr/>
          <p:nvPr/>
        </p:nvSpPr>
        <p:spPr>
          <a:xfrm>
            <a:off x="0" y="6172200"/>
            <a:ext cx="16002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Local buyer</a:t>
            </a:r>
            <a:endParaRPr lang="en-IN" dirty="0"/>
          </a:p>
        </p:txBody>
      </p:sp>
      <p:sp>
        <p:nvSpPr>
          <p:cNvPr id="24" name="Rounded Rectangle 23"/>
          <p:cNvSpPr/>
          <p:nvPr/>
        </p:nvSpPr>
        <p:spPr>
          <a:xfrm>
            <a:off x="1859280" y="6172200"/>
            <a:ext cx="16002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a:latin typeface="Times New Roman" pitchFamily="18" charset="0"/>
                <a:cs typeface="Times New Roman" pitchFamily="18" charset="0"/>
              </a:rPr>
              <a:t>Full-time</a:t>
            </a:r>
            <a:endParaRPr lang="en-IN" dirty="0"/>
          </a:p>
        </p:txBody>
      </p:sp>
      <p:sp>
        <p:nvSpPr>
          <p:cNvPr id="25" name="Rounded Rectangle 24"/>
          <p:cNvSpPr/>
          <p:nvPr/>
        </p:nvSpPr>
        <p:spPr>
          <a:xfrm>
            <a:off x="2362200" y="5334000"/>
            <a:ext cx="1600200" cy="381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Broker </a:t>
            </a:r>
            <a:endParaRPr lang="en-IN" dirty="0"/>
          </a:p>
        </p:txBody>
      </p:sp>
      <p:sp>
        <p:nvSpPr>
          <p:cNvPr id="26" name="Rounded Rectangle 25"/>
          <p:cNvSpPr/>
          <p:nvPr/>
        </p:nvSpPr>
        <p:spPr>
          <a:xfrm>
            <a:off x="2743200" y="4457700"/>
            <a:ext cx="16002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latin typeface="Times New Roman" pitchFamily="18" charset="0"/>
                <a:cs typeface="Times New Roman" pitchFamily="18" charset="0"/>
              </a:rPr>
              <a:t>Commission agents </a:t>
            </a:r>
            <a:endParaRPr lang="en-IN" b="1" dirty="0">
              <a:latin typeface="Times New Roman" pitchFamily="18" charset="0"/>
              <a:cs typeface="Times New Roman" pitchFamily="18" charset="0"/>
            </a:endParaRPr>
          </a:p>
        </p:txBody>
      </p:sp>
      <p:cxnSp>
        <p:nvCxnSpPr>
          <p:cNvPr id="28" name="Straight Arrow Connector 27"/>
          <p:cNvCxnSpPr/>
          <p:nvPr/>
        </p:nvCxnSpPr>
        <p:spPr>
          <a:xfrm>
            <a:off x="228600" y="3733800"/>
            <a:ext cx="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2"/>
          </p:cNvCxnSpPr>
          <p:nvPr/>
        </p:nvCxnSpPr>
        <p:spPr>
          <a:xfrm>
            <a:off x="1055002" y="3962400"/>
            <a:ext cx="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33400" y="5715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828800" y="5715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362200" y="3962400"/>
            <a:ext cx="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162300" y="3962400"/>
            <a:ext cx="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781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848600" cy="5724644"/>
          </a:xfrm>
          <a:prstGeom prst="rect">
            <a:avLst/>
          </a:prstGeom>
        </p:spPr>
        <p:txBody>
          <a:bodyPr wrap="square">
            <a:spAutoFit/>
          </a:bodyPr>
          <a:lstStyle/>
          <a:p>
            <a:pPr lvl="0" algn="ctr">
              <a:lnSpc>
                <a:spcPct val="150000"/>
              </a:lnSpc>
            </a:pPr>
            <a:r>
              <a:rPr lang="en-IN" sz="2400" b="1" dirty="0">
                <a:latin typeface="Times New Roman" pitchFamily="18" charset="0"/>
                <a:cs typeface="Times New Roman" pitchFamily="18" charset="0"/>
              </a:rPr>
              <a:t>Merchant middlemen : </a:t>
            </a:r>
            <a:endParaRPr lang="en-IN" sz="2400" b="1" dirty="0" smtClean="0">
              <a:latin typeface="Times New Roman" pitchFamily="18" charset="0"/>
              <a:cs typeface="Times New Roman" pitchFamily="18" charset="0"/>
            </a:endParaRPr>
          </a:p>
          <a:p>
            <a:pPr lvl="0" algn="just">
              <a:lnSpc>
                <a:spcPct val="150000"/>
              </a:lnSpc>
            </a:pPr>
            <a:r>
              <a:rPr lang="en-IN" sz="2000" dirty="0" smtClean="0">
                <a:latin typeface="Times New Roman" pitchFamily="18" charset="0"/>
                <a:cs typeface="Times New Roman" pitchFamily="18" charset="0"/>
              </a:rPr>
              <a:t>Merchant </a:t>
            </a:r>
            <a:r>
              <a:rPr lang="en-IN" sz="2000" dirty="0">
                <a:latin typeface="Times New Roman" pitchFamily="18" charset="0"/>
                <a:cs typeface="Times New Roman" pitchFamily="18" charset="0"/>
              </a:rPr>
              <a:t>middlemen can be retailers or wholesalers. </a:t>
            </a:r>
            <a:endParaRPr lang="en-IN" sz="2000" dirty="0" smtClean="0">
              <a:latin typeface="Times New Roman" pitchFamily="18" charset="0"/>
              <a:cs typeface="Times New Roman" pitchFamily="18" charset="0"/>
            </a:endParaRPr>
          </a:p>
          <a:p>
            <a:pPr lvl="0" algn="just">
              <a:lnSpc>
                <a:spcPct val="150000"/>
              </a:lnSpc>
            </a:pPr>
            <a:r>
              <a:rPr lang="en-IN" sz="2000" b="1" dirty="0" smtClean="0">
                <a:latin typeface="Times New Roman" pitchFamily="18" charset="0"/>
                <a:cs typeface="Times New Roman" pitchFamily="18" charset="0"/>
              </a:rPr>
              <a:t>Retailers </a:t>
            </a:r>
            <a:r>
              <a:rPr lang="en-IN" sz="2000" dirty="0">
                <a:latin typeface="Times New Roman" pitchFamily="18" charset="0"/>
                <a:cs typeface="Times New Roman" pitchFamily="18" charset="0"/>
              </a:rPr>
              <a:t>purchase the requisite lots of goods from wholesalers and dispose the products to the ultimate consumers. </a:t>
            </a:r>
            <a:endParaRPr lang="en-IN" sz="2000" dirty="0" smtClean="0">
              <a:latin typeface="Times New Roman" pitchFamily="18" charset="0"/>
              <a:cs typeface="Times New Roman" pitchFamily="18" charset="0"/>
            </a:endParaRPr>
          </a:p>
          <a:p>
            <a:pPr lvl="0" algn="just">
              <a:lnSpc>
                <a:spcPct val="150000"/>
              </a:lnSpc>
            </a:pPr>
            <a:r>
              <a:rPr lang="en-IN" sz="2000" b="1" dirty="0" smtClean="0">
                <a:latin typeface="Times New Roman" pitchFamily="18" charset="0"/>
                <a:cs typeface="Times New Roman" pitchFamily="18" charset="0"/>
              </a:rPr>
              <a:t>Wholesalers</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buy commodities in bulk from producers or traders and sell to processors or retailers. </a:t>
            </a:r>
            <a:endParaRPr lang="en-IN" sz="2000" dirty="0" smtClean="0">
              <a:latin typeface="Times New Roman" pitchFamily="18" charset="0"/>
              <a:cs typeface="Times New Roman" pitchFamily="18" charset="0"/>
            </a:endParaRPr>
          </a:p>
          <a:p>
            <a:pPr lvl="0" algn="just">
              <a:lnSpc>
                <a:spcPct val="150000"/>
              </a:lnSpc>
            </a:pPr>
            <a:r>
              <a:rPr lang="en-IN" sz="2000" dirty="0" smtClean="0">
                <a:latin typeface="Times New Roman" pitchFamily="18" charset="0"/>
                <a:cs typeface="Times New Roman" pitchFamily="18" charset="0"/>
              </a:rPr>
              <a:t>Wholesalers </a:t>
            </a:r>
            <a:r>
              <a:rPr lang="en-IN" sz="2000" dirty="0">
                <a:latin typeface="Times New Roman" pitchFamily="18" charset="0"/>
                <a:cs typeface="Times New Roman" pitchFamily="18" charset="0"/>
              </a:rPr>
              <a:t>can be local buyer or full-time wholesaler. </a:t>
            </a:r>
            <a:endParaRPr lang="en-IN" sz="2000" dirty="0" smtClean="0">
              <a:latin typeface="Times New Roman" pitchFamily="18" charset="0"/>
              <a:cs typeface="Times New Roman" pitchFamily="18" charset="0"/>
            </a:endParaRPr>
          </a:p>
          <a:p>
            <a:pPr lvl="0" algn="just">
              <a:lnSpc>
                <a:spcPct val="150000"/>
              </a:lnSpc>
            </a:pPr>
            <a:r>
              <a:rPr lang="en-IN" sz="2000" b="1" dirty="0" smtClean="0">
                <a:latin typeface="Times New Roman" pitchFamily="18" charset="0"/>
                <a:cs typeface="Times New Roman" pitchFamily="18" charset="0"/>
              </a:rPr>
              <a:t>Local </a:t>
            </a:r>
            <a:r>
              <a:rPr lang="en-IN" sz="2000" b="1" dirty="0">
                <a:latin typeface="Times New Roman" pitchFamily="18" charset="0"/>
                <a:cs typeface="Times New Roman" pitchFamily="18" charset="0"/>
              </a:rPr>
              <a:t>buyer </a:t>
            </a:r>
            <a:r>
              <a:rPr lang="en-IN" sz="2000" dirty="0">
                <a:latin typeface="Times New Roman" pitchFamily="18" charset="0"/>
                <a:cs typeface="Times New Roman" pitchFamily="18" charset="0"/>
              </a:rPr>
              <a:t>buys</a:t>
            </a:r>
            <a:r>
              <a:rPr lang="en-IN" sz="2000" b="1" dirty="0">
                <a:latin typeface="Times New Roman" pitchFamily="18" charset="0"/>
                <a:cs typeface="Times New Roman" pitchFamily="18" charset="0"/>
              </a:rPr>
              <a:t> </a:t>
            </a:r>
            <a:r>
              <a:rPr lang="en-IN" sz="2000" dirty="0">
                <a:latin typeface="Times New Roman" pitchFamily="18" charset="0"/>
                <a:cs typeface="Times New Roman" pitchFamily="18" charset="0"/>
              </a:rPr>
              <a:t>the product in the producing area, directly from producer and shifts the product to larger cities or town area, where they sell to another wholesaler or processor. </a:t>
            </a:r>
            <a:endParaRPr lang="en-IN" sz="2000" dirty="0" smtClean="0">
              <a:latin typeface="Times New Roman" pitchFamily="18" charset="0"/>
              <a:cs typeface="Times New Roman" pitchFamily="18" charset="0"/>
            </a:endParaRPr>
          </a:p>
          <a:p>
            <a:pPr lvl="0" algn="just">
              <a:lnSpc>
                <a:spcPct val="150000"/>
              </a:lnSpc>
            </a:pPr>
            <a:r>
              <a:rPr lang="en-IN" sz="2000" b="1" dirty="0" smtClean="0">
                <a:latin typeface="Times New Roman" pitchFamily="18" charset="0"/>
                <a:cs typeface="Times New Roman" pitchFamily="18" charset="0"/>
              </a:rPr>
              <a:t>Full-time </a:t>
            </a:r>
            <a:r>
              <a:rPr lang="en-IN" sz="2000" b="1" dirty="0">
                <a:latin typeface="Times New Roman" pitchFamily="18" charset="0"/>
                <a:cs typeface="Times New Roman" pitchFamily="18" charset="0"/>
              </a:rPr>
              <a:t>wholesalers </a:t>
            </a:r>
            <a:r>
              <a:rPr lang="en-IN" sz="2000" dirty="0">
                <a:latin typeface="Times New Roman" pitchFamily="18" charset="0"/>
                <a:cs typeface="Times New Roman" pitchFamily="18" charset="0"/>
              </a:rPr>
              <a:t>specialize in only limited number of products and generally are situated in larger towns and cities.</a:t>
            </a:r>
          </a:p>
        </p:txBody>
      </p:sp>
    </p:spTree>
    <p:extLst>
      <p:ext uri="{BB962C8B-B14F-4D97-AF65-F5344CB8AC3E}">
        <p14:creationId xmlns:p14="http://schemas.microsoft.com/office/powerpoint/2010/main" val="267832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7109639"/>
          </a:xfrm>
          <a:prstGeom prst="rect">
            <a:avLst/>
          </a:prstGeom>
        </p:spPr>
        <p:txBody>
          <a:bodyPr wrap="square">
            <a:spAutoFit/>
          </a:bodyPr>
          <a:lstStyle/>
          <a:p>
            <a:pPr lvl="0" algn="ctr">
              <a:lnSpc>
                <a:spcPct val="150000"/>
              </a:lnSpc>
            </a:pPr>
            <a:r>
              <a:rPr lang="en-IN" sz="2400" b="1" dirty="0">
                <a:latin typeface="Times New Roman" pitchFamily="18" charset="0"/>
                <a:cs typeface="Times New Roman" pitchFamily="18" charset="0"/>
              </a:rPr>
              <a:t>Agent middlemen </a:t>
            </a:r>
            <a:r>
              <a:rPr lang="en-IN" sz="2000" dirty="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lvl="0" algn="just">
              <a:lnSpc>
                <a:spcPct val="150000"/>
              </a:lnSpc>
            </a:pPr>
            <a:r>
              <a:rPr lang="en-IN" sz="2000" dirty="0" smtClean="0">
                <a:latin typeface="Times New Roman" pitchFamily="18" charset="0"/>
                <a:cs typeface="Times New Roman" pitchFamily="18" charset="0"/>
              </a:rPr>
              <a:t>Agent </a:t>
            </a:r>
            <a:r>
              <a:rPr lang="en-IN" sz="2000" dirty="0">
                <a:latin typeface="Times New Roman" pitchFamily="18" charset="0"/>
                <a:cs typeface="Times New Roman" pitchFamily="18" charset="0"/>
              </a:rPr>
              <a:t>middlemen act only as representative of their employer. They do not actually own the product, but sell or purchase on behalf of their employer only. They simply help in the negotiations activity and get commission in terms of </a:t>
            </a:r>
            <a:r>
              <a:rPr lang="en-IN" sz="2000" dirty="0" smtClean="0">
                <a:latin typeface="Times New Roman" pitchFamily="18" charset="0"/>
                <a:cs typeface="Times New Roman" pitchFamily="18" charset="0"/>
              </a:rPr>
              <a:t>fees.</a:t>
            </a:r>
          </a:p>
          <a:p>
            <a:pPr lvl="0" algn="just">
              <a:lnSpc>
                <a:spcPct val="150000"/>
              </a:lnSpc>
            </a:pPr>
            <a:r>
              <a:rPr lang="en-IN" sz="2000" dirty="0" smtClean="0">
                <a:latin typeface="Times New Roman" pitchFamily="18" charset="0"/>
                <a:cs typeface="Times New Roman" pitchFamily="18" charset="0"/>
              </a:rPr>
              <a:t>Agent </a:t>
            </a:r>
            <a:r>
              <a:rPr lang="en-IN" sz="2000" dirty="0">
                <a:latin typeface="Times New Roman" pitchFamily="18" charset="0"/>
                <a:cs typeface="Times New Roman" pitchFamily="18" charset="0"/>
              </a:rPr>
              <a:t>middlemen are of following two types </a:t>
            </a:r>
            <a:endParaRPr lang="en-IN" sz="2000" dirty="0" smtClean="0">
              <a:latin typeface="Times New Roman" pitchFamily="18" charset="0"/>
              <a:cs typeface="Times New Roman" pitchFamily="18" charset="0"/>
            </a:endParaRPr>
          </a:p>
          <a:p>
            <a:pPr marL="514350" lvl="0" indent="-514350" algn="just">
              <a:lnSpc>
                <a:spcPct val="150000"/>
              </a:lnSpc>
              <a:buAutoNum type="romanLcPeriod"/>
            </a:pPr>
            <a:r>
              <a:rPr lang="en-IN" sz="2000" b="1" dirty="0" smtClean="0">
                <a:latin typeface="Times New Roman" pitchFamily="18" charset="0"/>
                <a:cs typeface="Times New Roman" pitchFamily="18" charset="0"/>
              </a:rPr>
              <a:t>Commission </a:t>
            </a:r>
            <a:r>
              <a:rPr lang="en-IN" sz="2000" b="1" dirty="0">
                <a:latin typeface="Times New Roman" pitchFamily="18" charset="0"/>
                <a:cs typeface="Times New Roman" pitchFamily="18" charset="0"/>
              </a:rPr>
              <a:t>agents </a:t>
            </a:r>
            <a:r>
              <a:rPr lang="en-IN" sz="2000" dirty="0">
                <a:latin typeface="Times New Roman" pitchFamily="18" charset="0"/>
                <a:cs typeface="Times New Roman" pitchFamily="18" charset="0"/>
              </a:rPr>
              <a:t>: Commission agents are granted more powers by their employers. They take over the physical handling of the produce, arrange for terms of sale, collect the returns, deduct his fees/commission and remit the balance to his employers. </a:t>
            </a:r>
            <a:endParaRPr lang="en-IN" sz="2000" dirty="0" smtClean="0">
              <a:latin typeface="Times New Roman" pitchFamily="18" charset="0"/>
              <a:cs typeface="Times New Roman" pitchFamily="18" charset="0"/>
            </a:endParaRPr>
          </a:p>
          <a:p>
            <a:pPr marL="514350" lvl="0" indent="-514350" algn="just">
              <a:lnSpc>
                <a:spcPct val="150000"/>
              </a:lnSpc>
              <a:buAutoNum type="romanLcPeriod"/>
            </a:pPr>
            <a:r>
              <a:rPr lang="en-IN" sz="2000" b="1" dirty="0" smtClean="0">
                <a:latin typeface="Times New Roman" pitchFamily="18" charset="0"/>
                <a:cs typeface="Times New Roman" pitchFamily="18" charset="0"/>
              </a:rPr>
              <a:t>Brokers </a:t>
            </a:r>
            <a:r>
              <a:rPr lang="en-IN" sz="2000" b="1" dirty="0">
                <a:latin typeface="Times New Roman" pitchFamily="18" charset="0"/>
                <a:cs typeface="Times New Roman" pitchFamily="18" charset="0"/>
              </a:rPr>
              <a:t>:</a:t>
            </a:r>
            <a:r>
              <a:rPr lang="en-IN" sz="2000" dirty="0">
                <a:latin typeface="Times New Roman" pitchFamily="18" charset="0"/>
                <a:cs typeface="Times New Roman" pitchFamily="18" charset="0"/>
              </a:rPr>
              <a:t> Brokers do not have physical control over the product and their role in restricted </a:t>
            </a:r>
            <a:r>
              <a:rPr lang="en-IN" sz="2000" dirty="0">
                <a:solidFill>
                  <a:srgbClr val="C00000"/>
                </a:solidFill>
                <a:latin typeface="Times New Roman" pitchFamily="18" charset="0"/>
                <a:cs typeface="Times New Roman" pitchFamily="18" charset="0"/>
              </a:rPr>
              <a:t>only to price negotiations</a:t>
            </a:r>
            <a:r>
              <a:rPr lang="en-IN" sz="2000" dirty="0">
                <a:latin typeface="Times New Roman" pitchFamily="18" charset="0"/>
                <a:cs typeface="Times New Roman" pitchFamily="18" charset="0"/>
              </a:rPr>
              <a:t>. They </a:t>
            </a:r>
            <a:r>
              <a:rPr lang="en-IN" sz="2000" dirty="0" smtClean="0">
                <a:latin typeface="Times New Roman" pitchFamily="18" charset="0"/>
                <a:cs typeface="Times New Roman" pitchFamily="18" charset="0"/>
              </a:rPr>
              <a:t>bring </a:t>
            </a:r>
            <a:r>
              <a:rPr lang="en-IN" sz="2000" dirty="0">
                <a:latin typeface="Times New Roman" pitchFamily="18" charset="0"/>
                <a:cs typeface="Times New Roman" pitchFamily="18" charset="0"/>
              </a:rPr>
              <a:t>buyer and seller together and charge </a:t>
            </a:r>
            <a:r>
              <a:rPr lang="en-IN" sz="2000" b="1" dirty="0">
                <a:latin typeface="Times New Roman" pitchFamily="18" charset="0"/>
                <a:cs typeface="Times New Roman" pitchFamily="18" charset="0"/>
              </a:rPr>
              <a:t>brokerage</a:t>
            </a:r>
            <a:r>
              <a:rPr lang="en-IN" sz="2000" dirty="0">
                <a:latin typeface="Times New Roman" pitchFamily="18" charset="0"/>
                <a:cs typeface="Times New Roman" pitchFamily="18" charset="0"/>
              </a:rPr>
              <a:t>, which is a </a:t>
            </a:r>
            <a:r>
              <a:rPr lang="en-IN" sz="2000" b="1" dirty="0">
                <a:latin typeface="Times New Roman" pitchFamily="18" charset="0"/>
                <a:cs typeface="Times New Roman" pitchFamily="18" charset="0"/>
              </a:rPr>
              <a:t>fixed</a:t>
            </a:r>
            <a:r>
              <a:rPr lang="en-IN" sz="2000" dirty="0">
                <a:latin typeface="Times New Roman" pitchFamily="18" charset="0"/>
                <a:cs typeface="Times New Roman" pitchFamily="18" charset="0"/>
              </a:rPr>
              <a:t> sum of amount for helping to perform a particular marketing activity. They collect relevant information in the market on the sales of the commodity, deduct their commission (a fixed proportion of value of commodity) for their services and remit the balance to the seller. </a:t>
            </a:r>
          </a:p>
        </p:txBody>
      </p:sp>
    </p:spTree>
    <p:extLst>
      <p:ext uri="{BB962C8B-B14F-4D97-AF65-F5344CB8AC3E}">
        <p14:creationId xmlns:p14="http://schemas.microsoft.com/office/powerpoint/2010/main" val="2906290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 y="0"/>
            <a:ext cx="7848600" cy="6740307"/>
          </a:xfrm>
          <a:prstGeom prst="rect">
            <a:avLst/>
          </a:prstGeom>
        </p:spPr>
        <p:txBody>
          <a:bodyPr wrap="square">
            <a:spAutoFit/>
          </a:bodyPr>
          <a:lstStyle/>
          <a:p>
            <a:pPr lvl="0">
              <a:lnSpc>
                <a:spcPct val="150000"/>
              </a:lnSpc>
            </a:pPr>
            <a:r>
              <a:rPr lang="en-IN" sz="2400" b="1" dirty="0">
                <a:latin typeface="Times New Roman" pitchFamily="18" charset="0"/>
                <a:cs typeface="Times New Roman" pitchFamily="18" charset="0"/>
              </a:rPr>
              <a:t>Processors</a:t>
            </a:r>
            <a:r>
              <a:rPr lang="en-IN" sz="2000" dirty="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lvl="0" algn="just">
              <a:lnSpc>
                <a:spcPct val="150000"/>
              </a:lnSpc>
            </a:pPr>
            <a:r>
              <a:rPr lang="en-IN" sz="2000" dirty="0" smtClean="0">
                <a:latin typeface="Times New Roman" pitchFamily="18" charset="0"/>
                <a:cs typeface="Times New Roman" pitchFamily="18" charset="0"/>
              </a:rPr>
              <a:t>Processors </a:t>
            </a:r>
            <a:r>
              <a:rPr lang="en-IN" sz="2000" dirty="0">
                <a:latin typeface="Times New Roman" pitchFamily="18" charset="0"/>
                <a:cs typeface="Times New Roman" pitchFamily="18" charset="0"/>
              </a:rPr>
              <a:t>change the form, shape, quality, taste, colour, etc. of raw produce. </a:t>
            </a:r>
            <a:r>
              <a:rPr lang="en-IN" sz="2000" dirty="0" smtClean="0">
                <a:latin typeface="Times New Roman" pitchFamily="18" charset="0"/>
                <a:cs typeface="Times New Roman" pitchFamily="18" charset="0"/>
              </a:rPr>
              <a:t>They </a:t>
            </a:r>
            <a:r>
              <a:rPr lang="en-IN" sz="2000" dirty="0">
                <a:latin typeface="Times New Roman" pitchFamily="18" charset="0"/>
                <a:cs typeface="Times New Roman" pitchFamily="18" charset="0"/>
              </a:rPr>
              <a:t>generally buy the produce from wholesaler or agents. </a:t>
            </a:r>
            <a:endParaRPr lang="en-IN" sz="2000" dirty="0" smtClean="0">
              <a:latin typeface="Times New Roman" pitchFamily="18" charset="0"/>
              <a:cs typeface="Times New Roman" pitchFamily="18" charset="0"/>
            </a:endParaRPr>
          </a:p>
          <a:p>
            <a:pPr lvl="0" algn="just">
              <a:lnSpc>
                <a:spcPct val="150000"/>
              </a:lnSpc>
            </a:pPr>
            <a:r>
              <a:rPr lang="en-IN" sz="2400" b="1" dirty="0" smtClean="0">
                <a:latin typeface="Times New Roman" pitchFamily="18" charset="0"/>
                <a:cs typeface="Times New Roman" pitchFamily="18" charset="0"/>
              </a:rPr>
              <a:t>Speculative </a:t>
            </a:r>
            <a:r>
              <a:rPr lang="en-IN" sz="2400" b="1" dirty="0">
                <a:latin typeface="Times New Roman" pitchFamily="18" charset="0"/>
                <a:cs typeface="Times New Roman" pitchFamily="18" charset="0"/>
              </a:rPr>
              <a:t>middlemen </a:t>
            </a:r>
            <a:r>
              <a:rPr lang="en-IN" sz="2400" dirty="0">
                <a:latin typeface="Times New Roman" pitchFamily="18" charset="0"/>
                <a:cs typeface="Times New Roman" pitchFamily="18" charset="0"/>
              </a:rPr>
              <a:t>: </a:t>
            </a:r>
            <a:endParaRPr lang="en-IN" sz="2400" dirty="0" smtClean="0">
              <a:latin typeface="Times New Roman" pitchFamily="18" charset="0"/>
              <a:cs typeface="Times New Roman" pitchFamily="18" charset="0"/>
            </a:endParaRPr>
          </a:p>
          <a:p>
            <a:pPr lvl="0" algn="just">
              <a:lnSpc>
                <a:spcPct val="150000"/>
              </a:lnSpc>
            </a:pPr>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role of speculative middlemen is important for agricultural/livestock products, because of seasonality in production of such produce. They procure and purchase the produce with the aim of making major profits with future price movements. </a:t>
            </a:r>
            <a:r>
              <a:rPr lang="en-IN" sz="2000" dirty="0">
                <a:solidFill>
                  <a:srgbClr val="C00000"/>
                </a:solidFill>
                <a:latin typeface="Times New Roman" pitchFamily="18" charset="0"/>
                <a:cs typeface="Times New Roman" pitchFamily="18" charset="0"/>
              </a:rPr>
              <a:t>The process of making profits from future price movement is called </a:t>
            </a:r>
            <a:r>
              <a:rPr lang="en-IN" sz="2000" dirty="0" smtClean="0">
                <a:solidFill>
                  <a:srgbClr val="C00000"/>
                </a:solidFill>
                <a:latin typeface="Times New Roman" pitchFamily="18" charset="0"/>
                <a:cs typeface="Times New Roman" pitchFamily="18" charset="0"/>
              </a:rPr>
              <a:t>speculation.</a:t>
            </a:r>
          </a:p>
          <a:p>
            <a:pPr lvl="0" algn="just">
              <a:lnSpc>
                <a:spcPct val="150000"/>
              </a:lnSpc>
            </a:pPr>
            <a:r>
              <a:rPr lang="en-IN" sz="2000" b="1" dirty="0" smtClean="0">
                <a:latin typeface="Times New Roman" pitchFamily="18" charset="0"/>
                <a:cs typeface="Times New Roman" pitchFamily="18" charset="0"/>
              </a:rPr>
              <a:t>Facilitative </a:t>
            </a:r>
            <a:r>
              <a:rPr lang="en-IN" sz="2000" b="1" dirty="0">
                <a:latin typeface="Times New Roman" pitchFamily="18" charset="0"/>
                <a:cs typeface="Times New Roman" pitchFamily="18" charset="0"/>
              </a:rPr>
              <a:t>middlemen : </a:t>
            </a:r>
            <a:endParaRPr lang="en-IN" sz="2000" b="1" dirty="0" smtClean="0">
              <a:latin typeface="Times New Roman" pitchFamily="18" charset="0"/>
              <a:cs typeface="Times New Roman" pitchFamily="18" charset="0"/>
            </a:endParaRPr>
          </a:p>
          <a:p>
            <a:pPr lvl="0" algn="just">
              <a:lnSpc>
                <a:spcPct val="150000"/>
              </a:lnSpc>
            </a:pPr>
            <a:r>
              <a:rPr lang="en-IN" sz="2000" dirty="0" smtClean="0">
                <a:latin typeface="Times New Roman" pitchFamily="18" charset="0"/>
                <a:cs typeface="Times New Roman" pitchFamily="18" charset="0"/>
              </a:rPr>
              <a:t>They </a:t>
            </a:r>
            <a:r>
              <a:rPr lang="en-IN" sz="2000" dirty="0">
                <a:latin typeface="Times New Roman" pitchFamily="18" charset="0"/>
                <a:cs typeface="Times New Roman" pitchFamily="18" charset="0"/>
              </a:rPr>
              <a:t>generally provide physical facilities in marketing or trading by providing services in transporting, loading/unloading, storage, etc. They also provide data on prices, supply, demand of a commodity and guide the rules of trading among market intermediaries. </a:t>
            </a:r>
          </a:p>
        </p:txBody>
      </p:sp>
    </p:spTree>
    <p:extLst>
      <p:ext uri="{BB962C8B-B14F-4D97-AF65-F5344CB8AC3E}">
        <p14:creationId xmlns:p14="http://schemas.microsoft.com/office/powerpoint/2010/main" val="3606534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396" y="304800"/>
            <a:ext cx="6207982" cy="461665"/>
          </a:xfrm>
          <a:prstGeom prst="rect">
            <a:avLst/>
          </a:prstGeom>
        </p:spPr>
        <p:txBody>
          <a:bodyPr wrap="none">
            <a:spAutoFit/>
          </a:bodyPr>
          <a:lstStyle/>
          <a:p>
            <a:pPr algn="ctr"/>
            <a:r>
              <a:rPr lang="en-IN" sz="2400" b="1" dirty="0">
                <a:latin typeface="Times New Roman" pitchFamily="18" charset="0"/>
                <a:cs typeface="Times New Roman" pitchFamily="18" charset="0"/>
              </a:rPr>
              <a:t>Commodity of channel distribution approach </a:t>
            </a:r>
            <a:endParaRPr lang="en-IN" sz="2400" b="1" dirty="0">
              <a:latin typeface="Times New Roman" pitchFamily="18" charset="0"/>
              <a:cs typeface="Times New Roman" pitchFamily="18" charset="0"/>
            </a:endParaRPr>
          </a:p>
        </p:txBody>
      </p:sp>
      <p:sp>
        <p:nvSpPr>
          <p:cNvPr id="3" name="Rectangle 2"/>
          <p:cNvSpPr/>
          <p:nvPr/>
        </p:nvSpPr>
        <p:spPr>
          <a:xfrm>
            <a:off x="304800" y="838200"/>
            <a:ext cx="8382000" cy="5632311"/>
          </a:xfrm>
          <a:prstGeom prst="rect">
            <a:avLst/>
          </a:prstGeom>
        </p:spPr>
        <p:txBody>
          <a:bodyPr wrap="square">
            <a:spAutoFit/>
          </a:bodyPr>
          <a:lstStyle/>
          <a:p>
            <a:pPr marL="342900" indent="-342900" algn="just">
              <a:lnSpc>
                <a:spcPct val="200000"/>
              </a:lnSpc>
              <a:buFont typeface="Arial" pitchFamily="34" charset="0"/>
              <a:buChar char="•"/>
            </a:pPr>
            <a:r>
              <a:rPr lang="en-IN" sz="2200" dirty="0">
                <a:latin typeface="Times New Roman" pitchFamily="18" charset="0"/>
                <a:cs typeface="Times New Roman" pitchFamily="18" charset="0"/>
              </a:rPr>
              <a:t>T</a:t>
            </a:r>
            <a:r>
              <a:rPr lang="en-IN" sz="2200" dirty="0" smtClean="0">
                <a:latin typeface="Times New Roman" pitchFamily="18" charset="0"/>
                <a:cs typeface="Times New Roman" pitchFamily="18" charset="0"/>
              </a:rPr>
              <a:t>his </a:t>
            </a:r>
            <a:r>
              <a:rPr lang="en-IN" sz="2200" dirty="0">
                <a:latin typeface="Times New Roman" pitchFamily="18" charset="0"/>
                <a:cs typeface="Times New Roman" pitchFamily="18" charset="0"/>
              </a:rPr>
              <a:t>approach studies the passage of a commodity through different channels of distribution as it moves from the point of production to the point of ultimate consumption. </a:t>
            </a:r>
            <a:endParaRPr lang="en-IN" sz="22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200" dirty="0" smtClean="0">
                <a:latin typeface="Times New Roman" pitchFamily="18" charset="0"/>
                <a:cs typeface="Times New Roman" pitchFamily="18" charset="0"/>
              </a:rPr>
              <a:t>Marketing </a:t>
            </a:r>
            <a:r>
              <a:rPr lang="en-IN" sz="2200" dirty="0">
                <a:latin typeface="Times New Roman" pitchFamily="18" charset="0"/>
                <a:cs typeface="Times New Roman" pitchFamily="18" charset="0"/>
              </a:rPr>
              <a:t>channel is the route or path through which a commodity reaches from producer to the consumer. These can be many alternative routes available for the same commodity. </a:t>
            </a:r>
            <a:endParaRPr lang="en-IN" sz="2200" dirty="0" smtClean="0">
              <a:latin typeface="Times New Roman" pitchFamily="18" charset="0"/>
              <a:cs typeface="Times New Roman" pitchFamily="18" charset="0"/>
            </a:endParaRPr>
          </a:p>
          <a:p>
            <a:pPr marL="342900" lvl="0" indent="-342900" algn="just">
              <a:lnSpc>
                <a:spcPct val="200000"/>
              </a:lnSpc>
              <a:buFont typeface="Arial" pitchFamily="34" charset="0"/>
              <a:buChar char="•"/>
            </a:pPr>
            <a:r>
              <a:rPr lang="en-IN" sz="2400" dirty="0">
                <a:latin typeface="Times New Roman" pitchFamily="18" charset="0"/>
                <a:cs typeface="Times New Roman" pitchFamily="18" charset="0"/>
              </a:rPr>
              <a:t>The marketer/producer has to decide which path to choose to maximize profit and minimize the price paid by </a:t>
            </a:r>
            <a:r>
              <a:rPr lang="en-IN" sz="2400" dirty="0" smtClean="0">
                <a:latin typeface="Times New Roman" pitchFamily="18" charset="0"/>
                <a:cs typeface="Times New Roman" pitchFamily="18" charset="0"/>
              </a:rPr>
              <a:t>consumer</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363200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1150</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Topics covered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Demand</dc:title>
  <dc:creator>SONY</dc:creator>
  <cp:lastModifiedBy>vipin</cp:lastModifiedBy>
  <cp:revision>127</cp:revision>
  <dcterms:created xsi:type="dcterms:W3CDTF">2020-01-24T03:01:44Z</dcterms:created>
  <dcterms:modified xsi:type="dcterms:W3CDTF">2020-05-18T11:29:09Z</dcterms:modified>
</cp:coreProperties>
</file>