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1" r:id="rId2"/>
    <p:sldId id="273" r:id="rId3"/>
    <p:sldId id="308" r:id="rId4"/>
    <p:sldId id="309" r:id="rId5"/>
    <p:sldId id="317" r:id="rId6"/>
    <p:sldId id="328" r:id="rId7"/>
    <p:sldId id="329" r:id="rId8"/>
    <p:sldId id="330" r:id="rId9"/>
    <p:sldId id="318" r:id="rId10"/>
    <p:sldId id="331" r:id="rId11"/>
    <p:sldId id="319" r:id="rId12"/>
    <p:sldId id="332" r:id="rId13"/>
    <p:sldId id="333" r:id="rId14"/>
    <p:sldId id="334" r:id="rId15"/>
    <p:sldId id="335" r:id="rId16"/>
    <p:sldId id="336" r:id="rId17"/>
    <p:sldId id="33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0A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4621BA-BD08-49E3-BE60-15422F4C8770}" type="datetimeFigureOut">
              <a:rPr lang="en-IN" smtClean="0"/>
              <a:t>27-05-2020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76C7CF-AF46-45B0-9798-CB450FA09B51}" type="slidenum">
              <a:rPr lang="en-IN" smtClean="0"/>
              <a:t>‹#›</a:t>
            </a:fld>
            <a:endParaRPr lang="en-IN"/>
          </a:p>
        </p:txBody>
      </p:sp>
    </p:spTree>
    <p:extLst>
      <p:ext uri="{BB962C8B-B14F-4D97-AF65-F5344CB8AC3E}">
        <p14:creationId xmlns:p14="http://schemas.microsoft.com/office/powerpoint/2010/main" val="266883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F5CA5-DA84-423A-9C83-0A6A70C5CCCD}"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CF5CA5-DA84-423A-9C83-0A6A70C5CCCD}"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CF5CA5-DA84-423A-9C83-0A6A70C5CCCD}"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CF5CA5-DA84-423A-9C83-0A6A70C5CCCD}" type="datetimeFigureOut">
              <a:rPr lang="en-US" smtClean="0"/>
              <a:pPr/>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F5CA5-DA84-423A-9C83-0A6A70C5CCCD}"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F5CA5-DA84-423A-9C83-0A6A70C5CCCD}"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F5CA5-DA84-423A-9C83-0A6A70C5CCCD}"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F5CA5-DA84-423A-9C83-0A6A70C5CCCD}" type="datetimeFigureOut">
              <a:rPr lang="en-US" smtClean="0"/>
              <a:pPr/>
              <a:t>5/27/2020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A4E4C-8CCE-4A04-9072-478421CC7B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elearnvet.net/moodle/mod/resource/view.php?id=16209"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elearnvet.net/moodle/mod/resource/view.php?id=1620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fontScale="77500" lnSpcReduction="20000"/>
          </a:bodyPr>
          <a:lstStyle/>
          <a:p>
            <a:r>
              <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UNIT-6 (LIVESTOCK ECONOMICS AND MARKETING)</a:t>
            </a: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Lecture- 10</a:t>
            </a:r>
            <a:r>
              <a:rPr lang="en-IN" b="1" baseline="30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a:t>
            </a: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day</a:t>
            </a: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Speaker :-  </a:t>
            </a:r>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Kumar Singh</a:t>
            </a:r>
          </a:p>
          <a:p>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Asstt</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Professor</a:t>
            </a:r>
          </a:p>
          <a:p>
            <a:endPar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9144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150108"/>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597400" y="3214536"/>
            <a:ext cx="3175000" cy="167403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597400" y="914400"/>
            <a:ext cx="3048445"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534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creasing Returns Production"/>
          <p:cNvPicPr/>
          <p:nvPr/>
        </p:nvPicPr>
        <p:blipFill>
          <a:blip r:embed="rId2" cstate="print"/>
          <a:srcRect/>
          <a:stretch>
            <a:fillRect/>
          </a:stretch>
        </p:blipFill>
        <p:spPr bwMode="auto">
          <a:xfrm>
            <a:off x="1143000" y="762000"/>
            <a:ext cx="6400799" cy="4893310"/>
          </a:xfrm>
          <a:prstGeom prst="rect">
            <a:avLst/>
          </a:prstGeom>
          <a:noFill/>
          <a:ln w="9525">
            <a:noFill/>
            <a:miter lim="800000"/>
            <a:headEnd/>
            <a:tailEnd/>
          </a:ln>
        </p:spPr>
      </p:pic>
    </p:spTree>
    <p:extLst>
      <p:ext uri="{BB962C8B-B14F-4D97-AF65-F5344CB8AC3E}">
        <p14:creationId xmlns:p14="http://schemas.microsoft.com/office/powerpoint/2010/main" val="3296003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17833" y="228600"/>
            <a:ext cx="3773469" cy="369332"/>
          </a:xfrm>
          <a:prstGeom prst="rect">
            <a:avLst/>
          </a:prstGeom>
        </p:spPr>
        <p:txBody>
          <a:bodyPr wrap="none">
            <a:spAutoFit/>
          </a:bodyPr>
          <a:lstStyle/>
          <a:p>
            <a:r>
              <a:rPr lang="en-IN" b="1" dirty="0">
                <a:latin typeface="Times New Roman" pitchFamily="18" charset="0"/>
                <a:cs typeface="Times New Roman" pitchFamily="18" charset="0"/>
              </a:rPr>
              <a:t>Decreasing marginal rate of returns </a:t>
            </a:r>
            <a:endParaRPr lang="en-IN" b="1" dirty="0"/>
          </a:p>
        </p:txBody>
      </p:sp>
      <p:sp>
        <p:nvSpPr>
          <p:cNvPr id="7" name="TextBox 6"/>
          <p:cNvSpPr txBox="1"/>
          <p:nvPr/>
        </p:nvSpPr>
        <p:spPr>
          <a:xfrm>
            <a:off x="116812" y="1143000"/>
            <a:ext cx="8318559" cy="707886"/>
          </a:xfrm>
          <a:prstGeom prst="rect">
            <a:avLst/>
          </a:prstGeom>
          <a:noFill/>
        </p:spPr>
        <p:txBody>
          <a:bodyPr wrap="none" rtlCol="0">
            <a:spAutoFit/>
          </a:bodyPr>
          <a:lstStyle/>
          <a:p>
            <a:pPr algn="just"/>
            <a:r>
              <a:rPr lang="en-US" sz="2000" dirty="0" smtClean="0">
                <a:latin typeface="Times New Roman" pitchFamily="18" charset="0"/>
                <a:cs typeface="Times New Roman" pitchFamily="18" charset="0"/>
              </a:rPr>
              <a:t>THE Addition of each successive unit of the variable factor to the fixed factors </a:t>
            </a:r>
          </a:p>
          <a:p>
            <a:pPr algn="just"/>
            <a:r>
              <a:rPr lang="en-US" sz="2000" dirty="0" smtClean="0">
                <a:latin typeface="Times New Roman" pitchFamily="18" charset="0"/>
                <a:cs typeface="Times New Roman" pitchFamily="18" charset="0"/>
              </a:rPr>
              <a:t>in the production process, adds less to the total output than the previous unit.</a:t>
            </a:r>
            <a:endParaRPr lang="en-IN" sz="2000" dirty="0">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775084525"/>
              </p:ext>
            </p:extLst>
          </p:nvPr>
        </p:nvGraphicFramePr>
        <p:xfrm>
          <a:off x="152400" y="2057400"/>
          <a:ext cx="7620000" cy="2955036"/>
        </p:xfrm>
        <a:graphic>
          <a:graphicData uri="http://schemas.openxmlformats.org/drawingml/2006/table">
            <a:tbl>
              <a:tblPr firstRow="1" firstCol="1" bandRow="1">
                <a:tableStyleId>{5C22544A-7EE6-4342-B048-85BDC9FD1C3A}</a:tableStyleId>
              </a:tblPr>
              <a:tblGrid>
                <a:gridCol w="2104142"/>
                <a:gridCol w="1796036"/>
                <a:gridCol w="789053"/>
                <a:gridCol w="901775"/>
                <a:gridCol w="2028994"/>
              </a:tblGrid>
              <a:tr h="0">
                <a:tc>
                  <a:txBody>
                    <a:bodyPr/>
                    <a:lstStyle/>
                    <a:p>
                      <a:pPr>
                        <a:lnSpc>
                          <a:spcPct val="115000"/>
                        </a:lnSpc>
                        <a:spcAft>
                          <a:spcPts val="0"/>
                        </a:spcAft>
                      </a:pPr>
                      <a:r>
                        <a:rPr lang="en-US" sz="1800" dirty="0">
                          <a:effectLst/>
                          <a:latin typeface="Times New Roman" pitchFamily="18" charset="0"/>
                          <a:cs typeface="Times New Roman" pitchFamily="18" charset="0"/>
                        </a:rPr>
                        <a:t>No. of units of Input (X) </a:t>
                      </a:r>
                      <a:endParaRPr lang="en-IN" sz="18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1800">
                          <a:effectLst/>
                          <a:latin typeface="Times New Roman" pitchFamily="18" charset="0"/>
                          <a:cs typeface="Times New Roman" pitchFamily="18" charset="0"/>
                        </a:rPr>
                        <a:t>Total output (Y) </a:t>
                      </a:r>
                      <a:endParaRPr lang="en-IN" sz="18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1800">
                          <a:effectLst/>
                          <a:latin typeface="Times New Roman" pitchFamily="18" charset="0"/>
                          <a:cs typeface="Times New Roman" pitchFamily="18" charset="0"/>
                        </a:rPr>
                        <a:t>∆ X </a:t>
                      </a:r>
                      <a:endParaRPr lang="en-IN" sz="18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1800">
                          <a:effectLst/>
                          <a:latin typeface="Times New Roman" pitchFamily="18" charset="0"/>
                          <a:cs typeface="Times New Roman" pitchFamily="18" charset="0"/>
                        </a:rPr>
                        <a:t>∆ Y </a:t>
                      </a:r>
                      <a:endParaRPr lang="en-IN" sz="18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1800" dirty="0">
                          <a:effectLst/>
                          <a:latin typeface="Times New Roman" pitchFamily="18" charset="0"/>
                          <a:cs typeface="Times New Roman" pitchFamily="18" charset="0"/>
                        </a:rPr>
                        <a:t>MP </a:t>
                      </a:r>
                      <a:r>
                        <a:rPr lang="en-US" sz="1800" dirty="0" smtClean="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 Y/ ∆ X) </a:t>
                      </a:r>
                      <a:endParaRPr lang="en-IN" sz="1800" dirty="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dirty="0">
                          <a:effectLst/>
                          <a:latin typeface="Times New Roman" pitchFamily="18" charset="0"/>
                          <a:cs typeface="Times New Roman" pitchFamily="18" charset="0"/>
                        </a:rPr>
                        <a:t>10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100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 </a:t>
                      </a:r>
                      <a:endParaRPr lang="en-IN" sz="200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a:effectLst/>
                          <a:latin typeface="Times New Roman" pitchFamily="18" charset="0"/>
                          <a:cs typeface="Times New Roman" pitchFamily="18" charset="0"/>
                        </a:rPr>
                        <a:t>20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cs typeface="Times New Roman" pitchFamily="18" charset="0"/>
                        </a:rPr>
                        <a:t>150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ea typeface="+mn-ea"/>
                          <a:cs typeface="Times New Roman" pitchFamily="18" charset="0"/>
                        </a:rPr>
                        <a:t>50</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ea typeface="Times New Roman"/>
                          <a:cs typeface="Times New Roman" pitchFamily="18" charset="0"/>
                        </a:rPr>
                        <a:t>5</a:t>
                      </a:r>
                      <a:endParaRPr lang="en-IN" sz="2000" dirty="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a:effectLst/>
                          <a:latin typeface="Times New Roman" pitchFamily="18" charset="0"/>
                          <a:cs typeface="Times New Roman" pitchFamily="18" charset="0"/>
                        </a:rPr>
                        <a:t>30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a:effectLst/>
                          <a:latin typeface="Times New Roman" pitchFamily="18" charset="0"/>
                          <a:cs typeface="Times New Roman" pitchFamily="18" charset="0"/>
                        </a:rPr>
                        <a:t>190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ea typeface="+mn-ea"/>
                          <a:cs typeface="Times New Roman" pitchFamily="18" charset="0"/>
                        </a:rPr>
                        <a:t>40</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ea typeface="Times New Roman"/>
                          <a:cs typeface="Times New Roman" pitchFamily="18" charset="0"/>
                        </a:rPr>
                        <a:t>4</a:t>
                      </a:r>
                      <a:endParaRPr lang="en-IN" sz="2000" dirty="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a:effectLst/>
                          <a:latin typeface="Times New Roman" pitchFamily="18" charset="0"/>
                          <a:cs typeface="Times New Roman" pitchFamily="18" charset="0"/>
                        </a:rPr>
                        <a:t>40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cs typeface="Times New Roman" pitchFamily="18" charset="0"/>
                        </a:rPr>
                        <a:t>220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a:effectLst/>
                          <a:latin typeface="Times New Roman" pitchFamily="18" charset="0"/>
                          <a:cs typeface="Times New Roman" pitchFamily="18" charset="0"/>
                        </a:rPr>
                        <a:t>10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cs typeface="Times New Roman" pitchFamily="18" charset="0"/>
                        </a:rPr>
                        <a:t>30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ea typeface="Times New Roman"/>
                          <a:cs typeface="Times New Roman" pitchFamily="18" charset="0"/>
                        </a:rPr>
                        <a:t>3</a:t>
                      </a:r>
                      <a:endParaRPr lang="en-IN" sz="2000" dirty="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a:effectLst/>
                          <a:latin typeface="Times New Roman" pitchFamily="18" charset="0"/>
                          <a:cs typeface="Times New Roman" pitchFamily="18" charset="0"/>
                        </a:rPr>
                        <a:t>50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cs typeface="Times New Roman" pitchFamily="18" charset="0"/>
                        </a:rPr>
                        <a:t>240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cs typeface="Times New Roman" pitchFamily="18" charset="0"/>
                        </a:rPr>
                        <a:t>200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smtClean="0">
                          <a:effectLst/>
                          <a:latin typeface="Times New Roman" pitchFamily="18" charset="0"/>
                          <a:ea typeface="Times New Roman"/>
                          <a:cs typeface="Times New Roman" pitchFamily="18" charset="0"/>
                        </a:rPr>
                        <a:t>2</a:t>
                      </a:r>
                      <a:endParaRPr lang="en-IN" sz="2000" dirty="0">
                        <a:effectLst/>
                        <a:latin typeface="Times New Roman" pitchFamily="18" charset="0"/>
                        <a:ea typeface="Times New Roman"/>
                        <a:cs typeface="Times New Roman" pitchFamily="18" charset="0"/>
                      </a:endParaRPr>
                    </a:p>
                  </a:txBody>
                  <a:tcPr marL="47625" marR="47625" marT="47625" marB="47625"/>
                </a:tc>
              </a:tr>
            </a:tbl>
          </a:graphicData>
        </a:graphic>
      </p:graphicFrame>
    </p:spTree>
    <p:extLst>
      <p:ext uri="{BB962C8B-B14F-4D97-AF65-F5344CB8AC3E}">
        <p14:creationId xmlns:p14="http://schemas.microsoft.com/office/powerpoint/2010/main" val="2281987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600200" y="685800"/>
            <a:ext cx="76200" cy="441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5105400"/>
            <a:ext cx="52578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Arc 7"/>
          <p:cNvSpPr/>
          <p:nvPr/>
        </p:nvSpPr>
        <p:spPr>
          <a:xfrm rot="16200000">
            <a:off x="1287124" y="1896725"/>
            <a:ext cx="5994972" cy="5146778"/>
          </a:xfrm>
          <a:prstGeom prst="arc">
            <a:avLst>
              <a:gd name="adj1" fmla="val 15795095"/>
              <a:gd name="adj2" fmla="val 86569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9" name="TextBox 8"/>
          <p:cNvSpPr txBox="1"/>
          <p:nvPr/>
        </p:nvSpPr>
        <p:spPr>
          <a:xfrm>
            <a:off x="1219200" y="1905000"/>
            <a:ext cx="296876" cy="369332"/>
          </a:xfrm>
          <a:prstGeom prst="rect">
            <a:avLst/>
          </a:prstGeom>
          <a:noFill/>
        </p:spPr>
        <p:txBody>
          <a:bodyPr wrap="none" rtlCol="0">
            <a:spAutoFit/>
          </a:bodyPr>
          <a:lstStyle/>
          <a:p>
            <a:r>
              <a:rPr lang="en-US" dirty="0"/>
              <a:t>Y</a:t>
            </a:r>
            <a:endParaRPr lang="en-IN" dirty="0"/>
          </a:p>
        </p:txBody>
      </p:sp>
      <p:sp>
        <p:nvSpPr>
          <p:cNvPr id="10" name="TextBox 9"/>
          <p:cNvSpPr txBox="1"/>
          <p:nvPr/>
        </p:nvSpPr>
        <p:spPr>
          <a:xfrm>
            <a:off x="3589324" y="5345668"/>
            <a:ext cx="304892" cy="369332"/>
          </a:xfrm>
          <a:prstGeom prst="rect">
            <a:avLst/>
          </a:prstGeom>
          <a:noFill/>
        </p:spPr>
        <p:txBody>
          <a:bodyPr wrap="none" rtlCol="0">
            <a:spAutoFit/>
          </a:bodyPr>
          <a:lstStyle/>
          <a:p>
            <a:r>
              <a:rPr lang="en-US" dirty="0" smtClean="0"/>
              <a:t>X</a:t>
            </a:r>
            <a:endParaRPr lang="en-IN" dirty="0"/>
          </a:p>
        </p:txBody>
      </p:sp>
      <p:cxnSp>
        <p:nvCxnSpPr>
          <p:cNvPr id="12" name="Straight Arrow Connector 11"/>
          <p:cNvCxnSpPr/>
          <p:nvPr/>
        </p:nvCxnSpPr>
        <p:spPr>
          <a:xfrm flipH="1" flipV="1">
            <a:off x="990600" y="1295400"/>
            <a:ext cx="381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3"/>
          </p:cNvCxnSpPr>
          <p:nvPr/>
        </p:nvCxnSpPr>
        <p:spPr>
          <a:xfrm>
            <a:off x="3894216" y="5530334"/>
            <a:ext cx="16683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91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7346"/>
            <a:ext cx="8610600" cy="4708981"/>
          </a:xfrm>
          <a:prstGeom prst="rect">
            <a:avLst/>
          </a:prstGeom>
        </p:spPr>
        <p:txBody>
          <a:bodyPr wrap="square">
            <a:spAutoFit/>
          </a:bodyPr>
          <a:lstStyle/>
          <a:p>
            <a:pPr algn="ctr">
              <a:lnSpc>
                <a:spcPct val="150000"/>
              </a:lnSpc>
            </a:pPr>
            <a:r>
              <a:rPr lang="en-US" sz="2000" b="1" dirty="0">
                <a:latin typeface="Times New Roman" pitchFamily="18" charset="0"/>
                <a:cs typeface="Times New Roman" pitchFamily="18" charset="0"/>
              </a:rPr>
              <a:t>Law of Variable Proportion or Law of Diminishing Return</a:t>
            </a:r>
            <a:endParaRPr lang="en-IN" sz="2000" dirty="0">
              <a:latin typeface="Times New Roman" pitchFamily="18" charset="0"/>
              <a:cs typeface="Times New Roman" pitchFamily="18" charset="0"/>
            </a:endParaRPr>
          </a:p>
          <a:p>
            <a:pPr lvl="0" algn="just">
              <a:lnSpc>
                <a:spcPct val="150000"/>
              </a:lnSpc>
            </a:pP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the quantity of one productive service is increased by equal increments, with the quantity of other resource services held constant, the increments to total product may increase at first but will decrease after a certain point” –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E.O.Heady</a:t>
            </a:r>
            <a:r>
              <a:rPr lang="en-US" sz="2000" dirty="0" smtClean="0">
                <a:latin typeface="Times New Roman" pitchFamily="18" charset="0"/>
                <a:cs typeface="Times New Roman" pitchFamily="18" charset="0"/>
              </a:rPr>
              <a:t> </a:t>
            </a:r>
          </a:p>
          <a:p>
            <a:pPr lvl="0" algn="just">
              <a:lnSpc>
                <a:spcPct val="150000"/>
              </a:lnSpc>
            </a:pPr>
            <a:endParaRPr lang="en-IN" sz="2000" dirty="0">
              <a:latin typeface="Times New Roman" pitchFamily="18" charset="0"/>
              <a:cs typeface="Times New Roman" pitchFamily="18" charset="0"/>
            </a:endParaRPr>
          </a:p>
          <a:p>
            <a:pPr lvl="0" algn="just">
              <a:lnSpc>
                <a:spcPct val="150000"/>
              </a:lnSpc>
            </a:pPr>
            <a:r>
              <a:rPr lang="en-US" sz="2000" dirty="0">
                <a:latin typeface="Times New Roman" pitchFamily="18" charset="0"/>
                <a:cs typeface="Times New Roman" pitchFamily="18" charset="0"/>
              </a:rPr>
              <a:t>“An increase in capital and </a:t>
            </a:r>
            <a:r>
              <a:rPr lang="en-US" sz="2000" dirty="0" err="1">
                <a:latin typeface="Times New Roman" pitchFamily="18" charset="0"/>
                <a:cs typeface="Times New Roman" pitchFamily="18" charset="0"/>
              </a:rPr>
              <a:t>labour</a:t>
            </a:r>
            <a:r>
              <a:rPr lang="en-US" sz="2000" dirty="0">
                <a:latin typeface="Times New Roman" pitchFamily="18" charset="0"/>
                <a:cs typeface="Times New Roman" pitchFamily="18" charset="0"/>
              </a:rPr>
              <a:t> applied in cultivation of land causes in general, less than proportionate increase in the amount of product raised, unless it happens to coincide with an improvement in the arts of agriculture”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Marshall. </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629384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97593"/>
            <a:ext cx="8610600" cy="3970318"/>
          </a:xfrm>
          <a:prstGeom prst="rect">
            <a:avLst/>
          </a:prstGeom>
        </p:spPr>
        <p:txBody>
          <a:bodyPr wrap="square">
            <a:spAutoFit/>
          </a:bodyPr>
          <a:lstStyle/>
          <a:p>
            <a:pPr marL="342900" lvl="0" indent="-342900" algn="just">
              <a:lnSpc>
                <a:spcPct val="150000"/>
              </a:lnSpc>
              <a:buFont typeface="Arial" pitchFamily="34" charset="0"/>
              <a:buChar char="•"/>
            </a:pPr>
            <a:r>
              <a:rPr lang="en-US" sz="2400" dirty="0">
                <a:latin typeface="Times New Roman" pitchFamily="18" charset="0"/>
                <a:cs typeface="Times New Roman" pitchFamily="18" charset="0"/>
              </a:rPr>
              <a:t>As the amount of variable resource used in production of a product is increased, the output of the product will at first increase at an increasing rate, then increase at a decreasing rate and finally a point will be reached, where further application of the variable resource will result in a decline in the total output of production.</a:t>
            </a:r>
            <a:r>
              <a:rPr lang="en-IN" sz="2400" dirty="0">
                <a:latin typeface="Times New Roman" pitchFamily="18" charset="0"/>
                <a:cs typeface="Times New Roman" pitchFamily="18" charset="0"/>
              </a:rPr>
              <a:t> </a:t>
            </a:r>
          </a:p>
          <a:p>
            <a:pPr marL="342900" lvl="0" indent="-342900" algn="just">
              <a:lnSpc>
                <a:spcPct val="150000"/>
              </a:lnSpc>
              <a:buFont typeface="Arial" pitchFamily="34" charset="0"/>
              <a:buChar char="•"/>
            </a:pPr>
            <a:r>
              <a:rPr lang="en-IN" sz="2400" dirty="0">
                <a:latin typeface="Times New Roman" pitchFamily="18" charset="0"/>
                <a:cs typeface="Times New Roman" pitchFamily="18" charset="0"/>
              </a:rPr>
              <a:t>In short, marginal product of variable input will first increase, then decrease and finally become negative</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437059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98447"/>
            <a:ext cx="8839200" cy="5859553"/>
          </a:xfrm>
          <a:prstGeom prst="rect">
            <a:avLst/>
          </a:prstGeom>
        </p:spPr>
        <p:txBody>
          <a:bodyPr wrap="square">
            <a:spAutoFit/>
          </a:bodyPr>
          <a:lstStyle/>
          <a:p>
            <a:pPr marL="342900" lvl="0" indent="-342900" algn="just">
              <a:lnSpc>
                <a:spcPct val="150000"/>
              </a:lnSpc>
              <a:buFont typeface="Arial" pitchFamily="34" charset="0"/>
              <a:buChar char="•"/>
            </a:pPr>
            <a:r>
              <a:rPr lang="en-US" dirty="0" smtClean="0">
                <a:latin typeface="Times New Roman" pitchFamily="18" charset="0"/>
                <a:cs typeface="Times New Roman" pitchFamily="18" charset="0"/>
              </a:rPr>
              <a:t>Short </a:t>
            </a:r>
            <a:r>
              <a:rPr lang="en-US" dirty="0">
                <a:latin typeface="Times New Roman" pitchFamily="18" charset="0"/>
                <a:cs typeface="Times New Roman" pitchFamily="18" charset="0"/>
              </a:rPr>
              <a:t>run refers to a period of time in which the supply of certain inputs (e.g. plant, building and machines, etc.) is fixed or inelastic.</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In short run, therefore, production of a commodity can be increased by increasing the use of variable inputs, like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and raw materials. </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They do not refer to any fixed time period. While in some industries short term may be a matter of a few weeks or a few months, in some others (e.g., electric and power industry), it may mean three or more years. </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Long run refers to a period of time in which the supply of all the inputs is elastic, but not enough to permit a change in technology.</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In long run, the availability of even fixed factor increases. Therefore, in long run, production of commodity can be increased by employing more of both, variable and fixed, inputs. </a:t>
            </a:r>
            <a:endParaRPr lang="en-IN"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the very long run, the </a:t>
            </a:r>
            <a:r>
              <a:rPr lang="en-US" dirty="0">
                <a:latin typeface="Times New Roman" pitchFamily="18" charset="0"/>
                <a:cs typeface="Times New Roman" pitchFamily="18" charset="0"/>
                <a:hlinkClick r:id="rId2"/>
              </a:rPr>
              <a:t>production function</a:t>
            </a:r>
            <a:r>
              <a:rPr lang="en-US" dirty="0">
                <a:latin typeface="Times New Roman" pitchFamily="18" charset="0"/>
                <a:cs typeface="Times New Roman" pitchFamily="18" charset="0"/>
              </a:rPr>
              <a:t> also changes. The technological advances mean that a larger output can be created with a given quantity of inputs. </a:t>
            </a:r>
            <a:endParaRPr lang="en-IN" dirty="0">
              <a:latin typeface="Times New Roman" pitchFamily="18" charset="0"/>
              <a:cs typeface="Times New Roman" pitchFamily="18" charset="0"/>
            </a:endParaRPr>
          </a:p>
        </p:txBody>
      </p:sp>
      <p:sp>
        <p:nvSpPr>
          <p:cNvPr id="3" name="Rectangle 2"/>
          <p:cNvSpPr/>
          <p:nvPr/>
        </p:nvSpPr>
        <p:spPr>
          <a:xfrm>
            <a:off x="3194058" y="152400"/>
            <a:ext cx="2755883" cy="458074"/>
          </a:xfrm>
          <a:prstGeom prst="rect">
            <a:avLst/>
          </a:prstGeom>
        </p:spPr>
        <p:txBody>
          <a:bodyPr wrap="none">
            <a:spAutoFit/>
          </a:bodyPr>
          <a:lstStyle/>
          <a:p>
            <a:pPr algn="just">
              <a:lnSpc>
                <a:spcPct val="150000"/>
              </a:lnSpc>
            </a:pPr>
            <a:r>
              <a:rPr lang="en-US" b="1" dirty="0">
                <a:latin typeface="Times New Roman" pitchFamily="18" charset="0"/>
                <a:cs typeface="Times New Roman" pitchFamily="18" charset="0"/>
              </a:rPr>
              <a:t>Short Run and Long Run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066887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9653"/>
            <a:ext cx="8763000" cy="6690550"/>
          </a:xfrm>
          <a:prstGeom prst="rect">
            <a:avLst/>
          </a:prstGeom>
        </p:spPr>
        <p:txBody>
          <a:bodyPr wrap="square">
            <a:spAutoFit/>
          </a:bodyPr>
          <a:lstStyle/>
          <a:p>
            <a:pPr algn="ctr">
              <a:lnSpc>
                <a:spcPct val="150000"/>
              </a:lnSpc>
            </a:pPr>
            <a:r>
              <a:rPr lang="en-US" b="1" dirty="0">
                <a:latin typeface="Times New Roman" pitchFamily="18" charset="0"/>
                <a:cs typeface="Times New Roman" pitchFamily="18" charset="0"/>
              </a:rPr>
              <a:t>Short run production with one variable input</a:t>
            </a:r>
            <a:r>
              <a:rPr lang="en-US" dirty="0">
                <a:latin typeface="Times New Roman" pitchFamily="18" charset="0"/>
                <a:cs typeface="Times New Roman" pitchFamily="18" charset="0"/>
              </a:rPr>
              <a:t> </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Laws of returns state the relationship between the variable input and the output in the short term.</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By definition, certain factors of production (viz., land and capital </a:t>
            </a:r>
            <a:r>
              <a:rPr lang="en-US" dirty="0" smtClean="0">
                <a:latin typeface="Times New Roman" pitchFamily="18" charset="0"/>
                <a:cs typeface="Times New Roman" pitchFamily="18" charset="0"/>
              </a:rPr>
              <a:t>equipment </a:t>
            </a:r>
            <a:r>
              <a:rPr lang="en-US" dirty="0">
                <a:latin typeface="Times New Roman" pitchFamily="18" charset="0"/>
                <a:cs typeface="Times New Roman" pitchFamily="18" charset="0"/>
              </a:rPr>
              <a:t>such as plant and machinery) are available in short supply during the short run. Such factors are known as fixed factors.</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On the other hand, the factors which are available in unlimited supply even during the short periods are known as variable factors.</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In short run, therefore, the firms can employ a limited or fixed quantity of fixed factors and an unlimited quantity of the variable factor.</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In other words, firms can employ in the short run, varying quantities of variable inputs against a given quantity of fixed factors. This kind of change in input combination leads to variation in factor proportions. </a:t>
            </a:r>
            <a:endParaRPr lang="en-IN" dirty="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dirty="0">
                <a:latin typeface="Times New Roman" pitchFamily="18" charset="0"/>
                <a:cs typeface="Times New Roman" pitchFamily="18" charset="0"/>
              </a:rPr>
              <a:t>The laws which bring out the relationship between varying factor proportions and output are therefore known as the Law of Variable Proportions, or what is more popularly known as the Law of Diminishing Returns.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100743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91490"/>
            <a:ext cx="8458200" cy="5632311"/>
          </a:xfrm>
          <a:prstGeom prst="rect">
            <a:avLst/>
          </a:prstGeom>
        </p:spPr>
        <p:txBody>
          <a:bodyPr wrap="square">
            <a:spAutoFit/>
          </a:bodyPr>
          <a:lstStyle/>
          <a:p>
            <a:pPr algn="ctr"/>
            <a:r>
              <a:rPr lang="en-US" b="1" dirty="0">
                <a:latin typeface="Times New Roman" pitchFamily="18" charset="0"/>
                <a:cs typeface="Times New Roman" pitchFamily="18" charset="0"/>
              </a:rPr>
              <a:t>Long term production with two variable inputs </a:t>
            </a:r>
            <a:endParaRPr lang="en-IN" sz="2000" dirty="0">
              <a:latin typeface="Times New Roman" pitchFamily="18" charset="0"/>
              <a:cs typeface="Times New Roman" pitchFamily="18" charset="0"/>
            </a:endParaRPr>
          </a:p>
          <a:p>
            <a:pPr lvl="0"/>
            <a:r>
              <a:rPr lang="en-US" dirty="0">
                <a:latin typeface="Times New Roman" pitchFamily="18" charset="0"/>
                <a:cs typeface="Times New Roman" pitchFamily="18" charset="0"/>
              </a:rPr>
              <a:t>We shall now discuss the relationships between inputs and output under the condition that both the inputs, capital and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are variable factors. This is a long run phenomenon. </a:t>
            </a:r>
            <a:endParaRPr lang="en-IN" dirty="0">
              <a:latin typeface="Times New Roman" pitchFamily="18" charset="0"/>
              <a:cs typeface="Times New Roman" pitchFamily="18" charset="0"/>
            </a:endParaRPr>
          </a:p>
          <a:p>
            <a:pPr lvl="0"/>
            <a:r>
              <a:rPr lang="en-US" dirty="0">
                <a:latin typeface="Times New Roman" pitchFamily="18" charset="0"/>
                <a:cs typeface="Times New Roman" pitchFamily="18" charset="0"/>
              </a:rPr>
              <a:t>In the long run, supply of both the inputs is supposed to be elastic and firms can hire larger quantities of both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and capital. With large employment of capital and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the scale of production changes. </a:t>
            </a:r>
            <a:endParaRPr lang="en-IN" dirty="0">
              <a:latin typeface="Times New Roman" pitchFamily="18" charset="0"/>
              <a:cs typeface="Times New Roman" pitchFamily="18" charset="0"/>
            </a:endParaRPr>
          </a:p>
          <a:p>
            <a:pPr lvl="0"/>
            <a:r>
              <a:rPr lang="en-US" dirty="0">
                <a:latin typeface="Times New Roman" pitchFamily="18" charset="0"/>
                <a:cs typeface="Times New Roman" pitchFamily="18" charset="0"/>
              </a:rPr>
              <a:t>The technological relationship between changing scale of inputs and output is explained through the </a:t>
            </a:r>
            <a:r>
              <a:rPr lang="en-US" dirty="0">
                <a:latin typeface="Times New Roman" pitchFamily="18" charset="0"/>
                <a:cs typeface="Times New Roman" pitchFamily="18" charset="0"/>
                <a:hlinkClick r:id="rId2"/>
              </a:rPr>
              <a:t>production function</a:t>
            </a:r>
            <a:r>
              <a:rPr lang="en-US" dirty="0">
                <a:latin typeface="Times New Roman" pitchFamily="18" charset="0"/>
                <a:cs typeface="Times New Roman" pitchFamily="18" charset="0"/>
              </a:rPr>
              <a:t> and isoquant curves techniques. </a:t>
            </a:r>
            <a:endParaRPr lang="en-IN" dirty="0">
              <a:latin typeface="Times New Roman" pitchFamily="18" charset="0"/>
              <a:cs typeface="Times New Roman" pitchFamily="18" charset="0"/>
            </a:endParaRPr>
          </a:p>
          <a:p>
            <a:r>
              <a:rPr lang="en-US" dirty="0">
                <a:latin typeface="Times New Roman" pitchFamily="18" charset="0"/>
                <a:cs typeface="Times New Roman" pitchFamily="18" charset="0"/>
              </a:rPr>
              <a:t>Production rules for the short run </a:t>
            </a:r>
            <a:endParaRPr lang="en-IN" sz="2000" dirty="0">
              <a:latin typeface="Times New Roman" pitchFamily="18" charset="0"/>
              <a:cs typeface="Times New Roman" pitchFamily="18" charset="0"/>
            </a:endParaRPr>
          </a:p>
          <a:p>
            <a:pPr lvl="0"/>
            <a:r>
              <a:rPr lang="en-US" dirty="0">
                <a:latin typeface="Times New Roman" pitchFamily="18" charset="0"/>
                <a:cs typeface="Times New Roman" pitchFamily="18" charset="0"/>
              </a:rPr>
              <a:t>There are three rules for making production decisions in the short run. They are </a:t>
            </a:r>
            <a:endParaRPr lang="en-IN" dirty="0">
              <a:latin typeface="Times New Roman" pitchFamily="18" charset="0"/>
              <a:cs typeface="Times New Roman" pitchFamily="18" charset="0"/>
            </a:endParaRPr>
          </a:p>
          <a:p>
            <a:pPr lvl="1"/>
            <a:r>
              <a:rPr lang="en-US" dirty="0">
                <a:latin typeface="Times New Roman" pitchFamily="18" charset="0"/>
                <a:cs typeface="Times New Roman" pitchFamily="18" charset="0"/>
              </a:rPr>
              <a:t>Expected selling price is greater than minimum ATC (or TR greater than TC). A profit can be made and is maximized by producing where MR = MC. </a:t>
            </a:r>
            <a:endParaRPr lang="en-IN" dirty="0">
              <a:latin typeface="Times New Roman" pitchFamily="18" charset="0"/>
              <a:cs typeface="Times New Roman" pitchFamily="18" charset="0"/>
            </a:endParaRPr>
          </a:p>
          <a:p>
            <a:pPr lvl="1"/>
            <a:r>
              <a:rPr lang="en-US" dirty="0">
                <a:latin typeface="Times New Roman" pitchFamily="18" charset="0"/>
                <a:cs typeface="Times New Roman" pitchFamily="18" charset="0"/>
              </a:rPr>
              <a:t>Expected selling price is less than minimum ATC but greater than minimum AVC (or TR is greater than TVC but less than TC). A loss cannot be avoided but will be minimized by producing at the output level where MR=MC. The loss will be somewhere between zero and the total fixed cost. </a:t>
            </a:r>
            <a:endParaRPr lang="en-IN" dirty="0">
              <a:latin typeface="Times New Roman" pitchFamily="18" charset="0"/>
              <a:cs typeface="Times New Roman" pitchFamily="18" charset="0"/>
            </a:endParaRPr>
          </a:p>
          <a:p>
            <a:pPr lvl="1"/>
            <a:r>
              <a:rPr lang="en-US" dirty="0">
                <a:latin typeface="Times New Roman" pitchFamily="18" charset="0"/>
                <a:cs typeface="Times New Roman" pitchFamily="18" charset="0"/>
              </a:rPr>
              <a:t>Expected selling price is less than minimum AVC (or TR less than TVC). A loss can not be avoided but is minimized by not producing. The loss will be equal to TFC. </a:t>
            </a:r>
            <a:endParaRPr lang="en-IN" dirty="0">
              <a:latin typeface="Times New Roman" pitchFamily="18" charset="0"/>
              <a:cs typeface="Times New Roman" pitchFamily="18" charset="0"/>
            </a:endParaRPr>
          </a:p>
          <a:p>
            <a:pPr lvl="0"/>
            <a:r>
              <a:rPr lang="en-US" dirty="0">
                <a:latin typeface="Times New Roman" pitchFamily="18" charset="0"/>
                <a:cs typeface="Times New Roman" pitchFamily="18" charset="0"/>
              </a:rPr>
              <a:t>Application of these rules is as follows. With a selling price equal to MR</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the intersection of MR and MC is well above ATC, and a profit is being made.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392979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600200"/>
            <a:ext cx="8763000" cy="5029200"/>
          </a:xfrm>
        </p:spPr>
        <p:txBody>
          <a:bodyPr/>
          <a:lstStyle/>
          <a:p>
            <a:pPr lvl="0"/>
            <a:r>
              <a:rPr lang="en-IN" dirty="0" smtClean="0">
                <a:latin typeface="Times New Roman" pitchFamily="18" charset="0"/>
                <a:cs typeface="Times New Roman" pitchFamily="18" charset="0"/>
              </a:rPr>
              <a:t>Theory of Production.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67266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086"/>
            <a:ext cx="8458200" cy="5262979"/>
          </a:xfrm>
          <a:prstGeom prst="rect">
            <a:avLst/>
          </a:prstGeom>
        </p:spPr>
        <p:txBody>
          <a:bodyPr wrap="square">
            <a:spAutoFit/>
          </a:bodyPr>
          <a:lstStyle/>
          <a:p>
            <a:pPr marL="285750" indent="-285750" algn="just">
              <a:lnSpc>
                <a:spcPct val="150000"/>
              </a:lnSpc>
              <a:buFont typeface="Arial" pitchFamily="34" charset="0"/>
              <a:buChar char="•"/>
            </a:pPr>
            <a:r>
              <a:rPr lang="en-US" sz="2000" dirty="0" smtClean="0">
                <a:latin typeface="Times New Roman" pitchFamily="18" charset="0"/>
                <a:cs typeface="Times New Roman" pitchFamily="18" charset="0"/>
              </a:rPr>
              <a:t>Production : creation of utility</a:t>
            </a:r>
          </a:p>
          <a:p>
            <a:pPr marL="285750" indent="-285750" algn="just">
              <a:lnSpc>
                <a:spcPct val="150000"/>
              </a:lnSpc>
              <a:buFont typeface="Arial" pitchFamily="34" charset="0"/>
              <a:buChar char="•"/>
            </a:pPr>
            <a:r>
              <a:rPr lang="en-US" sz="2000" dirty="0" smtClean="0">
                <a:latin typeface="Times New Roman" pitchFamily="18" charset="0"/>
                <a:cs typeface="Times New Roman" pitchFamily="18" charset="0"/>
              </a:rPr>
              <a:t>Utility : Ability / Power of a good or service to satisfy human want.</a:t>
            </a:r>
          </a:p>
          <a:p>
            <a:pPr algn="just">
              <a:lnSpc>
                <a:spcPct val="150000"/>
              </a:lnSpc>
            </a:pPr>
            <a:endParaRPr lang="en-US" sz="20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            </a:t>
            </a:r>
            <a:r>
              <a:rPr lang="en-US" sz="2400" b="1" dirty="0" smtClean="0">
                <a:solidFill>
                  <a:srgbClr val="002060"/>
                </a:solidFill>
                <a:latin typeface="Times New Roman" pitchFamily="18" charset="0"/>
                <a:cs typeface="Times New Roman" pitchFamily="18" charset="0"/>
              </a:rPr>
              <a:t>Input</a:t>
            </a:r>
            <a:r>
              <a:rPr lang="en-US" sz="2400" dirty="0" smtClean="0">
                <a:solidFill>
                  <a:srgbClr val="00206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sym typeface="Wingdings" pitchFamily="2" charset="2"/>
              </a:rPr>
              <a:t> </a:t>
            </a:r>
            <a:r>
              <a:rPr lang="en-US" sz="2400" b="1" dirty="0" smtClean="0">
                <a:solidFill>
                  <a:srgbClr val="002060"/>
                </a:solidFill>
                <a:latin typeface="Times New Roman" pitchFamily="18" charset="0"/>
                <a:cs typeface="Times New Roman" pitchFamily="18" charset="0"/>
                <a:sym typeface="Wingdings" pitchFamily="2" charset="2"/>
              </a:rPr>
              <a:t>Output.</a:t>
            </a:r>
          </a:p>
          <a:p>
            <a:pPr algn="just">
              <a:lnSpc>
                <a:spcPct val="150000"/>
              </a:lnSpc>
            </a:pP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Production process</a:t>
            </a:r>
          </a:p>
          <a:p>
            <a:pPr algn="just">
              <a:lnSpc>
                <a:spcPct val="150000"/>
              </a:lnSpc>
            </a:pPr>
            <a:r>
              <a:rPr lang="en-US" sz="2000" dirty="0" smtClean="0">
                <a:latin typeface="Times New Roman" pitchFamily="18" charset="0"/>
                <a:cs typeface="Times New Roman" pitchFamily="18" charset="0"/>
              </a:rPr>
              <a:t>                                       1. Creation of want satisfying Goods and services.</a:t>
            </a:r>
          </a:p>
          <a:p>
            <a:pPr algn="just">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2. Creation of exchange value</a:t>
            </a:r>
          </a:p>
          <a:p>
            <a:pPr algn="just">
              <a:lnSpc>
                <a:spcPct val="150000"/>
              </a:lnSpc>
            </a:pPr>
            <a:r>
              <a:rPr lang="en-US" sz="2000" dirty="0" smtClean="0">
                <a:latin typeface="Times New Roman" pitchFamily="18" charset="0"/>
                <a:cs typeface="Times New Roman" pitchFamily="18" charset="0"/>
              </a:rPr>
              <a:t>Basic Problems in Production involve production decision:-</a:t>
            </a:r>
          </a:p>
          <a:p>
            <a:pPr marL="457200" indent="-457200" algn="just">
              <a:lnSpc>
                <a:spcPct val="150000"/>
              </a:lnSpc>
              <a:buAutoNum type="arabicPeriod"/>
            </a:pPr>
            <a:r>
              <a:rPr lang="en-US" sz="2000" b="1" dirty="0" smtClean="0">
                <a:latin typeface="Times New Roman" pitchFamily="18" charset="0"/>
                <a:cs typeface="Times New Roman" pitchFamily="18" charset="0"/>
              </a:rPr>
              <a:t>How much to produce.</a:t>
            </a:r>
          </a:p>
          <a:p>
            <a:pPr marL="457200" indent="-457200" algn="just">
              <a:lnSpc>
                <a:spcPct val="150000"/>
              </a:lnSpc>
              <a:buAutoNum type="arabicPeriod"/>
            </a:pPr>
            <a:r>
              <a:rPr lang="en-US" sz="2000" b="1" dirty="0" smtClean="0">
                <a:latin typeface="Times New Roman" pitchFamily="18" charset="0"/>
                <a:cs typeface="Times New Roman" pitchFamily="18" charset="0"/>
              </a:rPr>
              <a:t>How to produce.</a:t>
            </a:r>
          </a:p>
          <a:p>
            <a:pPr marL="457200" indent="-457200" algn="just">
              <a:lnSpc>
                <a:spcPct val="150000"/>
              </a:lnSpc>
              <a:buAutoNum type="arabicPeriod"/>
            </a:pPr>
            <a:r>
              <a:rPr lang="en-US" sz="2000" b="1" dirty="0" smtClean="0">
                <a:latin typeface="Times New Roman" pitchFamily="18" charset="0"/>
                <a:cs typeface="Times New Roman" pitchFamily="18" charset="0"/>
              </a:rPr>
              <a:t>What to produce.  </a:t>
            </a:r>
            <a:endParaRPr lang="en-IN" sz="2000" b="1" dirty="0" smtClean="0">
              <a:latin typeface="Times New Roman" pitchFamily="18" charset="0"/>
              <a:cs typeface="Times New Roman" pitchFamily="18" charset="0"/>
            </a:endParaRPr>
          </a:p>
        </p:txBody>
      </p:sp>
      <p:sp>
        <p:nvSpPr>
          <p:cNvPr id="3" name="Rectangle 2"/>
          <p:cNvSpPr/>
          <p:nvPr/>
        </p:nvSpPr>
        <p:spPr>
          <a:xfrm>
            <a:off x="3547845" y="376535"/>
            <a:ext cx="1709955" cy="461665"/>
          </a:xfrm>
          <a:prstGeom prst="rect">
            <a:avLst/>
          </a:prstGeom>
        </p:spPr>
        <p:txBody>
          <a:bodyPr wrap="none">
            <a:spAutoFit/>
          </a:bodyPr>
          <a:lstStyle/>
          <a:p>
            <a:r>
              <a:rPr lang="en-IN" sz="2400" b="1" dirty="0" smtClean="0">
                <a:latin typeface="Times New Roman" pitchFamily="18" charset="0"/>
                <a:cs typeface="Times New Roman" pitchFamily="18" charset="0"/>
              </a:rPr>
              <a:t>Production </a:t>
            </a:r>
            <a:endParaRPr lang="en-IN"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97751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82033"/>
            <a:ext cx="8763000" cy="579967"/>
          </a:xfrm>
          <a:prstGeom prst="rect">
            <a:avLst/>
          </a:prstGeom>
        </p:spPr>
        <p:txBody>
          <a:bodyPr wrap="square">
            <a:spAutoFit/>
          </a:bodyPr>
          <a:lstStyle/>
          <a:p>
            <a:pPr algn="ctr">
              <a:lnSpc>
                <a:spcPct val="150000"/>
              </a:lnSpc>
            </a:pPr>
            <a:r>
              <a:rPr lang="en-US" sz="2400" b="1" dirty="0" smtClean="0">
                <a:solidFill>
                  <a:srgbClr val="C00000"/>
                </a:solidFill>
                <a:latin typeface="Times New Roman" pitchFamily="18" charset="0"/>
                <a:cs typeface="Times New Roman" pitchFamily="18" charset="0"/>
              </a:rPr>
              <a:t>How much to produce </a:t>
            </a:r>
            <a:endParaRPr lang="en-IN" sz="2400" b="1" dirty="0">
              <a:solidFill>
                <a:srgbClr val="C00000"/>
              </a:solidFill>
              <a:latin typeface="Times New Roman" pitchFamily="18" charset="0"/>
              <a:cs typeface="Times New Roman" pitchFamily="18" charset="0"/>
            </a:endParaRPr>
          </a:p>
        </p:txBody>
      </p:sp>
      <p:sp>
        <p:nvSpPr>
          <p:cNvPr id="3" name="Rectangle 2"/>
          <p:cNvSpPr/>
          <p:nvPr/>
        </p:nvSpPr>
        <p:spPr>
          <a:xfrm>
            <a:off x="152400" y="990600"/>
            <a:ext cx="8763000" cy="5632311"/>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It is problem related to the optimal level of resources use or the level of resource which maximize the profit.  This problem has to be analyzed in the context of </a:t>
            </a:r>
            <a:r>
              <a:rPr lang="en-US" sz="2000" b="1" dirty="0" smtClean="0">
                <a:latin typeface="Times New Roman" pitchFamily="18" charset="0"/>
                <a:cs typeface="Times New Roman" pitchFamily="18" charset="0"/>
              </a:rPr>
              <a:t>Factor - Product Relationship</a:t>
            </a:r>
            <a:r>
              <a:rPr lang="en-US" sz="2000" dirty="0" smtClean="0">
                <a:latin typeface="Times New Roman" pitchFamily="18" charset="0"/>
                <a:cs typeface="Times New Roman" pitchFamily="18" charset="0"/>
              </a:rPr>
              <a:t>.</a:t>
            </a:r>
          </a:p>
          <a:p>
            <a:pPr algn="just">
              <a:lnSpc>
                <a:spcPct val="150000"/>
              </a:lnSpc>
            </a:pPr>
            <a:r>
              <a:rPr lang="en-US" sz="2000" dirty="0" smtClean="0">
                <a:latin typeface="Times New Roman" pitchFamily="18" charset="0"/>
                <a:cs typeface="Times New Roman" pitchFamily="18" charset="0"/>
              </a:rPr>
              <a:t>Relationship between inputs and output of an enterprise has been called </a:t>
            </a:r>
            <a:r>
              <a:rPr lang="en-US" sz="2000" b="1" dirty="0" smtClean="0">
                <a:latin typeface="Times New Roman" pitchFamily="18" charset="0"/>
                <a:cs typeface="Times New Roman" pitchFamily="18" charset="0"/>
              </a:rPr>
              <a:t>Production function.</a:t>
            </a:r>
          </a:p>
          <a:p>
            <a:pPr algn="just">
              <a:lnSpc>
                <a:spcPct val="150000"/>
              </a:lnSpc>
            </a:pPr>
            <a:r>
              <a:rPr lang="en-US" sz="2000" b="1" dirty="0" smtClean="0">
                <a:latin typeface="Times New Roman" pitchFamily="18" charset="0"/>
                <a:cs typeface="Times New Roman" pitchFamily="18" charset="0"/>
              </a:rPr>
              <a:t> There are two kind of factor- product relationship in production function: </a:t>
            </a:r>
          </a:p>
          <a:p>
            <a:pPr marL="457200" indent="-457200" algn="just">
              <a:lnSpc>
                <a:spcPct val="150000"/>
              </a:lnSpc>
              <a:buAutoNum type="arabicPeriod"/>
            </a:pPr>
            <a:r>
              <a:rPr lang="en-US" sz="2000" b="1" dirty="0" smtClean="0">
                <a:latin typeface="Times New Roman" pitchFamily="18" charset="0"/>
                <a:cs typeface="Times New Roman" pitchFamily="18" charset="0"/>
              </a:rPr>
              <a:t>Proportionality relationship: </a:t>
            </a:r>
            <a:r>
              <a:rPr lang="en-US" sz="2000" dirty="0" smtClean="0">
                <a:latin typeface="Times New Roman" pitchFamily="18" charset="0"/>
                <a:cs typeface="Times New Roman" pitchFamily="18" charset="0"/>
              </a:rPr>
              <a:t>Some inputs are fixed while quantities of other inputs vary. Corresponds to short run production, where there is not possible to increase all resources. Law of variable proportion or law of diminishing return.</a:t>
            </a:r>
          </a:p>
          <a:p>
            <a:pPr marL="457200" indent="-457200" algn="just">
              <a:lnSpc>
                <a:spcPct val="150000"/>
              </a:lnSpc>
              <a:buAutoNum type="arabicPeriod"/>
            </a:pPr>
            <a:r>
              <a:rPr lang="en-US" sz="2000" b="1" dirty="0" smtClean="0">
                <a:latin typeface="Times New Roman" pitchFamily="18" charset="0"/>
                <a:cs typeface="Times New Roman" pitchFamily="18" charset="0"/>
              </a:rPr>
              <a:t>Scale relationship</a:t>
            </a:r>
            <a:r>
              <a:rPr lang="en-US" sz="2000" dirty="0" smtClean="0">
                <a:latin typeface="Times New Roman" pitchFamily="18" charset="0"/>
                <a:cs typeface="Times New Roman" pitchFamily="18" charset="0"/>
              </a:rPr>
              <a:t>: All the inputs are variable, none are fixed. Long run production, which allow all the resources to increase with increase in production. Law of return to scale.</a:t>
            </a:r>
            <a:endParaRPr lang="en-IN"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887557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82033"/>
            <a:ext cx="8763000" cy="646331"/>
          </a:xfrm>
          <a:prstGeom prst="rect">
            <a:avLst/>
          </a:prstGeom>
        </p:spPr>
        <p:txBody>
          <a:bodyPr wrap="square">
            <a:spAutoFit/>
          </a:bodyPr>
          <a:lstStyle/>
          <a:p>
            <a:pPr algn="ctr">
              <a:lnSpc>
                <a:spcPct val="150000"/>
              </a:lnSpc>
            </a:pPr>
            <a:r>
              <a:rPr lang="en-US" sz="2400" b="1" dirty="0" smtClean="0">
                <a:solidFill>
                  <a:srgbClr val="C00000"/>
                </a:solidFill>
                <a:latin typeface="Times New Roman" pitchFamily="18" charset="0"/>
                <a:cs typeface="Times New Roman" pitchFamily="18" charset="0"/>
              </a:rPr>
              <a:t>How to produce </a:t>
            </a:r>
            <a:endParaRPr lang="en-IN" sz="2400" b="1" dirty="0">
              <a:solidFill>
                <a:srgbClr val="C00000"/>
              </a:solidFill>
              <a:latin typeface="Times New Roman" pitchFamily="18" charset="0"/>
              <a:cs typeface="Times New Roman" pitchFamily="18" charset="0"/>
            </a:endParaRPr>
          </a:p>
        </p:txBody>
      </p:sp>
      <p:sp>
        <p:nvSpPr>
          <p:cNvPr id="3" name="Rectangle 2"/>
          <p:cNvSpPr/>
          <p:nvPr/>
        </p:nvSpPr>
        <p:spPr>
          <a:xfrm>
            <a:off x="381000" y="990600"/>
            <a:ext cx="8229600" cy="2400657"/>
          </a:xfrm>
          <a:prstGeom prst="rect">
            <a:avLst/>
          </a:prstGeom>
        </p:spPr>
        <p:txBody>
          <a:bodyPr wrap="square">
            <a:spAutoFit/>
          </a:bodyPr>
          <a:lstStyle/>
          <a:p>
            <a:pPr marL="342900" indent="-342900" algn="just">
              <a:lnSpc>
                <a:spcPct val="150000"/>
              </a:lnSpc>
              <a:buFont typeface="Arial" pitchFamily="34" charset="0"/>
              <a:buChar char="•"/>
            </a:pPr>
            <a:r>
              <a:rPr lang="en-US" sz="2000" dirty="0" smtClean="0">
                <a:latin typeface="Times New Roman" pitchFamily="18" charset="0"/>
                <a:cs typeface="Times New Roman" pitchFamily="18" charset="0"/>
              </a:rPr>
              <a:t>It is problem related to what method and combination of resources to use. We have to assess least cost combination of different resources. </a:t>
            </a:r>
          </a:p>
          <a:p>
            <a:pPr marL="342900" indent="-342900" algn="just">
              <a:lnSpc>
                <a:spcPct val="150000"/>
              </a:lnSpc>
              <a:buFont typeface="Arial" pitchFamily="34" charset="0"/>
              <a:buChar char="•"/>
            </a:pPr>
            <a:r>
              <a:rPr lang="en-US" sz="2000" dirty="0" smtClean="0">
                <a:latin typeface="Times New Roman" pitchFamily="18" charset="0"/>
                <a:cs typeface="Times New Roman" pitchFamily="18" charset="0"/>
              </a:rPr>
              <a:t>Since, we are dealing with optimum (least cost) combination of resources that maximize the profit. This problem has to be analyzed in the context of </a:t>
            </a:r>
            <a:r>
              <a:rPr lang="en-US" sz="2000" b="1" dirty="0" smtClean="0">
                <a:latin typeface="Times New Roman" pitchFamily="18" charset="0"/>
                <a:cs typeface="Times New Roman" pitchFamily="18" charset="0"/>
              </a:rPr>
              <a:t>least cost combination of resources</a:t>
            </a:r>
            <a:r>
              <a:rPr lang="en-US" sz="2000" dirty="0" smtClean="0">
                <a:latin typeface="Times New Roman" pitchFamily="18" charset="0"/>
                <a:cs typeface="Times New Roman" pitchFamily="18" charset="0"/>
              </a:rPr>
              <a:t>.</a:t>
            </a:r>
          </a:p>
        </p:txBody>
      </p:sp>
      <p:sp>
        <p:nvSpPr>
          <p:cNvPr id="4" name="Rectangle 3"/>
          <p:cNvSpPr/>
          <p:nvPr/>
        </p:nvSpPr>
        <p:spPr>
          <a:xfrm>
            <a:off x="3429000" y="3348335"/>
            <a:ext cx="2479397" cy="461665"/>
          </a:xfrm>
          <a:prstGeom prst="rect">
            <a:avLst/>
          </a:prstGeom>
        </p:spPr>
        <p:txBody>
          <a:bodyPr wrap="none">
            <a:spAutoFit/>
          </a:bodyPr>
          <a:lstStyle/>
          <a:p>
            <a:r>
              <a:rPr lang="en-US" sz="2400" b="1" dirty="0" smtClean="0">
                <a:solidFill>
                  <a:srgbClr val="C00000"/>
                </a:solidFill>
                <a:latin typeface="Times New Roman" pitchFamily="18" charset="0"/>
                <a:cs typeface="Times New Roman" pitchFamily="18" charset="0"/>
              </a:rPr>
              <a:t>What to </a:t>
            </a:r>
            <a:r>
              <a:rPr lang="en-US" sz="2400" b="1" dirty="0">
                <a:solidFill>
                  <a:srgbClr val="C00000"/>
                </a:solidFill>
                <a:latin typeface="Times New Roman" pitchFamily="18" charset="0"/>
                <a:cs typeface="Times New Roman" pitchFamily="18" charset="0"/>
              </a:rPr>
              <a:t>produce </a:t>
            </a:r>
            <a:endParaRPr lang="en-IN" sz="2400" dirty="0"/>
          </a:p>
        </p:txBody>
      </p:sp>
      <p:sp>
        <p:nvSpPr>
          <p:cNvPr id="5" name="Rectangle 4"/>
          <p:cNvSpPr/>
          <p:nvPr/>
        </p:nvSpPr>
        <p:spPr>
          <a:xfrm>
            <a:off x="381000" y="3773775"/>
            <a:ext cx="8229600" cy="2585323"/>
          </a:xfrm>
          <a:prstGeom prst="rect">
            <a:avLst/>
          </a:prstGeom>
        </p:spPr>
        <p:txBody>
          <a:bodyPr wrap="square">
            <a:spAutoFit/>
          </a:bodyPr>
          <a:lstStyle/>
          <a:p>
            <a:pPr marL="342900" indent="-342900" algn="just">
              <a:lnSpc>
                <a:spcPct val="150000"/>
              </a:lnSpc>
              <a:buFont typeface="Arial" pitchFamily="34" charset="0"/>
              <a:buChar char="•"/>
            </a:pPr>
            <a:r>
              <a:rPr lang="en-US" dirty="0">
                <a:latin typeface="Times New Roman" pitchFamily="18" charset="0"/>
                <a:cs typeface="Times New Roman" pitchFamily="18" charset="0"/>
              </a:rPr>
              <a:t>It is problem related to </a:t>
            </a:r>
            <a:r>
              <a:rPr lang="en-US" dirty="0" smtClean="0">
                <a:latin typeface="Times New Roman" pitchFamily="18" charset="0"/>
                <a:cs typeface="Times New Roman" pitchFamily="18" charset="0"/>
              </a:rPr>
              <a:t>problem of enterprise selection or what product to be produced and in what combination when a fixed set of inputs is available. </a:t>
            </a:r>
            <a:endParaRPr lang="en-US"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dirty="0" smtClean="0">
                <a:latin typeface="Times New Roman" pitchFamily="18" charset="0"/>
                <a:cs typeface="Times New Roman" pitchFamily="18" charset="0"/>
              </a:rPr>
              <a:t>Producer has to make decision about profit maximizing combination of different product. </a:t>
            </a:r>
          </a:p>
          <a:p>
            <a:pPr marL="342900" indent="-342900" algn="just">
              <a:lnSpc>
                <a:spcPct val="150000"/>
              </a:lnSpc>
              <a:buFont typeface="Arial" pitchFamily="34" charset="0"/>
              <a:buChar char="•"/>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problem has to be analyzed in the context of </a:t>
            </a:r>
            <a:r>
              <a:rPr lang="en-US" b="1" dirty="0" smtClean="0">
                <a:latin typeface="Times New Roman" pitchFamily="18" charset="0"/>
                <a:cs typeface="Times New Roman" pitchFamily="18" charset="0"/>
              </a:rPr>
              <a:t>product – product relationship </a:t>
            </a:r>
            <a:r>
              <a:rPr lang="en-US" dirty="0" smtClean="0">
                <a:latin typeface="Times New Roman" pitchFamily="18" charset="0"/>
                <a:cs typeface="Times New Roman" pitchFamily="18" charset="0"/>
              </a:rPr>
              <a:t>and govern by the principle of </a:t>
            </a:r>
            <a:r>
              <a:rPr lang="en-US" b="1" dirty="0" smtClean="0">
                <a:latin typeface="Times New Roman" pitchFamily="18" charset="0"/>
                <a:cs typeface="Times New Roman" pitchFamily="18" charset="0"/>
              </a:rPr>
              <a:t>optimum combination of outputs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15109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8763000" cy="6863417"/>
          </a:xfrm>
          <a:prstGeom prst="rect">
            <a:avLst/>
          </a:prstGeom>
        </p:spPr>
        <p:txBody>
          <a:bodyPr wrap="square">
            <a:spAutoFit/>
          </a:bodyPr>
          <a:lstStyle/>
          <a:p>
            <a:pPr algn="just">
              <a:lnSpc>
                <a:spcPct val="200000"/>
              </a:lnSpc>
            </a:pPr>
            <a:r>
              <a:rPr lang="en-IN" sz="2000" dirty="0">
                <a:latin typeface="Times New Roman" pitchFamily="18" charset="0"/>
                <a:cs typeface="Times New Roman" pitchFamily="18" charset="0"/>
              </a:rPr>
              <a:t>There can be three types of input-output relationships in the </a:t>
            </a:r>
            <a:r>
              <a:rPr lang="en-IN" sz="2000" dirty="0" smtClean="0">
                <a:latin typeface="Times New Roman" pitchFamily="18" charset="0"/>
                <a:cs typeface="Times New Roman" pitchFamily="18" charset="0"/>
              </a:rPr>
              <a:t>production </a:t>
            </a:r>
            <a:r>
              <a:rPr lang="en-IN" sz="2000" dirty="0">
                <a:latin typeface="Times New Roman" pitchFamily="18" charset="0"/>
                <a:cs typeface="Times New Roman" pitchFamily="18" charset="0"/>
              </a:rPr>
              <a:t>of a commodity, where one input is varied and the quantities of all other inputs are fixed. The relationship that takes place between single variable input and the consequent output pertains to either one or a combination of the following relationships:</a:t>
            </a:r>
          </a:p>
          <a:p>
            <a:pPr marL="514350" indent="-514350" algn="just">
              <a:lnSpc>
                <a:spcPct val="200000"/>
              </a:lnSpc>
              <a:buAutoNum type="romanLcPeriod"/>
            </a:pPr>
            <a:r>
              <a:rPr lang="en-IN" sz="2000" dirty="0" smtClean="0">
                <a:latin typeface="Times New Roman" pitchFamily="18" charset="0"/>
                <a:cs typeface="Times New Roman" pitchFamily="18" charset="0"/>
              </a:rPr>
              <a:t>Constant </a:t>
            </a:r>
            <a:r>
              <a:rPr lang="en-IN" sz="2000" dirty="0">
                <a:latin typeface="Times New Roman" pitchFamily="18" charset="0"/>
                <a:cs typeface="Times New Roman" pitchFamily="18" charset="0"/>
              </a:rPr>
              <a:t>marginal rate of returns (Constant </a:t>
            </a:r>
            <a:r>
              <a:rPr lang="en-IN" sz="2000" dirty="0" smtClean="0">
                <a:latin typeface="Times New Roman" pitchFamily="18" charset="0"/>
                <a:cs typeface="Times New Roman" pitchFamily="18" charset="0"/>
              </a:rPr>
              <a:t>productivity)</a:t>
            </a:r>
          </a:p>
          <a:p>
            <a:pPr marL="514350" indent="-514350" algn="just">
              <a:lnSpc>
                <a:spcPct val="200000"/>
              </a:lnSpc>
              <a:buAutoNum type="romanLcPeriod"/>
            </a:pPr>
            <a:r>
              <a:rPr lang="en-IN" sz="2000" dirty="0" smtClean="0">
                <a:latin typeface="Times New Roman" pitchFamily="18" charset="0"/>
                <a:cs typeface="Times New Roman" pitchFamily="18" charset="0"/>
              </a:rPr>
              <a:t>Increasing </a:t>
            </a:r>
            <a:r>
              <a:rPr lang="en-IN" sz="2000" dirty="0">
                <a:latin typeface="Times New Roman" pitchFamily="18" charset="0"/>
                <a:cs typeface="Times New Roman" pitchFamily="18" charset="0"/>
              </a:rPr>
              <a:t>marginal rate of returns (Increasing </a:t>
            </a:r>
            <a:r>
              <a:rPr lang="en-IN" sz="2000" dirty="0" smtClean="0">
                <a:latin typeface="Times New Roman" pitchFamily="18" charset="0"/>
                <a:cs typeface="Times New Roman" pitchFamily="18" charset="0"/>
              </a:rPr>
              <a:t>productivity)</a:t>
            </a:r>
          </a:p>
          <a:p>
            <a:pPr marL="514350" indent="-514350" algn="just">
              <a:lnSpc>
                <a:spcPct val="200000"/>
              </a:lnSpc>
              <a:buAutoNum type="romanLcPeriod"/>
            </a:pPr>
            <a:r>
              <a:rPr lang="en-IN" sz="2000" dirty="0" smtClean="0">
                <a:latin typeface="Times New Roman" pitchFamily="18" charset="0"/>
                <a:cs typeface="Times New Roman" pitchFamily="18" charset="0"/>
              </a:rPr>
              <a:t>Decreasing </a:t>
            </a:r>
            <a:r>
              <a:rPr lang="en-IN" sz="2000" dirty="0">
                <a:latin typeface="Times New Roman" pitchFamily="18" charset="0"/>
                <a:cs typeface="Times New Roman" pitchFamily="18" charset="0"/>
              </a:rPr>
              <a:t>marginal rate of returns (Decreasing productivity) </a:t>
            </a:r>
            <a:endParaRPr lang="en-IN" sz="2000" dirty="0" smtClean="0">
              <a:latin typeface="Times New Roman" pitchFamily="18" charset="0"/>
              <a:cs typeface="Times New Roman" pitchFamily="18" charset="0"/>
            </a:endParaRPr>
          </a:p>
          <a:p>
            <a:pPr algn="just">
              <a:lnSpc>
                <a:spcPct val="200000"/>
              </a:lnSpc>
            </a:pPr>
            <a:r>
              <a:rPr lang="en-IN" sz="2000" b="1" dirty="0" smtClean="0">
                <a:latin typeface="Times New Roman" pitchFamily="18" charset="0"/>
                <a:cs typeface="Times New Roman" pitchFamily="18" charset="0"/>
              </a:rPr>
              <a:t>1</a:t>
            </a:r>
            <a:r>
              <a:rPr lang="en-IN" sz="2000" b="1" dirty="0">
                <a:latin typeface="Times New Roman" pitchFamily="18" charset="0"/>
                <a:cs typeface="Times New Roman" pitchFamily="18" charset="0"/>
              </a:rPr>
              <a:t>. Constant marginal rate of returns </a:t>
            </a:r>
          </a:p>
          <a:p>
            <a:pPr algn="just">
              <a:lnSpc>
                <a:spcPct val="200000"/>
              </a:lnSpc>
            </a:pPr>
            <a:r>
              <a:rPr lang="en-IN" sz="2000" dirty="0" smtClean="0">
                <a:latin typeface="Times New Roman" pitchFamily="18" charset="0"/>
                <a:cs typeface="Times New Roman" pitchFamily="18" charset="0"/>
              </a:rPr>
              <a:t>• In </a:t>
            </a:r>
            <a:r>
              <a:rPr lang="en-IN" sz="2000" dirty="0">
                <a:latin typeface="Times New Roman" pitchFamily="18" charset="0"/>
                <a:cs typeface="Times New Roman" pitchFamily="18" charset="0"/>
              </a:rPr>
              <a:t>constant returns, each additional unit of variable input produces an equal amount of additional product. i.e., The amount of product increases by the same magnitude for each additional unit of input. </a:t>
            </a:r>
          </a:p>
        </p:txBody>
      </p:sp>
    </p:spTree>
    <p:extLst>
      <p:ext uri="{BB962C8B-B14F-4D97-AF65-F5344CB8AC3E}">
        <p14:creationId xmlns:p14="http://schemas.microsoft.com/office/powerpoint/2010/main" val="2270541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839200" cy="1015663"/>
          </a:xfrm>
          <a:prstGeom prst="rect">
            <a:avLst/>
          </a:prstGeom>
        </p:spPr>
        <p:txBody>
          <a:bodyPr wrap="square">
            <a:spAutoFit/>
          </a:bodyPr>
          <a:lstStyle/>
          <a:p>
            <a:pPr algn="just">
              <a:lnSpc>
                <a:spcPct val="150000"/>
              </a:lnSpc>
            </a:pPr>
            <a:r>
              <a:rPr lang="en-IN" sz="2000" dirty="0">
                <a:latin typeface="Times New Roman" pitchFamily="18" charset="0"/>
                <a:cs typeface="Times New Roman" pitchFamily="18" charset="0"/>
              </a:rPr>
              <a:t>• However, this is not a very common relationship in Animal Husbandry but may be possible in other industries. (Value of each Unit of input </a:t>
            </a:r>
            <a:r>
              <a:rPr lang="en-IN" sz="2000" dirty="0" err="1">
                <a:latin typeface="Times New Roman" pitchFamily="18" charset="0"/>
                <a:cs typeface="Times New Roman" pitchFamily="18" charset="0"/>
              </a:rPr>
              <a:t>Rs</a:t>
            </a:r>
            <a:r>
              <a:rPr lang="en-IN" sz="2000" dirty="0">
                <a:latin typeface="Times New Roman" pitchFamily="18" charset="0"/>
                <a:cs typeface="Times New Roman" pitchFamily="18" charset="0"/>
              </a:rPr>
              <a:t>. 1500) </a:t>
            </a:r>
            <a:endParaRPr lang="en-IN"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36983305"/>
              </p:ext>
            </p:extLst>
          </p:nvPr>
        </p:nvGraphicFramePr>
        <p:xfrm>
          <a:off x="228602" y="1447800"/>
          <a:ext cx="8534397" cy="3409950"/>
        </p:xfrm>
        <a:graphic>
          <a:graphicData uri="http://schemas.openxmlformats.org/drawingml/2006/table">
            <a:tbl>
              <a:tblPr firstRow="1" firstCol="1" bandRow="1">
                <a:tableStyleId>{5C22544A-7EE6-4342-B048-85BDC9FD1C3A}</a:tableStyleId>
              </a:tblPr>
              <a:tblGrid>
                <a:gridCol w="1341645"/>
                <a:gridCol w="1020553"/>
                <a:gridCol w="838200"/>
                <a:gridCol w="609600"/>
                <a:gridCol w="1752600"/>
                <a:gridCol w="2971799"/>
              </a:tblGrid>
              <a:tr h="0">
                <a:tc>
                  <a:txBody>
                    <a:bodyPr/>
                    <a:lstStyle/>
                    <a:p>
                      <a:pPr>
                        <a:lnSpc>
                          <a:spcPct val="100000"/>
                        </a:lnSpc>
                        <a:spcAft>
                          <a:spcPts val="0"/>
                        </a:spcAft>
                      </a:pPr>
                      <a:r>
                        <a:rPr lang="en-US" sz="2000" dirty="0">
                          <a:effectLst/>
                        </a:rPr>
                        <a:t>No. of units of </a:t>
                      </a:r>
                      <a:br>
                        <a:rPr lang="en-US" sz="2000" dirty="0">
                          <a:effectLst/>
                        </a:rPr>
                      </a:br>
                      <a:r>
                        <a:rPr lang="en-US" sz="2000" dirty="0">
                          <a:effectLst/>
                        </a:rPr>
                        <a:t>Input (X) </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Total output (Y)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dirty="0">
                          <a:effectLst/>
                        </a:rPr>
                        <a:t>∆ Y </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 X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MP ( ∆ Y/ ∆ X)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Average Variable cost = </a:t>
                      </a:r>
                      <a:br>
                        <a:rPr lang="en-US" sz="2000">
                          <a:effectLst/>
                        </a:rPr>
                      </a:br>
                      <a:r>
                        <a:rPr lang="en-US" sz="2000">
                          <a:effectLst/>
                        </a:rPr>
                        <a:t>Unit variable cost /AP </a:t>
                      </a:r>
                      <a:endParaRPr lang="en-IN" sz="2000">
                        <a:effectLst/>
                        <a:latin typeface="Calibri"/>
                        <a:ea typeface="Times New Roman"/>
                        <a:cs typeface="Calibri"/>
                      </a:endParaRPr>
                    </a:p>
                  </a:txBody>
                  <a:tcPr marL="47625" marR="47625" marT="47625" marB="47625"/>
                </a:tc>
              </a:tr>
              <a:tr h="0">
                <a:tc>
                  <a:txBody>
                    <a:bodyPr/>
                    <a:lstStyle/>
                    <a:p>
                      <a:pPr>
                        <a:lnSpc>
                          <a:spcPct val="100000"/>
                        </a:lnSpc>
                        <a:spcAft>
                          <a:spcPts val="0"/>
                        </a:spcAft>
                      </a:pPr>
                      <a:r>
                        <a:rPr lang="en-US" sz="2000">
                          <a:effectLst/>
                        </a:rPr>
                        <a:t>0 </a:t>
                      </a:r>
                      <a:endParaRPr lang="en-IN" sz="2000">
                        <a:effectLst/>
                        <a:latin typeface="Calibri"/>
                        <a:ea typeface="Times New Roman"/>
                        <a:cs typeface="Calibri"/>
                      </a:endParaRPr>
                    </a:p>
                  </a:txBody>
                  <a:tcPr marL="47625" marR="47625" marT="47625" marB="47625"/>
                </a:tc>
                <a:tc>
                  <a:txBody>
                    <a:bodyPr/>
                    <a:lstStyle/>
                    <a:p>
                      <a:pPr>
                        <a:lnSpc>
                          <a:spcPct val="100000"/>
                        </a:lnSpc>
                      </a:pPr>
                      <a:endParaRPr lang="en-IN" sz="2000">
                        <a:effectLst/>
                        <a:latin typeface="Calibri"/>
                      </a:endParaRPr>
                    </a:p>
                  </a:txBody>
                  <a:tcPr marL="47625" marR="47625" marT="47625" marB="47625"/>
                </a:tc>
                <a:tc>
                  <a:txBody>
                    <a:bodyPr/>
                    <a:lstStyle/>
                    <a:p>
                      <a:pPr>
                        <a:lnSpc>
                          <a:spcPct val="100000"/>
                        </a:lnSpc>
                        <a:spcAft>
                          <a:spcPts val="0"/>
                        </a:spcAft>
                      </a:pPr>
                      <a:r>
                        <a:rPr lang="en-US" sz="2000">
                          <a:effectLst/>
                        </a:rPr>
                        <a:t>-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 </a:t>
                      </a:r>
                      <a:endParaRPr lang="en-IN" sz="2000">
                        <a:effectLst/>
                        <a:latin typeface="Calibri"/>
                        <a:ea typeface="Times New Roman"/>
                        <a:cs typeface="Calibri"/>
                      </a:endParaRPr>
                    </a:p>
                  </a:txBody>
                  <a:tcPr marL="47625" marR="47625" marT="47625" marB="47625"/>
                </a:tc>
                <a:tc>
                  <a:txBody>
                    <a:bodyPr/>
                    <a:lstStyle/>
                    <a:p>
                      <a:pPr>
                        <a:lnSpc>
                          <a:spcPct val="100000"/>
                        </a:lnSpc>
                      </a:pPr>
                      <a:endParaRPr lang="en-IN" sz="2000">
                        <a:effectLst/>
                        <a:latin typeface="Calibri"/>
                      </a:endParaRPr>
                    </a:p>
                  </a:txBody>
                  <a:tcPr marL="47625" marR="47625" marT="47625" marB="47625"/>
                </a:tc>
              </a:tr>
              <a:tr h="0">
                <a:tc>
                  <a:txBody>
                    <a:bodyPr/>
                    <a:lstStyle/>
                    <a:p>
                      <a:pPr>
                        <a:lnSpc>
                          <a:spcPct val="100000"/>
                        </a:lnSpc>
                        <a:spcAft>
                          <a:spcPts val="0"/>
                        </a:spcAft>
                      </a:pPr>
                      <a:r>
                        <a:rPr lang="en-US" sz="2000">
                          <a:effectLst/>
                        </a:rPr>
                        <a:t>10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500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dirty="0" smtClean="0">
                          <a:effectLst/>
                        </a:rPr>
                        <a:t>500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dirty="0" smtClean="0">
                          <a:effectLst/>
                        </a:rPr>
                        <a:t>50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1500/50 = 300 </a:t>
                      </a:r>
                      <a:endParaRPr lang="en-IN" sz="2000">
                        <a:effectLst/>
                        <a:latin typeface="Calibri"/>
                        <a:ea typeface="Times New Roman"/>
                        <a:cs typeface="Calibri"/>
                      </a:endParaRPr>
                    </a:p>
                  </a:txBody>
                  <a:tcPr marL="47625" marR="47625" marT="47625" marB="47625"/>
                </a:tc>
              </a:tr>
              <a:tr h="0">
                <a:tc>
                  <a:txBody>
                    <a:bodyPr/>
                    <a:lstStyle/>
                    <a:p>
                      <a:pPr>
                        <a:lnSpc>
                          <a:spcPct val="100000"/>
                        </a:lnSpc>
                        <a:spcAft>
                          <a:spcPts val="0"/>
                        </a:spcAft>
                      </a:pPr>
                      <a:r>
                        <a:rPr lang="en-US" sz="2000">
                          <a:effectLst/>
                        </a:rPr>
                        <a:t>20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1000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smtClean="0">
                          <a:effectLst/>
                        </a:rPr>
                        <a:t>500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smtClean="0">
                          <a:effectLst/>
                        </a:rPr>
                        <a:t>50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1500/50 = 300 </a:t>
                      </a:r>
                      <a:endParaRPr lang="en-IN" sz="2000">
                        <a:effectLst/>
                        <a:latin typeface="Calibri"/>
                        <a:ea typeface="Times New Roman"/>
                        <a:cs typeface="Calibri"/>
                      </a:endParaRPr>
                    </a:p>
                  </a:txBody>
                  <a:tcPr marL="47625" marR="47625" marT="47625" marB="47625"/>
                </a:tc>
              </a:tr>
              <a:tr h="0">
                <a:tc>
                  <a:txBody>
                    <a:bodyPr/>
                    <a:lstStyle/>
                    <a:p>
                      <a:pPr>
                        <a:lnSpc>
                          <a:spcPct val="100000"/>
                        </a:lnSpc>
                        <a:spcAft>
                          <a:spcPts val="0"/>
                        </a:spcAft>
                      </a:pPr>
                      <a:r>
                        <a:rPr lang="en-US" sz="2000">
                          <a:effectLst/>
                        </a:rPr>
                        <a:t>30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1500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smtClean="0">
                          <a:effectLst/>
                        </a:rPr>
                        <a:t>500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smtClean="0">
                          <a:effectLst/>
                        </a:rPr>
                        <a:t>50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1500/50 =300 </a:t>
                      </a:r>
                      <a:endParaRPr lang="en-IN" sz="2000">
                        <a:effectLst/>
                        <a:latin typeface="Calibri"/>
                        <a:ea typeface="Times New Roman"/>
                        <a:cs typeface="Calibri"/>
                      </a:endParaRPr>
                    </a:p>
                  </a:txBody>
                  <a:tcPr marL="47625" marR="47625" marT="47625" marB="47625"/>
                </a:tc>
              </a:tr>
              <a:tr h="0">
                <a:tc>
                  <a:txBody>
                    <a:bodyPr/>
                    <a:lstStyle/>
                    <a:p>
                      <a:pPr>
                        <a:lnSpc>
                          <a:spcPct val="100000"/>
                        </a:lnSpc>
                        <a:spcAft>
                          <a:spcPts val="0"/>
                        </a:spcAft>
                      </a:pPr>
                      <a:r>
                        <a:rPr lang="en-US" sz="2000">
                          <a:effectLst/>
                        </a:rPr>
                        <a:t>40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2000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smtClean="0">
                          <a:effectLst/>
                        </a:rPr>
                        <a:t>500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smtClean="0">
                          <a:effectLst/>
                        </a:rPr>
                        <a:t>50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1500/50 =300 </a:t>
                      </a:r>
                      <a:endParaRPr lang="en-IN" sz="2000">
                        <a:effectLst/>
                        <a:latin typeface="Calibri"/>
                        <a:ea typeface="Times New Roman"/>
                        <a:cs typeface="Calibri"/>
                      </a:endParaRPr>
                    </a:p>
                  </a:txBody>
                  <a:tcPr marL="47625" marR="47625" marT="47625" marB="47625"/>
                </a:tc>
              </a:tr>
              <a:tr h="0">
                <a:tc>
                  <a:txBody>
                    <a:bodyPr/>
                    <a:lstStyle/>
                    <a:p>
                      <a:pPr>
                        <a:lnSpc>
                          <a:spcPct val="100000"/>
                        </a:lnSpc>
                        <a:spcAft>
                          <a:spcPts val="0"/>
                        </a:spcAft>
                      </a:pPr>
                      <a:r>
                        <a:rPr lang="en-US" sz="2000">
                          <a:effectLst/>
                        </a:rPr>
                        <a:t>50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2500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dirty="0" smtClean="0">
                          <a:effectLst/>
                        </a:rPr>
                        <a:t>500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a:effectLst/>
                        </a:rPr>
                        <a:t>10 </a:t>
                      </a:r>
                      <a:endParaRPr lang="en-IN" sz="200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dirty="0" smtClean="0">
                          <a:effectLst/>
                        </a:rPr>
                        <a:t>50</a:t>
                      </a:r>
                      <a:endParaRPr lang="en-IN" sz="2000" dirty="0">
                        <a:effectLst/>
                        <a:latin typeface="Calibri"/>
                        <a:ea typeface="Times New Roman"/>
                        <a:cs typeface="Calibri"/>
                      </a:endParaRPr>
                    </a:p>
                  </a:txBody>
                  <a:tcPr marL="47625" marR="47625" marT="47625" marB="47625"/>
                </a:tc>
                <a:tc>
                  <a:txBody>
                    <a:bodyPr/>
                    <a:lstStyle/>
                    <a:p>
                      <a:pPr>
                        <a:lnSpc>
                          <a:spcPct val="100000"/>
                        </a:lnSpc>
                        <a:spcAft>
                          <a:spcPts val="0"/>
                        </a:spcAft>
                      </a:pPr>
                      <a:r>
                        <a:rPr lang="en-US" sz="2000" dirty="0">
                          <a:effectLst/>
                        </a:rPr>
                        <a:t>1500/50 =300 </a:t>
                      </a:r>
                      <a:endParaRPr lang="en-IN" sz="2000" dirty="0">
                        <a:effectLst/>
                        <a:latin typeface="Calibri"/>
                        <a:ea typeface="Times New Roman"/>
                        <a:cs typeface="Calibri"/>
                      </a:endParaRPr>
                    </a:p>
                  </a:txBody>
                  <a:tcPr marL="47625" marR="47625" marT="47625" marB="47625"/>
                </a:tc>
              </a:tr>
            </a:tbl>
          </a:graphicData>
        </a:graphic>
      </p:graphicFrame>
      <p:sp>
        <p:nvSpPr>
          <p:cNvPr id="4" name="Rectangle 3"/>
          <p:cNvSpPr/>
          <p:nvPr/>
        </p:nvSpPr>
        <p:spPr>
          <a:xfrm>
            <a:off x="228600" y="5276671"/>
            <a:ext cx="8686800" cy="1323439"/>
          </a:xfrm>
          <a:prstGeom prst="rect">
            <a:avLst/>
          </a:prstGeom>
        </p:spPr>
        <p:txBody>
          <a:bodyPr wrap="square">
            <a:spAutoFit/>
          </a:bodyPr>
          <a:lstStyle/>
          <a:p>
            <a:pPr lvl="0"/>
            <a:r>
              <a:rPr lang="en-US" sz="2000" dirty="0">
                <a:latin typeface="Times New Roman" pitchFamily="18" charset="0"/>
                <a:cs typeface="Times New Roman" pitchFamily="18" charset="0"/>
              </a:rPr>
              <a:t>The table </a:t>
            </a:r>
            <a:r>
              <a:rPr lang="en-US" sz="2000" dirty="0" smtClean="0">
                <a:latin typeface="Times New Roman" pitchFamily="18" charset="0"/>
                <a:cs typeface="Times New Roman" pitchFamily="18" charset="0"/>
              </a:rPr>
              <a:t>show </a:t>
            </a:r>
            <a:r>
              <a:rPr lang="en-US" sz="2000" dirty="0">
                <a:latin typeface="Times New Roman" pitchFamily="18" charset="0"/>
                <a:cs typeface="Times New Roman" pitchFamily="18" charset="0"/>
              </a:rPr>
              <a:t>that every equal increase in the input results in a constant increase in the output and hence, the given production function is known as </a:t>
            </a:r>
            <a:r>
              <a:rPr lang="en-US" sz="2000" b="1" dirty="0">
                <a:latin typeface="Times New Roman" pitchFamily="18" charset="0"/>
                <a:cs typeface="Times New Roman" pitchFamily="18" charset="0"/>
              </a:rPr>
              <a:t>a constant marginal returns</a:t>
            </a:r>
            <a:r>
              <a:rPr lang="en-US" sz="2000" dirty="0">
                <a:latin typeface="Times New Roman" pitchFamily="18" charset="0"/>
                <a:cs typeface="Times New Roman" pitchFamily="18" charset="0"/>
              </a:rPr>
              <a:t> function giving a straight line production curve (TP curve) which is having the same slope throughout its entire range.</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509474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371600" y="762000"/>
            <a:ext cx="0" cy="388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371600" y="4648200"/>
            <a:ext cx="518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371600" y="1524000"/>
            <a:ext cx="3810000" cy="3124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62200" y="38862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648200" y="19812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91000" y="23622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33800" y="27432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76600" y="31242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819400" y="35052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05000" y="42672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19400" y="35052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276600" y="31242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733800" y="27432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191000" y="23622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362200" y="3886200"/>
            <a:ext cx="4572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3572654905"/>
              </p:ext>
            </p:extLst>
          </p:nvPr>
        </p:nvGraphicFramePr>
        <p:xfrm>
          <a:off x="3543300" y="5029200"/>
          <a:ext cx="2057400" cy="229045"/>
        </p:xfrm>
        <a:graphic>
          <a:graphicData uri="http://schemas.openxmlformats.org/drawingml/2006/table">
            <a:tbl>
              <a:tblPr>
                <a:tableStyleId>{5C22544A-7EE6-4342-B048-85BDC9FD1C3A}</a:tableStyleId>
              </a:tblPr>
              <a:tblGrid>
                <a:gridCol w="2057400"/>
              </a:tblGrid>
              <a:tr h="228600">
                <a:tc>
                  <a:txBody>
                    <a:bodyPr/>
                    <a:lstStyle/>
                    <a:p>
                      <a:pPr marL="685800" algn="l">
                        <a:lnSpc>
                          <a:spcPct val="82000"/>
                        </a:lnSpc>
                        <a:spcBef>
                          <a:spcPts val="180"/>
                        </a:spcBef>
                        <a:spcAft>
                          <a:spcPts val="0"/>
                        </a:spcAft>
                        <a:tabLst>
                          <a:tab pos="1051560" algn="r"/>
                        </a:tabLst>
                      </a:pPr>
                      <a:r>
                        <a:rPr lang="en-US" sz="1800" dirty="0" smtClean="0">
                          <a:effectLst/>
                          <a:latin typeface="+mn-lt"/>
                          <a:ea typeface="+mn-ea"/>
                          <a:cs typeface="+mn-cs"/>
                        </a:rPr>
                        <a:t>X-----------------</a:t>
                      </a:r>
                      <a:endParaRPr lang="en-IN" sz="1800" dirty="0">
                        <a:effectLst/>
                        <a:latin typeface="Calibri"/>
                        <a:ea typeface="Calibri"/>
                        <a:cs typeface="Mangal"/>
                      </a:endParaRPr>
                    </a:p>
                  </a:txBody>
                  <a:tcPr marL="0" marR="0" marT="0" marB="0"/>
                </a:tc>
              </a:tr>
            </a:tbl>
          </a:graphicData>
        </a:graphic>
      </p:graphicFrame>
      <p:sp>
        <p:nvSpPr>
          <p:cNvPr id="35" name="Rectangle 34"/>
          <p:cNvSpPr/>
          <p:nvPr/>
        </p:nvSpPr>
        <p:spPr>
          <a:xfrm>
            <a:off x="914400" y="1524000"/>
            <a:ext cx="304800" cy="17145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chemeClr val="tx1"/>
                </a:solidFill>
              </a:rPr>
              <a:t>Y</a:t>
            </a:r>
            <a:endParaRPr lang="en-IN" dirty="0">
              <a:solidFill>
                <a:schemeClr val="tx1"/>
              </a:solidFill>
            </a:endParaRPr>
          </a:p>
        </p:txBody>
      </p:sp>
      <p:cxnSp>
        <p:nvCxnSpPr>
          <p:cNvPr id="37" name="Straight Arrow Connector 36"/>
          <p:cNvCxnSpPr/>
          <p:nvPr/>
        </p:nvCxnSpPr>
        <p:spPr>
          <a:xfrm flipV="1">
            <a:off x="685800" y="1676400"/>
            <a:ext cx="0" cy="1409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53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480" y="106680"/>
            <a:ext cx="8534400" cy="2169825"/>
          </a:xfrm>
          <a:prstGeom prst="rect">
            <a:avLst/>
          </a:prstGeom>
        </p:spPr>
        <p:txBody>
          <a:bodyPr wrap="square">
            <a:spAutoFit/>
          </a:bodyPr>
          <a:lstStyle/>
          <a:p>
            <a:pPr algn="just">
              <a:lnSpc>
                <a:spcPct val="150000"/>
              </a:lnSpc>
            </a:pPr>
            <a:r>
              <a:rPr lang="en-IN" b="1" dirty="0">
                <a:latin typeface="Times New Roman" pitchFamily="18" charset="0"/>
                <a:cs typeface="Times New Roman" pitchFamily="18" charset="0"/>
              </a:rPr>
              <a:t>                    Increasing marginal rate of returns</a:t>
            </a:r>
          </a:p>
          <a:p>
            <a:pPr marL="342900" indent="-342900" algn="just">
              <a:lnSpc>
                <a:spcPct val="150000"/>
              </a:lnSpc>
              <a:buFont typeface="Arial" pitchFamily="34" charset="0"/>
              <a:buChar char="•"/>
            </a:pPr>
            <a:r>
              <a:rPr lang="en-IN" dirty="0" smtClean="0">
                <a:latin typeface="Times New Roman" pitchFamily="18" charset="0"/>
                <a:cs typeface="Times New Roman" pitchFamily="18" charset="0"/>
              </a:rPr>
              <a:t>In </a:t>
            </a:r>
            <a:r>
              <a:rPr lang="en-IN" dirty="0">
                <a:latin typeface="Times New Roman" pitchFamily="18" charset="0"/>
                <a:cs typeface="Times New Roman" pitchFamily="18" charset="0"/>
              </a:rPr>
              <a:t>this case, every additional or marginal unit of input adds more and more to the total product than the previous unit. i.e., addition to total product is at an increasing rate. </a:t>
            </a:r>
          </a:p>
          <a:p>
            <a:pPr marL="342900" indent="-342900" algn="just">
              <a:lnSpc>
                <a:spcPct val="150000"/>
              </a:lnSpc>
              <a:buFont typeface="Arial" pitchFamily="34" charset="0"/>
              <a:buChar char="•"/>
            </a:pPr>
            <a:r>
              <a:rPr lang="en-IN" dirty="0" smtClean="0">
                <a:latin typeface="Times New Roman" pitchFamily="18" charset="0"/>
                <a:cs typeface="Times New Roman" pitchFamily="18" charset="0"/>
              </a:rPr>
              <a:t>In </a:t>
            </a:r>
            <a:r>
              <a:rPr lang="en-IN" dirty="0">
                <a:latin typeface="Times New Roman" pitchFamily="18" charset="0"/>
                <a:cs typeface="Times New Roman" pitchFamily="18" charset="0"/>
              </a:rPr>
              <a:t>actual practice, the cases of purely increasing returns are rarely available.(Value of one unit of input </a:t>
            </a:r>
            <a:r>
              <a:rPr lang="en-IN" dirty="0" err="1">
                <a:latin typeface="Times New Roman" pitchFamily="18" charset="0"/>
                <a:cs typeface="Times New Roman" pitchFamily="18" charset="0"/>
              </a:rPr>
              <a:t>Rs</a:t>
            </a:r>
            <a:r>
              <a:rPr lang="en-IN" dirty="0">
                <a:latin typeface="Times New Roman" pitchFamily="18" charset="0"/>
                <a:cs typeface="Times New Roman" pitchFamily="18" charset="0"/>
              </a:rPr>
              <a:t> 500). </a:t>
            </a:r>
            <a:endParaRPr lang="en-US"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87605585"/>
              </p:ext>
            </p:extLst>
          </p:nvPr>
        </p:nvGraphicFramePr>
        <p:xfrm>
          <a:off x="411480" y="2362200"/>
          <a:ext cx="8534400" cy="2929763"/>
        </p:xfrm>
        <a:graphic>
          <a:graphicData uri="http://schemas.openxmlformats.org/drawingml/2006/table">
            <a:tbl>
              <a:tblPr firstRow="1" firstCol="1" bandRow="1">
                <a:tableStyleId>{5C22544A-7EE6-4342-B048-85BDC9FD1C3A}</a:tableStyleId>
              </a:tblPr>
              <a:tblGrid>
                <a:gridCol w="1422400"/>
                <a:gridCol w="1214120"/>
                <a:gridCol w="533400"/>
                <a:gridCol w="609600"/>
                <a:gridCol w="1371600"/>
                <a:gridCol w="3383280"/>
              </a:tblGrid>
              <a:tr h="0">
                <a:tc>
                  <a:txBody>
                    <a:bodyPr/>
                    <a:lstStyle/>
                    <a:p>
                      <a:pPr>
                        <a:lnSpc>
                          <a:spcPct val="115000"/>
                        </a:lnSpc>
                        <a:spcAft>
                          <a:spcPts val="0"/>
                        </a:spcAft>
                      </a:pPr>
                      <a:r>
                        <a:rPr lang="en-US" sz="1800" dirty="0">
                          <a:effectLst/>
                          <a:latin typeface="Times New Roman" pitchFamily="18" charset="0"/>
                          <a:cs typeface="Times New Roman" pitchFamily="18" charset="0"/>
                        </a:rPr>
                        <a:t>No. of units of Input (X) </a:t>
                      </a:r>
                      <a:endParaRPr lang="en-IN" sz="18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1800">
                          <a:effectLst/>
                          <a:latin typeface="Times New Roman" pitchFamily="18" charset="0"/>
                          <a:cs typeface="Times New Roman" pitchFamily="18" charset="0"/>
                        </a:rPr>
                        <a:t>Total output (Y) </a:t>
                      </a:r>
                      <a:endParaRPr lang="en-IN" sz="18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1800">
                          <a:effectLst/>
                          <a:latin typeface="Times New Roman" pitchFamily="18" charset="0"/>
                          <a:cs typeface="Times New Roman" pitchFamily="18" charset="0"/>
                        </a:rPr>
                        <a:t>∆ X </a:t>
                      </a:r>
                      <a:endParaRPr lang="en-IN" sz="18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1800">
                          <a:effectLst/>
                          <a:latin typeface="Times New Roman" pitchFamily="18" charset="0"/>
                          <a:cs typeface="Times New Roman" pitchFamily="18" charset="0"/>
                        </a:rPr>
                        <a:t>∆ Y </a:t>
                      </a:r>
                      <a:endParaRPr lang="en-IN" sz="18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1800" dirty="0">
                          <a:effectLst/>
                          <a:latin typeface="Times New Roman" pitchFamily="18" charset="0"/>
                          <a:cs typeface="Times New Roman" pitchFamily="18" charset="0"/>
                        </a:rPr>
                        <a:t>MP </a:t>
                      </a:r>
                      <a:r>
                        <a:rPr lang="en-US" sz="1800" dirty="0" smtClean="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 Y/ ∆ X) </a:t>
                      </a:r>
                      <a:endParaRPr lang="en-IN" sz="18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1800" dirty="0">
                          <a:effectLst/>
                          <a:latin typeface="Times New Roman" pitchFamily="18" charset="0"/>
                          <a:cs typeface="Times New Roman" pitchFamily="18" charset="0"/>
                        </a:rPr>
                        <a:t>Average Variable cost =Unit variable cost /AP </a:t>
                      </a:r>
                      <a:endParaRPr lang="en-IN" sz="1800" dirty="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dirty="0">
                          <a:effectLst/>
                          <a:latin typeface="Times New Roman" pitchFamily="18" charset="0"/>
                          <a:cs typeface="Times New Roman" pitchFamily="18" charset="0"/>
                        </a:rPr>
                        <a:t>10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100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500/10 =50 </a:t>
                      </a:r>
                      <a:endParaRPr lang="en-IN" sz="200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a:effectLst/>
                          <a:latin typeface="Times New Roman" pitchFamily="18" charset="0"/>
                          <a:cs typeface="Times New Roman" pitchFamily="18" charset="0"/>
                        </a:rPr>
                        <a:t>20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a:effectLst/>
                          <a:latin typeface="Times New Roman" pitchFamily="18" charset="0"/>
                          <a:cs typeface="Times New Roman" pitchFamily="18" charset="0"/>
                        </a:rPr>
                        <a:t>110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500/5.5 = 90.90 </a:t>
                      </a:r>
                      <a:endParaRPr lang="en-IN" sz="200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a:effectLst/>
                          <a:latin typeface="Times New Roman" pitchFamily="18" charset="0"/>
                          <a:cs typeface="Times New Roman" pitchFamily="18" charset="0"/>
                        </a:rPr>
                        <a:t>30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190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90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9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500/6.33 =78.99 </a:t>
                      </a:r>
                      <a:endParaRPr lang="en-IN" sz="200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a:effectLst/>
                          <a:latin typeface="Times New Roman" pitchFamily="18" charset="0"/>
                          <a:cs typeface="Times New Roman" pitchFamily="18" charset="0"/>
                        </a:rPr>
                        <a:t>40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300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a:effectLst/>
                          <a:latin typeface="Times New Roman" pitchFamily="18" charset="0"/>
                          <a:cs typeface="Times New Roman" pitchFamily="18" charset="0"/>
                        </a:rPr>
                        <a:t>10 </a:t>
                      </a:r>
                      <a:endParaRPr lang="en-IN" sz="2000" dirty="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110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11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500/7.5 = 66.67 </a:t>
                      </a:r>
                      <a:endParaRPr lang="en-IN" sz="2000">
                        <a:effectLst/>
                        <a:latin typeface="Times New Roman" pitchFamily="18" charset="0"/>
                        <a:ea typeface="Times New Roman"/>
                        <a:cs typeface="Times New Roman" pitchFamily="18" charset="0"/>
                      </a:endParaRPr>
                    </a:p>
                  </a:txBody>
                  <a:tcPr marL="47625" marR="47625" marT="47625" marB="47625"/>
                </a:tc>
              </a:tr>
              <a:tr h="0">
                <a:tc>
                  <a:txBody>
                    <a:bodyPr/>
                    <a:lstStyle/>
                    <a:p>
                      <a:pPr>
                        <a:lnSpc>
                          <a:spcPct val="115000"/>
                        </a:lnSpc>
                        <a:spcAft>
                          <a:spcPts val="0"/>
                        </a:spcAft>
                      </a:pPr>
                      <a:r>
                        <a:rPr lang="en-US" sz="2000">
                          <a:effectLst/>
                          <a:latin typeface="Times New Roman" pitchFamily="18" charset="0"/>
                          <a:cs typeface="Times New Roman" pitchFamily="18" charset="0"/>
                        </a:rPr>
                        <a:t>50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450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150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a:effectLst/>
                          <a:latin typeface="Times New Roman" pitchFamily="18" charset="0"/>
                          <a:cs typeface="Times New Roman" pitchFamily="18" charset="0"/>
                        </a:rPr>
                        <a:t>15 </a:t>
                      </a:r>
                      <a:endParaRPr lang="en-IN" sz="2000">
                        <a:effectLst/>
                        <a:latin typeface="Times New Roman" pitchFamily="18" charset="0"/>
                        <a:ea typeface="Times New Roman"/>
                        <a:cs typeface="Times New Roman" pitchFamily="18" charset="0"/>
                      </a:endParaRPr>
                    </a:p>
                  </a:txBody>
                  <a:tcPr marL="47625" marR="47625" marT="47625" marB="47625"/>
                </a:tc>
                <a:tc>
                  <a:txBody>
                    <a:bodyPr/>
                    <a:lstStyle/>
                    <a:p>
                      <a:pPr>
                        <a:lnSpc>
                          <a:spcPct val="115000"/>
                        </a:lnSpc>
                        <a:spcAft>
                          <a:spcPts val="0"/>
                        </a:spcAft>
                      </a:pPr>
                      <a:r>
                        <a:rPr lang="en-US" sz="2000" dirty="0">
                          <a:effectLst/>
                          <a:latin typeface="Times New Roman" pitchFamily="18" charset="0"/>
                          <a:cs typeface="Times New Roman" pitchFamily="18" charset="0"/>
                        </a:rPr>
                        <a:t>500/9.0 = 55.56 </a:t>
                      </a:r>
                      <a:endParaRPr lang="en-IN" sz="2000" dirty="0">
                        <a:effectLst/>
                        <a:latin typeface="Times New Roman" pitchFamily="18" charset="0"/>
                        <a:ea typeface="Times New Roman"/>
                        <a:cs typeface="Times New Roman" pitchFamily="18" charset="0"/>
                      </a:endParaRPr>
                    </a:p>
                  </a:txBody>
                  <a:tcPr marL="47625" marR="47625" marT="47625" marB="47625"/>
                </a:tc>
              </a:tr>
            </a:tbl>
          </a:graphicData>
        </a:graphic>
      </p:graphicFrame>
      <p:pic>
        <p:nvPicPr>
          <p:cNvPr id="7" name="Picture 6" descr="Decreasing cost equation"/>
          <p:cNvPicPr/>
          <p:nvPr/>
        </p:nvPicPr>
        <p:blipFill>
          <a:blip r:embed="rId2" cstate="print"/>
          <a:srcRect/>
          <a:stretch>
            <a:fillRect/>
          </a:stretch>
        </p:blipFill>
        <p:spPr bwMode="auto">
          <a:xfrm>
            <a:off x="990600" y="5544185"/>
            <a:ext cx="6705600" cy="1009015"/>
          </a:xfrm>
          <a:prstGeom prst="rect">
            <a:avLst/>
          </a:prstGeom>
          <a:noFill/>
          <a:ln w="9525">
            <a:noFill/>
            <a:miter lim="800000"/>
            <a:headEnd/>
            <a:tailEnd/>
          </a:ln>
        </p:spPr>
      </p:pic>
    </p:spTree>
    <p:extLst>
      <p:ext uri="{BB962C8B-B14F-4D97-AF65-F5344CB8AC3E}">
        <p14:creationId xmlns:p14="http://schemas.microsoft.com/office/powerpoint/2010/main" val="2281987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1541</TotalTime>
  <Words>1669</Words>
  <Application>Microsoft Office PowerPoint</Application>
  <PresentationFormat>On-screen Show (4:3)</PresentationFormat>
  <Paragraphs>199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Topics covered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Demand</dc:title>
  <dc:creator>SONY</dc:creator>
  <cp:lastModifiedBy>vipin</cp:lastModifiedBy>
  <cp:revision>144</cp:revision>
  <dcterms:created xsi:type="dcterms:W3CDTF">2020-01-24T03:01:44Z</dcterms:created>
  <dcterms:modified xsi:type="dcterms:W3CDTF">2020-05-27T11:08:11Z</dcterms:modified>
</cp:coreProperties>
</file>