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5" r:id="rId4"/>
    <p:sldId id="266" r:id="rId5"/>
    <p:sldId id="267" r:id="rId6"/>
    <p:sldId id="268" r:id="rId7"/>
    <p:sldId id="269" r:id="rId8"/>
    <p:sldId id="270" r:id="rId9"/>
    <p:sldId id="259" r:id="rId10"/>
    <p:sldId id="260" r:id="rId11"/>
    <p:sldId id="261" r:id="rId12"/>
    <p:sldId id="262"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30-May-20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30-May-20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30-May-20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30-May-20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30-May-20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30-May-20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hyperlink" Target="https://www2.estrellamountain.edu/faculty/farabee/biobk/BioBookglossD.html" TargetMode="External"/><Relationship Id="rId2" Type="http://schemas.openxmlformats.org/officeDocument/2006/relationships/hyperlink" Target="https://www2.estrellamountain.edu/faculty/farabee/biobk/BioBookglossS.html" TargetMode="External"/><Relationship Id="rId1" Type="http://schemas.openxmlformats.org/officeDocument/2006/relationships/slideLayout" Target="../slideLayouts/slideLayout2.xml"/><Relationship Id="rId4" Type="http://schemas.openxmlformats.org/officeDocument/2006/relationships/hyperlink" Target="https://www2.estrellamountain.edu/faculty/farabee/biobk/BioBookglossA.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209799"/>
          </a:xfrm>
        </p:spPr>
        <p:txBody>
          <a:bodyPr>
            <a:normAutofit fontScale="90000"/>
          </a:bodyPr>
          <a:lstStyle/>
          <a:p>
            <a:r>
              <a:rPr lang="en-US" b="1" dirty="0" smtClean="0"/>
              <a:t>CENTRAL CONTROLS OF FOOD INTAKE AND APPETITE</a:t>
            </a:r>
            <a:br>
              <a:rPr lang="en-US" b="1" dirty="0" smtClean="0"/>
            </a:br>
            <a:r>
              <a:rPr lang="en-US" b="1" dirty="0" smtClean="0"/>
              <a:t>Part-I</a:t>
            </a:r>
            <a:r>
              <a:rPr lang="en-US" dirty="0" smtClean="0"/>
              <a:t/>
            </a:r>
            <a:br>
              <a:rPr lang="en-US" dirty="0" smtClean="0"/>
            </a:br>
            <a:endParaRPr lang="en-US" dirty="0"/>
          </a:p>
        </p:txBody>
      </p:sp>
      <p:sp>
        <p:nvSpPr>
          <p:cNvPr id="3" name="Subtitle 2"/>
          <p:cNvSpPr>
            <a:spLocks noGrp="1"/>
          </p:cNvSpPr>
          <p:nvPr>
            <p:ph type="subTitle" idx="1"/>
          </p:nvPr>
        </p:nvSpPr>
        <p:spPr>
          <a:xfrm>
            <a:off x="1371600" y="4343400"/>
            <a:ext cx="6400800" cy="2057400"/>
          </a:xfrm>
        </p:spPr>
        <p:txBody>
          <a:bodyPr>
            <a:noAutofit/>
          </a:bodyPr>
          <a:lstStyle/>
          <a:p>
            <a:r>
              <a:rPr lang="en-US" sz="2800" dirty="0" smtClean="0">
                <a:solidFill>
                  <a:schemeClr val="tx1"/>
                </a:solidFill>
              </a:rPr>
              <a:t>Dr Pramod Kumar</a:t>
            </a:r>
          </a:p>
          <a:p>
            <a:r>
              <a:rPr lang="en-US" sz="2800" dirty="0" err="1" smtClean="0">
                <a:solidFill>
                  <a:schemeClr val="tx1"/>
                </a:solidFill>
              </a:rPr>
              <a:t>Asstt</a:t>
            </a:r>
            <a:r>
              <a:rPr lang="en-US" sz="2800" dirty="0" smtClean="0">
                <a:solidFill>
                  <a:schemeClr val="tx1"/>
                </a:solidFill>
              </a:rPr>
              <a:t>. Professor</a:t>
            </a:r>
          </a:p>
          <a:p>
            <a:r>
              <a:rPr lang="en-US" sz="2800" dirty="0" smtClean="0">
                <a:solidFill>
                  <a:schemeClr val="tx1"/>
                </a:solidFill>
              </a:rPr>
              <a:t>Department of Veterinary Physiology</a:t>
            </a:r>
          </a:p>
          <a:p>
            <a:r>
              <a:rPr lang="en-US" sz="2800" dirty="0" smtClean="0">
                <a:solidFill>
                  <a:schemeClr val="tx1"/>
                </a:solidFill>
              </a:rPr>
              <a:t>Bihar Veterinary College, Patna</a:t>
            </a:r>
            <a:endParaRPr lang="en-US"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a:bodyPr>
          <a:lstStyle/>
          <a:p>
            <a:pPr algn="just">
              <a:buNone/>
            </a:pPr>
            <a:r>
              <a:rPr lang="en-US" dirty="0" smtClean="0"/>
              <a:t>	Plasma </a:t>
            </a:r>
            <a:r>
              <a:rPr lang="en-US" dirty="0" smtClean="0"/>
              <a:t>hormone concentrations can accompany changes in the immune states of animals. </a:t>
            </a:r>
            <a:r>
              <a:rPr lang="en-US" dirty="0" err="1" smtClean="0"/>
              <a:t>Monocyte</a:t>
            </a:r>
            <a:r>
              <a:rPr lang="en-US" dirty="0" smtClean="0"/>
              <a:t> </a:t>
            </a:r>
            <a:r>
              <a:rPr lang="en-US" dirty="0" err="1" smtClean="0"/>
              <a:t>chemoattractant</a:t>
            </a:r>
            <a:r>
              <a:rPr lang="en-US" dirty="0" smtClean="0"/>
              <a:t> protein-1 (MCP-1) is secreted from white adipose tissue in obesity and contributes to tissue macrophage accumulation and insulin resistance by inducing a chronic inflammatory state . Adipose tissues in obese animals are altered to secrete other pro-inflammatory cytokines such as TNF-α, MCP-1, and IL-6 , which cause a persistent low-grade inflammation. Obesity also induces an imbalance in the immune reaction of animals.</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867400"/>
          </a:xfrm>
        </p:spPr>
        <p:txBody>
          <a:bodyPr>
            <a:noAutofit/>
          </a:bodyPr>
          <a:lstStyle/>
          <a:p>
            <a:pPr algn="just">
              <a:buNone/>
            </a:pPr>
            <a:r>
              <a:rPr lang="en-US" dirty="0" smtClean="0"/>
              <a:t>	</a:t>
            </a:r>
            <a:r>
              <a:rPr lang="en-US" dirty="0" err="1" smtClean="0"/>
              <a:t>Nutrigenomics</a:t>
            </a:r>
            <a:r>
              <a:rPr lang="en-US" dirty="0" smtClean="0"/>
              <a:t> is </a:t>
            </a:r>
            <a:r>
              <a:rPr lang="en-US" dirty="0" smtClean="0"/>
              <a:t>a branch of nutritional </a:t>
            </a:r>
            <a:r>
              <a:rPr lang="en-US" dirty="0" smtClean="0"/>
              <a:t>genomics to </a:t>
            </a:r>
            <a:r>
              <a:rPr lang="en-US" dirty="0" smtClean="0"/>
              <a:t>study </a:t>
            </a:r>
            <a:r>
              <a:rPr lang="en-US" dirty="0" smtClean="0"/>
              <a:t>the </a:t>
            </a:r>
            <a:r>
              <a:rPr lang="en-US" dirty="0" smtClean="0"/>
              <a:t>effects of foods and food constituents on gene expression. </a:t>
            </a:r>
            <a:r>
              <a:rPr lang="en-US" dirty="0" smtClean="0"/>
              <a:t>It </a:t>
            </a:r>
            <a:r>
              <a:rPr lang="en-US" dirty="0" smtClean="0"/>
              <a:t>has also been described as the influence of genetic variation on nutrition, where gene expression or single nucleotide polymorphisms (SNPs) are correlated with a nutrient’s absorption, metabolism, </a:t>
            </a:r>
            <a:r>
              <a:rPr lang="en-US" dirty="0" smtClean="0"/>
              <a:t>elimination </a:t>
            </a:r>
            <a:r>
              <a:rPr lang="en-US" dirty="0" smtClean="0"/>
              <a:t>or biological effects. </a:t>
            </a:r>
            <a:r>
              <a:rPr lang="en-US" dirty="0" err="1" smtClean="0"/>
              <a:t>Nutrigenomics</a:t>
            </a:r>
            <a:r>
              <a:rPr lang="en-US" dirty="0" smtClean="0"/>
              <a:t> </a:t>
            </a:r>
            <a:r>
              <a:rPr lang="en-US" dirty="0" smtClean="0"/>
              <a:t>can lead to the development of effective foods for many diseases in </a:t>
            </a:r>
            <a:r>
              <a:rPr lang="en-US" dirty="0" smtClean="0"/>
              <a:t>animals </a:t>
            </a:r>
            <a:r>
              <a:rPr lang="en-US" dirty="0" smtClean="0"/>
              <a:t>for instance, weight reducing diets that contain optimal constituents for obese animals. </a:t>
            </a:r>
            <a:endParaRPr lang="en-US" dirty="0" smtClean="0"/>
          </a:p>
          <a:p>
            <a:pPr algn="just">
              <a:buNone/>
            </a:pPr>
            <a:r>
              <a:rPr lang="en-US" dirty="0" smtClean="0"/>
              <a:t>	</a:t>
            </a:r>
            <a:endParaRPr lang="en-US" dirty="0"/>
          </a:p>
        </p:txBody>
      </p:sp>
      <p:sp>
        <p:nvSpPr>
          <p:cNvPr id="5" name="TextBox 4"/>
          <p:cNvSpPr txBox="1"/>
          <p:nvPr/>
        </p:nvSpPr>
        <p:spPr>
          <a:xfrm>
            <a:off x="2667000" y="76200"/>
            <a:ext cx="3657600" cy="769441"/>
          </a:xfrm>
          <a:prstGeom prst="rect">
            <a:avLst/>
          </a:prstGeom>
          <a:noFill/>
        </p:spPr>
        <p:txBody>
          <a:bodyPr wrap="square" rtlCol="0">
            <a:spAutoFit/>
          </a:bodyPr>
          <a:lstStyle/>
          <a:p>
            <a:r>
              <a:rPr lang="en-US" sz="4400" dirty="0" err="1" smtClean="0"/>
              <a:t>Nutrigenomics</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err="1" smtClean="0"/>
              <a:t>Metabolomics</a:t>
            </a:r>
            <a:endParaRPr lang="en-US" dirty="0"/>
          </a:p>
        </p:txBody>
      </p:sp>
      <p:sp>
        <p:nvSpPr>
          <p:cNvPr id="3" name="Content Placeholder 2"/>
          <p:cNvSpPr>
            <a:spLocks noGrp="1"/>
          </p:cNvSpPr>
          <p:nvPr>
            <p:ph idx="1"/>
          </p:nvPr>
        </p:nvSpPr>
        <p:spPr>
          <a:xfrm>
            <a:off x="152400" y="990600"/>
            <a:ext cx="8763000" cy="5486400"/>
          </a:xfrm>
        </p:spPr>
        <p:txBody>
          <a:bodyPr>
            <a:noAutofit/>
          </a:bodyPr>
          <a:lstStyle/>
          <a:p>
            <a:pPr algn="just">
              <a:buNone/>
            </a:pPr>
            <a:r>
              <a:rPr lang="en-US" dirty="0" smtClean="0"/>
              <a:t>	</a:t>
            </a:r>
            <a:r>
              <a:rPr lang="en-US" dirty="0" err="1" smtClean="0"/>
              <a:t>Metabolomics</a:t>
            </a:r>
            <a:r>
              <a:rPr lang="en-US" dirty="0" smtClean="0"/>
              <a:t> </a:t>
            </a:r>
            <a:r>
              <a:rPr lang="en-US" dirty="0" smtClean="0"/>
              <a:t>is the scientific study of chemical processes involving metabolites. </a:t>
            </a:r>
            <a:r>
              <a:rPr lang="en-US" dirty="0" err="1" smtClean="0"/>
              <a:t>Metabolomics</a:t>
            </a:r>
            <a:r>
              <a:rPr lang="en-US" dirty="0" smtClean="0"/>
              <a:t> </a:t>
            </a:r>
            <a:r>
              <a:rPr lang="en-US" dirty="0" smtClean="0"/>
              <a:t>is the “systemic study of the unique chemical fingerprints that specific cellular processes leave behind.” The </a:t>
            </a:r>
            <a:r>
              <a:rPr lang="en-US" dirty="0" err="1" smtClean="0"/>
              <a:t>metabolome</a:t>
            </a:r>
            <a:r>
              <a:rPr lang="en-US" dirty="0" smtClean="0"/>
              <a:t> represents the collection of all metabolites </a:t>
            </a:r>
            <a:r>
              <a:rPr lang="en-US" dirty="0" smtClean="0"/>
              <a:t>in </a:t>
            </a:r>
            <a:r>
              <a:rPr lang="en-US" dirty="0" smtClean="0"/>
              <a:t>a biological cell, tissue, </a:t>
            </a:r>
            <a:r>
              <a:rPr lang="en-US" dirty="0" smtClean="0"/>
              <a:t>organ </a:t>
            </a:r>
            <a:r>
              <a:rPr lang="en-US" dirty="0" smtClean="0"/>
              <a:t>or </a:t>
            </a:r>
            <a:r>
              <a:rPr lang="en-US" dirty="0" smtClean="0"/>
              <a:t>organism. </a:t>
            </a:r>
            <a:r>
              <a:rPr lang="en-US" dirty="0" smtClean="0"/>
              <a:t>Measurement of metabolites in animals with metabolic disorders can clarify the underlying cause of the disorder, such that </a:t>
            </a:r>
            <a:r>
              <a:rPr lang="en-US" dirty="0" err="1" smtClean="0"/>
              <a:t>metabolomics</a:t>
            </a:r>
            <a:r>
              <a:rPr lang="en-US" dirty="0" smtClean="0"/>
              <a:t> is very effective for the diagnosis of disease in animals.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867400"/>
          </a:xfrm>
        </p:spPr>
        <p:txBody>
          <a:bodyPr>
            <a:normAutofit/>
          </a:bodyPr>
          <a:lstStyle/>
          <a:p>
            <a:pPr algn="just">
              <a:buNone/>
            </a:pPr>
            <a:r>
              <a:rPr lang="en-US" dirty="0" smtClean="0"/>
              <a:t>	Ruminant </a:t>
            </a:r>
            <a:r>
              <a:rPr lang="en-US" dirty="0" err="1" smtClean="0"/>
              <a:t>metabolomics</a:t>
            </a:r>
            <a:r>
              <a:rPr lang="en-US" dirty="0" smtClean="0"/>
              <a:t> tends with </a:t>
            </a:r>
            <a:r>
              <a:rPr lang="en-US" dirty="0" smtClean="0"/>
              <a:t>the measurement of fermentation products in the </a:t>
            </a:r>
            <a:r>
              <a:rPr lang="en-US" dirty="0" smtClean="0"/>
              <a:t>rumen and </a:t>
            </a:r>
            <a:r>
              <a:rPr lang="en-US" dirty="0" smtClean="0"/>
              <a:t>is very important for investigation of health in ruminants. Exhaustive investigation of the effects of nutrients on plasma metabolite concentrations will be further developed as “</a:t>
            </a:r>
            <a:r>
              <a:rPr lang="en-US" dirty="0" err="1" smtClean="0"/>
              <a:t>nutrimetabolomics</a:t>
            </a:r>
            <a:r>
              <a:rPr lang="en-US" dirty="0" smtClean="0"/>
              <a:t>” for animals. Animal </a:t>
            </a:r>
            <a:r>
              <a:rPr lang="en-US" dirty="0" smtClean="0"/>
              <a:t>nutrition </a:t>
            </a:r>
            <a:r>
              <a:rPr lang="en-US" dirty="0" smtClean="0"/>
              <a:t>and </a:t>
            </a:r>
            <a:r>
              <a:rPr lang="en-US" dirty="0" smtClean="0"/>
              <a:t>metabolism </a:t>
            </a:r>
            <a:r>
              <a:rPr lang="en-US" dirty="0" smtClean="0"/>
              <a:t>encourages </a:t>
            </a:r>
            <a:r>
              <a:rPr lang="en-US" dirty="0" err="1" smtClean="0"/>
              <a:t>nutrigenomic</a:t>
            </a:r>
            <a:r>
              <a:rPr lang="en-US" dirty="0" smtClean="0"/>
              <a:t> studies for improvement of animal health and for development of new diagnostic and treatment methods for nutritional diseases.</a:t>
            </a:r>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10000"/>
          </a:bodyPr>
          <a:lstStyle/>
          <a:p>
            <a:pPr algn="just">
              <a:buNone/>
            </a:pPr>
            <a:r>
              <a:rPr lang="en-US" dirty="0" smtClean="0"/>
              <a:t>	Treatment </a:t>
            </a:r>
            <a:r>
              <a:rPr lang="en-US" dirty="0" smtClean="0"/>
              <a:t>of metabolic </a:t>
            </a:r>
            <a:r>
              <a:rPr lang="en-US" dirty="0" smtClean="0"/>
              <a:t>disorder </a:t>
            </a:r>
            <a:r>
              <a:rPr lang="en-US" dirty="0" smtClean="0"/>
              <a:t>includes the development of customized food, </a:t>
            </a:r>
            <a:r>
              <a:rPr lang="en-US" dirty="0" smtClean="0"/>
              <a:t>supplements </a:t>
            </a:r>
            <a:r>
              <a:rPr lang="en-US" dirty="0" smtClean="0"/>
              <a:t>and drugs. Recently, good candidates of supplements and drugs for treating obesity in human medicine were </a:t>
            </a:r>
            <a:r>
              <a:rPr lang="en-US" dirty="0" smtClean="0"/>
              <a:t>developed </a:t>
            </a:r>
            <a:r>
              <a:rPr lang="en-US" dirty="0" smtClean="0"/>
              <a:t>and these compounds will now be studied and utilized in veterinary medicine. Licorice </a:t>
            </a:r>
            <a:r>
              <a:rPr lang="en-US" dirty="0" err="1" smtClean="0"/>
              <a:t>flavonoids</a:t>
            </a:r>
            <a:r>
              <a:rPr lang="en-US" dirty="0" smtClean="0"/>
              <a:t> </a:t>
            </a:r>
            <a:r>
              <a:rPr lang="en-US" dirty="0" smtClean="0"/>
              <a:t>have </a:t>
            </a:r>
            <a:r>
              <a:rPr lang="en-US" dirty="0" err="1" smtClean="0"/>
              <a:t>antioxidative</a:t>
            </a:r>
            <a:r>
              <a:rPr lang="en-US" dirty="0" smtClean="0"/>
              <a:t> and anti-inflammatory activities and are very effective for treating obesity in </a:t>
            </a:r>
            <a:r>
              <a:rPr lang="en-US" dirty="0" smtClean="0"/>
              <a:t>animals. </a:t>
            </a:r>
            <a:r>
              <a:rPr lang="en-US" dirty="0" smtClean="0"/>
              <a:t>Apoptosis inhibitor of macrophage (AIM) is a macrophage-derived blood protein that plays a key role in the pathogenesis of atherosclerosis, metabolic </a:t>
            </a:r>
            <a:r>
              <a:rPr lang="en-US" dirty="0" smtClean="0"/>
              <a:t>diseases </a:t>
            </a:r>
            <a:r>
              <a:rPr lang="en-US" dirty="0" smtClean="0"/>
              <a:t>and obesity-associated autoimmune diseases. The regulation of blood AIM levels </a:t>
            </a:r>
            <a:r>
              <a:rPr lang="en-US" dirty="0" smtClean="0"/>
              <a:t>has </a:t>
            </a:r>
            <a:r>
              <a:rPr lang="en-US" dirty="0" smtClean="0"/>
              <a:t>the potential to serve as a </a:t>
            </a:r>
            <a:r>
              <a:rPr lang="en-US" dirty="0" smtClean="0"/>
              <a:t>next generation </a:t>
            </a:r>
            <a:r>
              <a:rPr lang="en-US" dirty="0" smtClean="0"/>
              <a:t>therapy against these inflammatory diseases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lnSpcReduction="10000"/>
          </a:bodyPr>
          <a:lstStyle/>
          <a:p>
            <a:pPr algn="just">
              <a:buNone/>
            </a:pPr>
            <a:r>
              <a:rPr lang="en-US" dirty="0" smtClean="0"/>
              <a:t>	Nutrition </a:t>
            </a:r>
            <a:r>
              <a:rPr lang="en-US" dirty="0" smtClean="0"/>
              <a:t>is defined as the process of providing and obtaining the food necessary for the health and growth of animals. Food nutrients are utilized as the main energy source by an animal via various processes, including digestion and absorption in the digestive tract, blood </a:t>
            </a:r>
            <a:r>
              <a:rPr lang="en-US" dirty="0" smtClean="0"/>
              <a:t>transport </a:t>
            </a:r>
            <a:r>
              <a:rPr lang="en-US" dirty="0" smtClean="0"/>
              <a:t>and metabolism in the cells. Regulation of animal nutrition is associated with the functions of various tissues and organs in animals. </a:t>
            </a:r>
            <a:r>
              <a:rPr lang="en-US" dirty="0" smtClean="0"/>
              <a:t>The </a:t>
            </a:r>
            <a:r>
              <a:rPr lang="en-US" dirty="0" smtClean="0"/>
              <a:t>relationship between </a:t>
            </a:r>
            <a:r>
              <a:rPr lang="en-US" dirty="0" smtClean="0"/>
              <a:t>immunology, </a:t>
            </a:r>
            <a:r>
              <a:rPr lang="en-US" dirty="0" smtClean="0"/>
              <a:t>nutritional </a:t>
            </a:r>
            <a:r>
              <a:rPr lang="en-US" dirty="0" smtClean="0"/>
              <a:t>disease </a:t>
            </a:r>
            <a:r>
              <a:rPr lang="en-US" dirty="0" smtClean="0"/>
              <a:t>and </a:t>
            </a:r>
            <a:r>
              <a:rPr lang="en-US" dirty="0" err="1" smtClean="0"/>
              <a:t>nutrigenomics</a:t>
            </a:r>
            <a:r>
              <a:rPr lang="en-US" dirty="0" smtClean="0"/>
              <a:t> </a:t>
            </a:r>
            <a:r>
              <a:rPr lang="en-US" dirty="0" smtClean="0"/>
              <a:t>is </a:t>
            </a:r>
            <a:r>
              <a:rPr lang="en-US" dirty="0" smtClean="0"/>
              <a:t>describing the development of recent </a:t>
            </a:r>
            <a:r>
              <a:rPr lang="en-US" dirty="0" smtClean="0"/>
              <a:t>advances in treatments and specific metabolic </a:t>
            </a:r>
            <a:r>
              <a:rPr lang="en-US" dirty="0" smtClean="0"/>
              <a:t>disease.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dirty="0" smtClean="0"/>
              <a:t>Introduction</a:t>
            </a:r>
            <a:endParaRPr lang="en-US" dirty="0"/>
          </a:p>
        </p:txBody>
      </p:sp>
      <p:sp>
        <p:nvSpPr>
          <p:cNvPr id="3" name="Content Placeholder 2"/>
          <p:cNvSpPr>
            <a:spLocks noGrp="1"/>
          </p:cNvSpPr>
          <p:nvPr>
            <p:ph idx="1"/>
          </p:nvPr>
        </p:nvSpPr>
        <p:spPr>
          <a:xfrm>
            <a:off x="228600" y="838200"/>
            <a:ext cx="8763000" cy="5867400"/>
          </a:xfrm>
        </p:spPr>
        <p:txBody>
          <a:bodyPr>
            <a:noAutofit/>
          </a:bodyPr>
          <a:lstStyle/>
          <a:p>
            <a:pPr algn="just">
              <a:buNone/>
            </a:pPr>
            <a:r>
              <a:rPr lang="en-US" dirty="0" smtClean="0"/>
              <a:t>	Animals mostly </a:t>
            </a:r>
            <a:r>
              <a:rPr lang="en-US" dirty="0" smtClean="0"/>
              <a:t>ingest their food as large, complex molecules that must be broken down into smaller molecules (monomers) that can then be distributed throughout the body of every cell. This vital function is </a:t>
            </a:r>
            <a:r>
              <a:rPr lang="en-US" dirty="0" smtClean="0"/>
              <a:t>accomplished </a:t>
            </a:r>
            <a:r>
              <a:rPr lang="en-US" dirty="0" smtClean="0"/>
              <a:t>by a series of specialized organs that comprise the digestive system. </a:t>
            </a:r>
            <a:endParaRPr lang="en-US" dirty="0" smtClean="0"/>
          </a:p>
          <a:p>
            <a:pPr algn="just">
              <a:buNone/>
            </a:pPr>
            <a:r>
              <a:rPr lang="en-US" dirty="0" smtClean="0"/>
              <a:t>	</a:t>
            </a:r>
            <a:r>
              <a:rPr lang="en-US" dirty="0" smtClean="0"/>
              <a:t>Single-celled </a:t>
            </a:r>
            <a:r>
              <a:rPr lang="en-US" dirty="0" smtClean="0"/>
              <a:t>organisms can directly take in nutrients from their outside </a:t>
            </a:r>
            <a:r>
              <a:rPr lang="en-US" dirty="0" smtClean="0"/>
              <a:t>environment while </a:t>
            </a:r>
            <a:r>
              <a:rPr lang="en-US" dirty="0" err="1" smtClean="0"/>
              <a:t>Multicellular</a:t>
            </a:r>
            <a:r>
              <a:rPr lang="en-US" dirty="0" smtClean="0"/>
              <a:t> animals </a:t>
            </a:r>
            <a:r>
              <a:rPr lang="en-US" dirty="0" smtClean="0"/>
              <a:t>have developed specialized structures for obtaining and breaking down their food.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gn="just">
              <a:buNone/>
            </a:pPr>
            <a:r>
              <a:rPr lang="en-US" dirty="0" smtClean="0"/>
              <a:t>	</a:t>
            </a:r>
            <a:r>
              <a:rPr lang="en-US" dirty="0" err="1" smtClean="0"/>
              <a:t>Heterotroph</a:t>
            </a:r>
            <a:r>
              <a:rPr lang="en-US" dirty="0" smtClean="0"/>
              <a:t> </a:t>
            </a:r>
            <a:r>
              <a:rPr lang="en-US" dirty="0" smtClean="0"/>
              <a:t>animals absorb nutrients or ingest food sources. </a:t>
            </a:r>
            <a:r>
              <a:rPr lang="en-US" dirty="0" err="1" smtClean="0"/>
              <a:t>Ingestive</a:t>
            </a:r>
            <a:r>
              <a:rPr lang="en-US" dirty="0" smtClean="0"/>
              <a:t> eaters use their mouth to ingest food. Absorptive feeders such as tapeworms, live in a digestive system of another animal and absorb nutrients from that animal directly through their body wall. Filter feeders, such as oysters and mussels collect small organisms and particles from the surrounding water. Substrate feeders, such as earthworms and termites eat the material (dirt or wood) they burrow through. Fluid feeders, such as aphids pierce the body of a plant or animal and withdraw fluids.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2.estrellamountain.edu/faculty/farabee/biobk/digest_1.gif"/>
          <p:cNvPicPr>
            <a:picLocks noChangeAspect="1" noChangeArrowheads="1"/>
          </p:cNvPicPr>
          <p:nvPr/>
        </p:nvPicPr>
        <p:blipFill>
          <a:blip r:embed="rId2" cstate="print"/>
          <a:srcRect/>
          <a:stretch>
            <a:fillRect/>
          </a:stretch>
        </p:blipFill>
        <p:spPr bwMode="auto">
          <a:xfrm>
            <a:off x="1" y="0"/>
            <a:ext cx="4495799" cy="3429000"/>
          </a:xfrm>
          <a:prstGeom prst="rect">
            <a:avLst/>
          </a:prstGeom>
          <a:noFill/>
        </p:spPr>
      </p:pic>
      <p:pic>
        <p:nvPicPr>
          <p:cNvPr id="1028" name="Picture 4" descr="https://www2.estrellamountain.edu/faculty/farabee/biobk/digest_2.gif"/>
          <p:cNvPicPr>
            <a:picLocks noChangeAspect="1" noChangeArrowheads="1"/>
          </p:cNvPicPr>
          <p:nvPr/>
        </p:nvPicPr>
        <p:blipFill>
          <a:blip r:embed="rId3" cstate="print"/>
          <a:srcRect/>
          <a:stretch>
            <a:fillRect/>
          </a:stretch>
        </p:blipFill>
        <p:spPr bwMode="auto">
          <a:xfrm>
            <a:off x="4495800" y="0"/>
            <a:ext cx="4648200" cy="3429000"/>
          </a:xfrm>
          <a:prstGeom prst="rect">
            <a:avLst/>
          </a:prstGeom>
          <a:noFill/>
        </p:spPr>
      </p:pic>
      <p:pic>
        <p:nvPicPr>
          <p:cNvPr id="1030" name="Picture 6" descr="https://www2.estrellamountain.edu/faculty/farabee/biobk/digest_3.gif"/>
          <p:cNvPicPr>
            <a:picLocks noChangeAspect="1" noChangeArrowheads="1"/>
          </p:cNvPicPr>
          <p:nvPr/>
        </p:nvPicPr>
        <p:blipFill>
          <a:blip r:embed="rId4" cstate="print"/>
          <a:srcRect/>
          <a:stretch>
            <a:fillRect/>
          </a:stretch>
        </p:blipFill>
        <p:spPr bwMode="auto">
          <a:xfrm>
            <a:off x="2057400" y="3429001"/>
            <a:ext cx="5057775"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1020762"/>
          </a:xfrm>
        </p:spPr>
        <p:txBody>
          <a:bodyPr>
            <a:normAutofit fontScale="90000"/>
          </a:bodyPr>
          <a:lstStyle/>
          <a:p>
            <a:r>
              <a:rPr lang="en-US" b="1" dirty="0" smtClean="0"/>
              <a:t/>
            </a:r>
            <a:br>
              <a:rPr lang="en-US" b="1" dirty="0" smtClean="0"/>
            </a:br>
            <a:r>
              <a:rPr lang="en-US" b="1" dirty="0" smtClean="0"/>
              <a:t>Stages </a:t>
            </a:r>
            <a:r>
              <a:rPr lang="en-US" b="1" dirty="0" smtClean="0"/>
              <a:t>in the Digestive Process</a:t>
            </a:r>
            <a:br>
              <a:rPr lang="en-US" b="1" dirty="0" smtClean="0"/>
            </a:br>
            <a:endParaRPr lang="en-US" dirty="0"/>
          </a:p>
        </p:txBody>
      </p:sp>
      <p:sp>
        <p:nvSpPr>
          <p:cNvPr id="3" name="Content Placeholder 2"/>
          <p:cNvSpPr>
            <a:spLocks noGrp="1"/>
          </p:cNvSpPr>
          <p:nvPr>
            <p:ph idx="1"/>
          </p:nvPr>
        </p:nvSpPr>
        <p:spPr>
          <a:xfrm>
            <a:off x="228600" y="1066800"/>
            <a:ext cx="8686800" cy="5638800"/>
          </a:xfrm>
        </p:spPr>
        <p:txBody>
          <a:bodyPr>
            <a:noAutofit/>
          </a:bodyPr>
          <a:lstStyle/>
          <a:p>
            <a:pPr algn="just">
              <a:buNone/>
            </a:pPr>
            <a:r>
              <a:rPr lang="en-US" dirty="0" smtClean="0"/>
              <a:t>	</a:t>
            </a:r>
            <a:r>
              <a:rPr lang="en-US" sz="3000" dirty="0" smtClean="0"/>
              <a:t>Food </a:t>
            </a:r>
            <a:r>
              <a:rPr lang="en-US" sz="3000" dirty="0" smtClean="0"/>
              <a:t>for the most part consists of various organic macromolecules such as starch, proteins, and fats. These molecules are polymers made of individual monomer </a:t>
            </a:r>
            <a:r>
              <a:rPr lang="en-US" sz="3000" dirty="0" smtClean="0"/>
              <a:t>units. </a:t>
            </a:r>
            <a:r>
              <a:rPr lang="en-US" sz="3000" dirty="0" smtClean="0"/>
              <a:t>Breaking these large molecules into smaller components involves:</a:t>
            </a:r>
          </a:p>
          <a:p>
            <a:pPr algn="just">
              <a:buFont typeface="Courier New" pitchFamily="49" charset="0"/>
              <a:buChar char="o"/>
            </a:pPr>
            <a:r>
              <a:rPr lang="en-US" sz="3000" dirty="0" smtClean="0">
                <a:hlinkClick r:id="rId2"/>
              </a:rPr>
              <a:t>secretion</a:t>
            </a:r>
            <a:r>
              <a:rPr lang="en-US" sz="3000" dirty="0" smtClean="0"/>
              <a:t>: release of digestive juices in response to a specific stimulus</a:t>
            </a:r>
          </a:p>
          <a:p>
            <a:pPr algn="just">
              <a:buFont typeface="Courier New" pitchFamily="49" charset="0"/>
              <a:buChar char="o"/>
            </a:pPr>
            <a:r>
              <a:rPr lang="en-US" sz="3000" dirty="0" smtClean="0">
                <a:hlinkClick r:id="rId3"/>
              </a:rPr>
              <a:t>digestion</a:t>
            </a:r>
            <a:r>
              <a:rPr lang="en-US" sz="3000" dirty="0" smtClean="0"/>
              <a:t>: breakdown of food into molecular </a:t>
            </a:r>
            <a:r>
              <a:rPr lang="en-US" sz="3000" dirty="0" smtClean="0"/>
              <a:t>component so as to </a:t>
            </a:r>
            <a:r>
              <a:rPr lang="en-US" sz="3000" dirty="0" smtClean="0"/>
              <a:t>cross the plasma membrane</a:t>
            </a:r>
          </a:p>
          <a:p>
            <a:pPr algn="just">
              <a:buFont typeface="Courier New" pitchFamily="49" charset="0"/>
              <a:buChar char="o"/>
            </a:pPr>
            <a:r>
              <a:rPr lang="en-US" sz="3000" dirty="0" smtClean="0">
                <a:hlinkClick r:id="rId4"/>
              </a:rPr>
              <a:t>absorption</a:t>
            </a:r>
            <a:r>
              <a:rPr lang="en-US" sz="3000" dirty="0" smtClean="0"/>
              <a:t>: passage of the molecules into the body's interior and </a:t>
            </a:r>
            <a:r>
              <a:rPr lang="en-US" sz="3000" dirty="0" smtClean="0"/>
              <a:t>passage </a:t>
            </a:r>
            <a:r>
              <a:rPr lang="en-US" sz="3000" dirty="0" smtClean="0"/>
              <a:t>throughout the </a:t>
            </a:r>
            <a:r>
              <a:rPr lang="en-US" sz="3000" dirty="0" smtClean="0"/>
              <a:t>body</a:t>
            </a:r>
            <a:endParaRPr lang="en-US" sz="3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610600" cy="4648200"/>
          </a:xfrm>
        </p:spPr>
        <p:txBody>
          <a:bodyPr>
            <a:normAutofit lnSpcReduction="10000"/>
          </a:bodyPr>
          <a:lstStyle/>
          <a:p>
            <a:pPr algn="just">
              <a:buFont typeface="Courier New" pitchFamily="49" charset="0"/>
              <a:buChar char="o"/>
            </a:pPr>
            <a:r>
              <a:rPr lang="en-US" dirty="0" smtClean="0"/>
              <a:t>elimination: removal of undigested food and wastes</a:t>
            </a:r>
          </a:p>
          <a:p>
            <a:pPr algn="just">
              <a:buFont typeface="Courier New" pitchFamily="49" charset="0"/>
              <a:buChar char="o"/>
            </a:pPr>
            <a:r>
              <a:rPr lang="en-US" dirty="0" smtClean="0"/>
              <a:t>Three </a:t>
            </a:r>
            <a:r>
              <a:rPr lang="en-US" dirty="0" smtClean="0"/>
              <a:t>processes occur during what we loosely refer to as "digestion". Digestion proper, which is the mechanical and chemical breakdown of food into particles/molecules small enough to pass into the blood. Absorption is the passage of food monomers into the blood stream. Assimilation is the passage of the food molecules into body cells.</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www2.estrellamountain.edu/faculty/farabee/biobk/humdigest_2.gif"/>
          <p:cNvPicPr>
            <a:picLocks noChangeAspect="1" noChangeArrowheads="1"/>
          </p:cNvPicPr>
          <p:nvPr/>
        </p:nvPicPr>
        <p:blipFill>
          <a:blip r:embed="rId2" cstate="print"/>
          <a:srcRect/>
          <a:stretch>
            <a:fillRect/>
          </a:stretch>
        </p:blipFill>
        <p:spPr bwMode="auto">
          <a:xfrm>
            <a:off x="0" y="0"/>
            <a:ext cx="4352925" cy="3905251"/>
          </a:xfrm>
          <a:prstGeom prst="rect">
            <a:avLst/>
          </a:prstGeom>
          <a:noFill/>
        </p:spPr>
      </p:pic>
      <p:pic>
        <p:nvPicPr>
          <p:cNvPr id="24580" name="Picture 4" descr="https://www2.estrellamountain.edu/faculty/farabee/biobk/fatabsorb_1.gif"/>
          <p:cNvPicPr>
            <a:picLocks noChangeAspect="1" noChangeArrowheads="1"/>
          </p:cNvPicPr>
          <p:nvPr/>
        </p:nvPicPr>
        <p:blipFill>
          <a:blip r:embed="rId3" cstate="print"/>
          <a:srcRect/>
          <a:stretch>
            <a:fillRect/>
          </a:stretch>
        </p:blipFill>
        <p:spPr bwMode="auto">
          <a:xfrm>
            <a:off x="0" y="3857624"/>
            <a:ext cx="5591175" cy="3000376"/>
          </a:xfrm>
          <a:prstGeom prst="rect">
            <a:avLst/>
          </a:prstGeom>
          <a:noFill/>
        </p:spPr>
      </p:pic>
      <p:pic>
        <p:nvPicPr>
          <p:cNvPr id="24582" name="Picture 6" descr="https://www2.estrellamountain.edu/faculty/farabee/biobk/fatabsorb_2.gif"/>
          <p:cNvPicPr>
            <a:picLocks noChangeAspect="1" noChangeArrowheads="1"/>
          </p:cNvPicPr>
          <p:nvPr/>
        </p:nvPicPr>
        <p:blipFill>
          <a:blip r:embed="rId4" cstate="print"/>
          <a:srcRect/>
          <a:stretch>
            <a:fillRect/>
          </a:stretch>
        </p:blipFill>
        <p:spPr bwMode="auto">
          <a:xfrm>
            <a:off x="4267200" y="0"/>
            <a:ext cx="4876800" cy="28765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Autofit/>
          </a:bodyPr>
          <a:lstStyle/>
          <a:p>
            <a:pPr algn="just">
              <a:buNone/>
            </a:pPr>
            <a:r>
              <a:rPr lang="en-US" dirty="0" smtClean="0"/>
              <a:t> 	As </a:t>
            </a:r>
            <a:r>
              <a:rPr lang="en-US" dirty="0" smtClean="0"/>
              <a:t>the digestive tract is one of the most important immune </a:t>
            </a:r>
            <a:r>
              <a:rPr lang="en-US" dirty="0" smtClean="0"/>
              <a:t>organs </a:t>
            </a:r>
            <a:r>
              <a:rPr lang="en-US" dirty="0" smtClean="0"/>
              <a:t>and adipose tissue is the biggest endocrine organ in the animal body, immunology and endocrinology are indispensable </a:t>
            </a:r>
            <a:r>
              <a:rPr lang="en-US" dirty="0" smtClean="0"/>
              <a:t>view points </a:t>
            </a:r>
            <a:r>
              <a:rPr lang="en-US" dirty="0" smtClean="0"/>
              <a:t>in the study of animal nutrition. In obesity, marked aberration of </a:t>
            </a:r>
            <a:r>
              <a:rPr lang="en-US" dirty="0" err="1" smtClean="0"/>
              <a:t>adipokine</a:t>
            </a:r>
            <a:r>
              <a:rPr lang="en-US" dirty="0" smtClean="0"/>
              <a:t> (</a:t>
            </a:r>
            <a:r>
              <a:rPr lang="en-US" dirty="0" err="1" smtClean="0"/>
              <a:t>adipocytokine</a:t>
            </a:r>
            <a:r>
              <a:rPr lang="en-US" dirty="0" smtClean="0"/>
              <a:t>) secretion in visceral fat together with an imbalance in the production of </a:t>
            </a:r>
            <a:r>
              <a:rPr lang="en-US" dirty="0" smtClean="0"/>
              <a:t>pro </a:t>
            </a:r>
            <a:r>
              <a:rPr lang="en-US" dirty="0" smtClean="0"/>
              <a:t>and anti-inflammatory </a:t>
            </a:r>
            <a:r>
              <a:rPr lang="en-US" dirty="0" err="1" smtClean="0"/>
              <a:t>adipokines</a:t>
            </a:r>
            <a:r>
              <a:rPr lang="en-US" dirty="0" smtClean="0"/>
              <a:t> are critical in the development of various aspects of the metabolic syndrome, such as insulin resistance.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93</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CENTRAL CONTROLS OF FOOD INTAKE AND APPETITE Part-I </vt:lpstr>
      <vt:lpstr>Slide 2</vt:lpstr>
      <vt:lpstr>Introduction</vt:lpstr>
      <vt:lpstr>Slide 4</vt:lpstr>
      <vt:lpstr>Slide 5</vt:lpstr>
      <vt:lpstr> Stages in the Digestive Process </vt:lpstr>
      <vt:lpstr>Slide 7</vt:lpstr>
      <vt:lpstr>Slide 8</vt:lpstr>
      <vt:lpstr>Slide 9</vt:lpstr>
      <vt:lpstr>Slide 10</vt:lpstr>
      <vt:lpstr>Slide 11</vt:lpstr>
      <vt:lpstr>Metabolomics</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Aranay</dc:creator>
  <cp:lastModifiedBy>Hp</cp:lastModifiedBy>
  <cp:revision>12</cp:revision>
  <dcterms:created xsi:type="dcterms:W3CDTF">2006-08-16T00:00:00Z</dcterms:created>
  <dcterms:modified xsi:type="dcterms:W3CDTF">2020-05-30T06:25:33Z</dcterms:modified>
</cp:coreProperties>
</file>