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800600"/>
            <a:ext cx="8763000" cy="1752600"/>
          </a:xfrm>
        </p:spPr>
        <p:txBody>
          <a:bodyPr>
            <a:normAutofit fontScale="70000" lnSpcReduction="20000"/>
          </a:bodyPr>
          <a:lstStyle/>
          <a:p>
            <a:r>
              <a:rPr lang="en-IN" b="1" dirty="0" smtClean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IN" b="1" dirty="0" smtClean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</a:br>
            <a:r>
              <a:rPr lang="en-IN" b="1" dirty="0" smtClean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Dr.Kumari Anjana</a:t>
            </a:r>
            <a:br>
              <a:rPr lang="en-IN" b="1" dirty="0" smtClean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</a:br>
            <a:r>
              <a:rPr lang="en-IN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Assistant Professor</a:t>
            </a:r>
            <a:br>
              <a:rPr lang="en-IN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IN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Deptt</a:t>
            </a:r>
            <a:r>
              <a:rPr lang="en-IN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of Veterinary Pharmacology &amp; Toxicology</a:t>
            </a:r>
          </a:p>
          <a:p>
            <a:r>
              <a:rPr lang="en-IN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Bihar Veterinary College, Bihar Animal Sciences University, Patna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1565166" cy="131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816" y="304800"/>
            <a:ext cx="1220783" cy="1243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10668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Berlin Sans FB" pitchFamily="34" charset="0"/>
              </a:rPr>
              <a:t>Plants containing cardio toxic glycosides</a:t>
            </a:r>
            <a:endParaRPr lang="en-US" sz="28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pic>
        <p:nvPicPr>
          <p:cNvPr id="1026" name="Picture 2" descr="C:\Users\user\Desktop\ResOpinAnesthIntensiveCare_2017_4_2_90_206152_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981200"/>
            <a:ext cx="3962400" cy="2667000"/>
          </a:xfrm>
          <a:prstGeom prst="rect">
            <a:avLst/>
          </a:prstGeom>
          <a:noFill/>
        </p:spPr>
      </p:pic>
      <p:pic>
        <p:nvPicPr>
          <p:cNvPr id="7" name="Picture 2" descr="C:\Users\user\Desktop\800px-Swallowwo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981200"/>
            <a:ext cx="2590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IN" b="1" i="1" dirty="0" err="1" smtClean="0">
                <a:solidFill>
                  <a:srgbClr val="FF0000"/>
                </a:solidFill>
              </a:rPr>
              <a:t>Calotropis</a:t>
            </a:r>
            <a:r>
              <a:rPr lang="en-IN" b="1" i="1" dirty="0" smtClean="0">
                <a:solidFill>
                  <a:srgbClr val="FF0000"/>
                </a:solidFill>
              </a:rPr>
              <a:t> </a:t>
            </a:r>
            <a:r>
              <a:rPr lang="en-IN" b="1" i="1" dirty="0" err="1" smtClean="0">
                <a:solidFill>
                  <a:srgbClr val="FF0000"/>
                </a:solidFill>
              </a:rPr>
              <a:t>procera</a:t>
            </a:r>
            <a:r>
              <a:rPr lang="en-IN" b="1" i="1" dirty="0" smtClean="0">
                <a:solidFill>
                  <a:srgbClr val="FF0000"/>
                </a:solidFill>
              </a:rPr>
              <a:t>/</a:t>
            </a:r>
            <a:r>
              <a:rPr lang="en-IN" b="1" i="1" dirty="0" err="1" smtClean="0">
                <a:solidFill>
                  <a:srgbClr val="FF0000"/>
                </a:solidFill>
              </a:rPr>
              <a:t>gigantea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458200" cy="495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b="1" i="1" dirty="0" smtClean="0"/>
              <a:t> </a:t>
            </a:r>
            <a:r>
              <a:rPr lang="en-IN" b="1" i="1" dirty="0" err="1" smtClean="0">
                <a:solidFill>
                  <a:schemeClr val="tx1"/>
                </a:solidFill>
              </a:rPr>
              <a:t>Calotropis</a:t>
            </a:r>
            <a:r>
              <a:rPr lang="en-IN" b="1" i="1" dirty="0" smtClean="0">
                <a:solidFill>
                  <a:schemeClr val="tx1"/>
                </a:solidFill>
              </a:rPr>
              <a:t> </a:t>
            </a:r>
            <a:r>
              <a:rPr lang="en-IN" b="1" i="1" dirty="0" err="1" smtClean="0">
                <a:solidFill>
                  <a:schemeClr val="tx1"/>
                </a:solidFill>
              </a:rPr>
              <a:t>procera</a:t>
            </a:r>
            <a:r>
              <a:rPr lang="en-IN" b="1" i="1" dirty="0" smtClean="0">
                <a:solidFill>
                  <a:schemeClr val="tx1"/>
                </a:solidFill>
              </a:rPr>
              <a:t>/</a:t>
            </a:r>
            <a:r>
              <a:rPr lang="en-IN" b="1" i="1" dirty="0" err="1" smtClean="0">
                <a:solidFill>
                  <a:schemeClr val="tx1"/>
                </a:solidFill>
              </a:rPr>
              <a:t>gigantea</a:t>
            </a:r>
            <a:r>
              <a:rPr lang="en-IN" b="1" i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IN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Used for malicious killing of animals. </a:t>
            </a:r>
            <a:endParaRPr lang="en-I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en-I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shrub usually found on the boundaries of crop fields and in waste lands. </a:t>
            </a:r>
            <a:endParaRPr lang="en-I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en-I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parts of plant are toxic. </a:t>
            </a:r>
            <a:endParaRPr lang="en-I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en-I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plant is not palatable, hence not usually eaten by the animals.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toxic principles are :</a:t>
            </a:r>
          </a:p>
          <a:p>
            <a:pPr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	</a:t>
            </a:r>
            <a:r>
              <a:rPr lang="en-IN" dirty="0" err="1" smtClean="0">
                <a:latin typeface="Comic Sans MS" panose="030F0702030302020204" pitchFamily="66" charset="0"/>
              </a:rPr>
              <a:t>cardiotoxic</a:t>
            </a:r>
            <a:r>
              <a:rPr lang="en-IN" dirty="0" smtClean="0">
                <a:latin typeface="Comic Sans MS" panose="030F0702030302020204" pitchFamily="66" charset="0"/>
              </a:rPr>
              <a:t> glycosides 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latex is an irritant to skin and mucous membranes, if placed in eye causes conjunctivitis and extreme cases blindness. 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76300" y="2819638"/>
            <a:ext cx="4495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2971919"/>
            <a:ext cx="19812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IN" sz="2000" dirty="0" err="1" smtClean="0"/>
              <a:t>calotroxin</a:t>
            </a:r>
            <a:r>
              <a:rPr lang="en-IN" sz="2000" dirty="0" smtClean="0"/>
              <a:t>, </a:t>
            </a:r>
          </a:p>
          <a:p>
            <a:pPr algn="just">
              <a:buNone/>
            </a:pPr>
            <a:r>
              <a:rPr lang="en-IN" sz="2000" dirty="0" err="1" smtClean="0"/>
              <a:t>calactin</a:t>
            </a:r>
            <a:r>
              <a:rPr lang="en-IN" sz="2000" dirty="0" smtClean="0"/>
              <a:t>, </a:t>
            </a:r>
          </a:p>
          <a:p>
            <a:pPr algn="just">
              <a:buNone/>
            </a:pPr>
            <a:r>
              <a:rPr lang="en-IN" sz="2000" dirty="0" err="1" smtClean="0"/>
              <a:t>gigantin</a:t>
            </a:r>
            <a:r>
              <a:rPr lang="en-IN" sz="2000" dirty="0" smtClean="0"/>
              <a:t>, </a:t>
            </a:r>
          </a:p>
          <a:p>
            <a:pPr algn="just">
              <a:buNone/>
            </a:pPr>
            <a:r>
              <a:rPr lang="en-IN" sz="2000" dirty="0" err="1" smtClean="0"/>
              <a:t>uscharin</a:t>
            </a:r>
            <a:endParaRPr lang="en-IN" sz="2000" dirty="0" smtClean="0"/>
          </a:p>
          <a:p>
            <a:endParaRPr lang="en-US" dirty="0"/>
          </a:p>
        </p:txBody>
      </p:sp>
      <p:pic>
        <p:nvPicPr>
          <p:cNvPr id="1026" name="Picture 2" descr="C:\Users\user\Desktop\800px-Swalloww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00200"/>
            <a:ext cx="2438400" cy="3252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Following oral ingestion its leaves or fruit cause 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severe gastroenteritis </a:t>
            </a:r>
            <a:r>
              <a:rPr lang="en-IN" dirty="0" smtClean="0">
                <a:latin typeface="Comic Sans MS" panose="030F0702030302020204" pitchFamily="66" charset="0"/>
              </a:rPr>
              <a:t>and </a:t>
            </a:r>
            <a:r>
              <a:rPr lang="en-IN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cardiac arrhythmia </a:t>
            </a:r>
            <a:r>
              <a:rPr lang="en-IN" dirty="0" smtClean="0">
                <a:latin typeface="Comic Sans MS" panose="030F0702030302020204" pitchFamily="66" charset="0"/>
              </a:rPr>
              <a:t>and</a:t>
            </a:r>
            <a:r>
              <a:rPr lang="en-IN" b="1" dirty="0" smtClean="0">
                <a:latin typeface="Comic Sans MS" panose="030F0702030302020204" pitchFamily="66" charset="0"/>
              </a:rPr>
              <a:t> </a:t>
            </a:r>
            <a:r>
              <a:rPr lang="en-IN" dirty="0" smtClean="0">
                <a:latin typeface="Comic Sans MS" panose="030F0702030302020204" pitchFamily="66" charset="0"/>
              </a:rPr>
              <a:t>death is due </a:t>
            </a:r>
            <a:r>
              <a:rPr lang="en-IN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cardiac arrest</a:t>
            </a:r>
            <a:r>
              <a:rPr lang="en-IN" b="1" dirty="0" smtClean="0">
                <a:latin typeface="Comic Sans MS" panose="030F0702030302020204" pitchFamily="66" charset="0"/>
              </a:rPr>
              <a:t>.</a:t>
            </a:r>
            <a:endParaRPr lang="en-IN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1800" y="2992387"/>
            <a:ext cx="3306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338187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IN" b="1" i="1" dirty="0" smtClean="0"/>
              <a:t/>
            </a:r>
            <a:br>
              <a:rPr lang="en-IN" b="1" i="1" dirty="0" smtClean="0"/>
            </a:br>
            <a:r>
              <a:rPr lang="en-IN" b="1" i="1" dirty="0" err="1" smtClean="0">
                <a:solidFill>
                  <a:srgbClr val="FF0000"/>
                </a:solidFill>
              </a:rPr>
              <a:t>Nerium</a:t>
            </a:r>
            <a:r>
              <a:rPr lang="en-IN" b="1" i="1" dirty="0" smtClean="0">
                <a:solidFill>
                  <a:srgbClr val="FF0000"/>
                </a:solidFill>
              </a:rPr>
              <a:t> oleander, N. </a:t>
            </a:r>
            <a:r>
              <a:rPr lang="en-IN" b="1" i="1" dirty="0" err="1" smtClean="0">
                <a:solidFill>
                  <a:srgbClr val="FF0000"/>
                </a:solidFill>
              </a:rPr>
              <a:t>indica</a:t>
            </a:r>
            <a:r>
              <a:rPr lang="en-IN" b="1" i="1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(</a:t>
            </a:r>
            <a:r>
              <a:rPr lang="en-IN" dirty="0" err="1" smtClean="0">
                <a:solidFill>
                  <a:srgbClr val="FF0000"/>
                </a:solidFill>
              </a:rPr>
              <a:t>Kaner</a:t>
            </a:r>
            <a:r>
              <a:rPr lang="en-IN" dirty="0" smtClean="0">
                <a:solidFill>
                  <a:srgbClr val="FF0000"/>
                </a:solidFill>
              </a:rPr>
              <a:t>)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05800" cy="502920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en-IN" b="1" i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Nerium</a:t>
            </a:r>
            <a:r>
              <a:rPr lang="en-IN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oleander, 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IN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Kaner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): these are medium shrubs with sweet scented  white, pink or other colours of flowers, mainly grown as an ornamental plant in temperate climates. </a:t>
            </a:r>
          </a:p>
          <a:p>
            <a:pPr algn="just"/>
            <a:endParaRPr lang="en-IN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Poisoning occurs by ingesting (scarcity periods) the leaves or pods (seeds).</a:t>
            </a:r>
          </a:p>
          <a:p>
            <a:pPr algn="just"/>
            <a:endParaRPr lang="en-IN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Another species of oleander are  </a:t>
            </a:r>
            <a:r>
              <a:rPr lang="en-IN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N. </a:t>
            </a:r>
            <a:r>
              <a:rPr lang="en-IN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Indicum</a:t>
            </a:r>
            <a:r>
              <a:rPr lang="en-IN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IN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kaner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and </a:t>
            </a:r>
            <a:r>
              <a:rPr lang="en-IN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Thevetia</a:t>
            </a:r>
            <a:r>
              <a:rPr lang="en-IN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IN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peruviana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(Yellow oleander, </a:t>
            </a:r>
            <a:r>
              <a:rPr lang="en-IN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pilla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kaner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pPr algn="just"/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parts of the plant are toxic.  </a:t>
            </a:r>
          </a:p>
          <a:p>
            <a:pPr algn="just"/>
            <a:endParaRPr lang="en-IN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plant is highly poisonous and the milky juice which exudates from  all  parts of the plant contains high concentration of toxic principles.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seeds of yellow oleander </a:t>
            </a:r>
            <a:r>
              <a:rPr lang="en-IN" i="1" dirty="0" err="1" smtClean="0">
                <a:latin typeface="Comic Sans MS" panose="030F0702030302020204" pitchFamily="66" charset="0"/>
              </a:rPr>
              <a:t>Thevetia</a:t>
            </a:r>
            <a:r>
              <a:rPr lang="en-IN" i="1" dirty="0" smtClean="0">
                <a:latin typeface="Comic Sans MS" panose="030F0702030302020204" pitchFamily="66" charset="0"/>
              </a:rPr>
              <a:t> </a:t>
            </a:r>
            <a:r>
              <a:rPr lang="en-IN" i="1" dirty="0" err="1" smtClean="0">
                <a:latin typeface="Comic Sans MS" panose="030F0702030302020204" pitchFamily="66" charset="0"/>
              </a:rPr>
              <a:t>peruviana</a:t>
            </a:r>
            <a:r>
              <a:rPr lang="en-IN" i="1" dirty="0" smtClean="0">
                <a:latin typeface="Comic Sans MS" panose="030F0702030302020204" pitchFamily="66" charset="0"/>
              </a:rPr>
              <a:t> </a:t>
            </a:r>
            <a:r>
              <a:rPr lang="en-IN" dirty="0" smtClean="0">
                <a:latin typeface="Comic Sans MS" panose="030F0702030302020204" pitchFamily="66" charset="0"/>
              </a:rPr>
              <a:t>or </a:t>
            </a:r>
            <a:r>
              <a:rPr lang="en-IN" i="1" dirty="0" err="1" smtClean="0">
                <a:latin typeface="Comic Sans MS" panose="030F0702030302020204" pitchFamily="66" charset="0"/>
              </a:rPr>
              <a:t>Cerebera</a:t>
            </a:r>
            <a:r>
              <a:rPr lang="en-IN" i="1" dirty="0" smtClean="0">
                <a:latin typeface="Comic Sans MS" panose="030F0702030302020204" pitchFamily="66" charset="0"/>
              </a:rPr>
              <a:t> </a:t>
            </a:r>
            <a:r>
              <a:rPr lang="en-IN" i="1" dirty="0" err="1" smtClean="0">
                <a:latin typeface="Comic Sans MS" panose="030F0702030302020204" pitchFamily="66" charset="0"/>
              </a:rPr>
              <a:t>thevetia</a:t>
            </a:r>
            <a:r>
              <a:rPr lang="en-IN" i="1" dirty="0" smtClean="0">
                <a:latin typeface="Comic Sans MS" panose="030F0702030302020204" pitchFamily="66" charset="0"/>
              </a:rPr>
              <a:t> </a:t>
            </a:r>
            <a:r>
              <a:rPr lang="en-IN" dirty="0" smtClean="0">
                <a:latin typeface="Comic Sans MS" panose="030F0702030302020204" pitchFamily="66" charset="0"/>
              </a:rPr>
              <a:t>are highly poisonous to both man and animals (used for malicious killing of animals and for homicide purpose). 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They contain </a:t>
            </a:r>
            <a:r>
              <a:rPr lang="en-IN" dirty="0" err="1" smtClean="0">
                <a:latin typeface="Comic Sans MS" panose="030F0702030302020204" pitchFamily="66" charset="0"/>
              </a:rPr>
              <a:t>cardiotoxic</a:t>
            </a:r>
            <a:r>
              <a:rPr lang="en-IN" dirty="0" smtClean="0">
                <a:latin typeface="Comic Sans MS" panose="030F0702030302020204" pitchFamily="66" charset="0"/>
              </a:rPr>
              <a:t> glycosides </a:t>
            </a:r>
            <a:r>
              <a:rPr lang="en-IN" dirty="0" err="1" smtClean="0">
                <a:latin typeface="Comic Sans MS" panose="030F0702030302020204" pitchFamily="66" charset="0"/>
              </a:rPr>
              <a:t>thevetin</a:t>
            </a:r>
            <a:r>
              <a:rPr lang="en-IN" dirty="0" smtClean="0">
                <a:latin typeface="Comic Sans MS" panose="030F0702030302020204" pitchFamily="66" charset="0"/>
              </a:rPr>
              <a:t> and </a:t>
            </a:r>
            <a:r>
              <a:rPr lang="en-IN" dirty="0" err="1" smtClean="0">
                <a:latin typeface="Comic Sans MS" panose="030F0702030302020204" pitchFamily="66" charset="0"/>
              </a:rPr>
              <a:t>cereberin</a:t>
            </a:r>
            <a:r>
              <a:rPr lang="en-IN" dirty="0" smtClean="0">
                <a:latin typeface="Comic Sans MS" panose="030F0702030302020204" pitchFamily="66" charset="0"/>
              </a:rPr>
              <a:t> causes toxicity similar to </a:t>
            </a:r>
            <a:r>
              <a:rPr lang="en-IN" i="1" dirty="0" smtClean="0">
                <a:latin typeface="Comic Sans MS" panose="030F0702030302020204" pitchFamily="66" charset="0"/>
              </a:rPr>
              <a:t>N. oleander.</a:t>
            </a:r>
            <a:endParaRPr lang="en-IN" dirty="0" smtClean="0">
              <a:latin typeface="Comic Sans MS" panose="030F0702030302020204" pitchFamily="66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Toxic principle</a:t>
            </a:r>
            <a:endParaRPr lang="en-I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>
                <a:latin typeface="Comic Sans MS" panose="030F0702030302020204" pitchFamily="66" charset="0"/>
              </a:rPr>
              <a:t>Toxicity is mainly due to presence of </a:t>
            </a:r>
            <a:r>
              <a:rPr lang="en-IN" dirty="0" err="1" smtClean="0">
                <a:latin typeface="Comic Sans MS" panose="030F0702030302020204" pitchFamily="66" charset="0"/>
              </a:rPr>
              <a:t>cardiotoxic</a:t>
            </a:r>
            <a:r>
              <a:rPr lang="en-IN" dirty="0" smtClean="0">
                <a:latin typeface="Comic Sans MS" panose="030F0702030302020204" pitchFamily="66" charset="0"/>
              </a:rPr>
              <a:t> digitalis- like glycosides: </a:t>
            </a:r>
            <a:r>
              <a:rPr lang="en-IN" dirty="0" err="1" smtClean="0">
                <a:latin typeface="Comic Sans MS" panose="030F0702030302020204" pitchFamily="66" charset="0"/>
              </a:rPr>
              <a:t>oleandroside</a:t>
            </a:r>
            <a:r>
              <a:rPr lang="en-IN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en-IN" dirty="0" err="1" smtClean="0">
                <a:latin typeface="Comic Sans MS" panose="030F0702030302020204" pitchFamily="66" charset="0"/>
              </a:rPr>
              <a:t>nerioside</a:t>
            </a:r>
            <a:r>
              <a:rPr lang="en-IN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en-IN" dirty="0" err="1" smtClean="0">
                <a:latin typeface="Comic Sans MS" panose="030F0702030302020204" pitchFamily="66" charset="0"/>
              </a:rPr>
              <a:t>oleandrin</a:t>
            </a:r>
            <a:r>
              <a:rPr lang="en-IN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en-IN" dirty="0" err="1" smtClean="0">
                <a:latin typeface="Comic Sans MS" panose="030F0702030302020204" pitchFamily="66" charset="0"/>
              </a:rPr>
              <a:t>neriodrin</a:t>
            </a:r>
            <a:r>
              <a:rPr lang="en-IN" dirty="0" smtClean="0">
                <a:latin typeface="Comic Sans MS" panose="030F0702030302020204" pitchFamily="66" charset="0"/>
              </a:rPr>
              <a:t>,</a:t>
            </a:r>
          </a:p>
          <a:p>
            <a:r>
              <a:rPr lang="en-IN" dirty="0" err="1" smtClean="0">
                <a:latin typeface="Comic Sans MS" panose="030F0702030302020204" pitchFamily="66" charset="0"/>
              </a:rPr>
              <a:t>folinerin</a:t>
            </a:r>
            <a:r>
              <a:rPr lang="en-IN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IN" dirty="0" err="1" smtClean="0">
                <a:latin typeface="Comic Sans MS" panose="030F0702030302020204" pitchFamily="66" charset="0"/>
              </a:rPr>
              <a:t>digitoxigenin</a:t>
            </a:r>
            <a:r>
              <a:rPr lang="en-IN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en-IN" dirty="0" smtClean="0">
                <a:latin typeface="Comic Sans MS" panose="030F0702030302020204" pitchFamily="66" charset="0"/>
              </a:rPr>
              <a:t>The plants also have alkaloids </a:t>
            </a:r>
            <a:r>
              <a:rPr lang="en-IN" dirty="0" err="1" smtClean="0">
                <a:latin typeface="Comic Sans MS" panose="030F0702030302020204" pitchFamily="66" charset="0"/>
              </a:rPr>
              <a:t>pseudocurarine</a:t>
            </a:r>
            <a:r>
              <a:rPr lang="en-IN" dirty="0" smtClean="0">
                <a:latin typeface="Comic Sans MS" panose="030F0702030302020204" pitchFamily="66" charset="0"/>
              </a:rPr>
              <a:t>, </a:t>
            </a:r>
            <a:r>
              <a:rPr lang="en-IN" dirty="0" err="1" smtClean="0">
                <a:latin typeface="Comic Sans MS" panose="030F0702030302020204" pitchFamily="66" charset="0"/>
              </a:rPr>
              <a:t>neriene</a:t>
            </a:r>
            <a:r>
              <a:rPr lang="en-IN" dirty="0" smtClean="0">
                <a:latin typeface="Comic Sans MS" panose="030F0702030302020204" pitchFamily="66" charset="0"/>
              </a:rPr>
              <a:t> and </a:t>
            </a:r>
            <a:r>
              <a:rPr lang="en-IN" dirty="0" err="1" smtClean="0">
                <a:latin typeface="Comic Sans MS" panose="030F0702030302020204" pitchFamily="66" charset="0"/>
              </a:rPr>
              <a:t>neriantine</a:t>
            </a:r>
            <a:r>
              <a:rPr lang="en-IN" dirty="0" smtClean="0">
                <a:latin typeface="Comic Sans MS" panose="030F0702030302020204" pitchFamily="66" charset="0"/>
              </a:rPr>
              <a:t>. </a:t>
            </a:r>
          </a:p>
          <a:p>
            <a:r>
              <a:rPr lang="en-IN" dirty="0" smtClean="0">
                <a:latin typeface="Comic Sans MS" panose="030F0702030302020204" pitchFamily="66" charset="0"/>
              </a:rPr>
              <a:t>The </a:t>
            </a:r>
            <a:r>
              <a:rPr lang="en-IN" dirty="0" err="1" smtClean="0">
                <a:latin typeface="Comic Sans MS" panose="030F0702030302020204" pitchFamily="66" charset="0"/>
              </a:rPr>
              <a:t>cardiotoxic</a:t>
            </a:r>
            <a:r>
              <a:rPr lang="en-IN" dirty="0" smtClean="0">
                <a:latin typeface="Comic Sans MS" panose="030F0702030302020204" pitchFamily="66" charset="0"/>
              </a:rPr>
              <a:t> glycosides are found in all parts of the plant parts, but growing tops and leaves are most toxic.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Toxicity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>
                <a:latin typeface="Comic Sans MS" panose="030F0702030302020204" pitchFamily="66" charset="0"/>
              </a:rPr>
              <a:t>Oleander is toxic to all animals and birds.</a:t>
            </a:r>
          </a:p>
          <a:p>
            <a:r>
              <a:rPr lang="en-IN" dirty="0" smtClean="0">
                <a:latin typeface="Comic Sans MS" panose="030F0702030302020204" pitchFamily="66" charset="0"/>
              </a:rPr>
              <a:t>Poisoning is mostly seen in horses, cattle and sheep. </a:t>
            </a:r>
          </a:p>
          <a:p>
            <a:pPr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r>
              <a:rPr lang="en-IN" dirty="0" smtClean="0">
                <a:latin typeface="Comic Sans MS" panose="030F0702030302020204" pitchFamily="66" charset="0"/>
              </a:rPr>
              <a:t>Many cases of poisoning have been noted in human beings, particularly in children. </a:t>
            </a:r>
          </a:p>
          <a:p>
            <a:pPr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r>
              <a:rPr lang="en-IN" dirty="0" smtClean="0">
                <a:latin typeface="Comic Sans MS" panose="030F0702030302020204" pitchFamily="66" charset="0"/>
              </a:rPr>
              <a:t>Toxic doses are approximately 0.005% of body weight in horses and cattle, and 0.015% in sheep.</a:t>
            </a:r>
          </a:p>
          <a:p>
            <a:r>
              <a:rPr lang="en-IN" dirty="0" smtClean="0">
                <a:latin typeface="Comic Sans MS" panose="030F0702030302020204" pitchFamily="66" charset="0"/>
              </a:rPr>
              <a:t> Mature cattle and horses may be killed after eating 30-50g of oleander leaves.  </a:t>
            </a:r>
          </a:p>
          <a:p>
            <a:pPr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r>
              <a:rPr lang="en-IN" dirty="0" smtClean="0">
                <a:latin typeface="Comic Sans MS" panose="030F0702030302020204" pitchFamily="66" charset="0"/>
              </a:rPr>
              <a:t>One leaf can kill an adult human and 2-3 leaves can kill an adult sheep.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Mechanism of action</a:t>
            </a:r>
            <a:endParaRPr lang="en-I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</a:t>
            </a:r>
            <a:r>
              <a:rPr lang="en-IN" b="1" dirty="0" smtClean="0">
                <a:latin typeface="Comic Sans MS" panose="030F0702030302020204" pitchFamily="66" charset="0"/>
              </a:rPr>
              <a:t> </a:t>
            </a:r>
            <a:r>
              <a:rPr lang="en-IN" dirty="0" smtClean="0">
                <a:latin typeface="Comic Sans MS" panose="030F0702030302020204" pitchFamily="66" charset="0"/>
              </a:rPr>
              <a:t>oleander glycosides have action on heart similar to digitalis.</a:t>
            </a:r>
          </a:p>
          <a:p>
            <a:pPr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Poisoning is of acute type and death results from failure of contraction of myocardium. </a:t>
            </a:r>
          </a:p>
          <a:p>
            <a:pPr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They interfering with Na</a:t>
            </a:r>
            <a:r>
              <a:rPr lang="en-IN" baseline="30000" dirty="0" smtClean="0">
                <a:latin typeface="Comic Sans MS" panose="030F0702030302020204" pitchFamily="66" charset="0"/>
              </a:rPr>
              <a:t>+</a:t>
            </a:r>
            <a:r>
              <a:rPr lang="en-IN" dirty="0" smtClean="0">
                <a:latin typeface="Comic Sans MS" panose="030F0702030302020204" pitchFamily="66" charset="0"/>
              </a:rPr>
              <a:t>/K</a:t>
            </a:r>
            <a:r>
              <a:rPr lang="en-IN" baseline="30000" dirty="0" smtClean="0">
                <a:latin typeface="Comic Sans MS" panose="030F0702030302020204" pitchFamily="66" charset="0"/>
              </a:rPr>
              <a:t>+</a:t>
            </a:r>
            <a:r>
              <a:rPr lang="en-IN" dirty="0" smtClean="0">
                <a:latin typeface="Comic Sans MS" panose="030F0702030302020204" pitchFamily="66" charset="0"/>
              </a:rPr>
              <a:t>-  </a:t>
            </a:r>
            <a:r>
              <a:rPr lang="en-IN" dirty="0" err="1" smtClean="0">
                <a:latin typeface="Comic Sans MS" panose="030F0702030302020204" pitchFamily="66" charset="0"/>
              </a:rPr>
              <a:t>ATPase</a:t>
            </a:r>
            <a:r>
              <a:rPr lang="en-IN" dirty="0" smtClean="0">
                <a:latin typeface="Comic Sans MS" panose="030F0702030302020204" pitchFamily="66" charset="0"/>
              </a:rPr>
              <a:t>  enzyme system (sodium-potassium pump) resulting in increased intracellular sodium and serum potassium concentrations and paralysis of sympathetic nerve supply to heart.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This results in progressive decrease in electrical conductivity through the heart causing conduction block and eventual </a:t>
            </a:r>
            <a:r>
              <a:rPr lang="en-IN" dirty="0" err="1" smtClean="0">
                <a:latin typeface="Comic Sans MS" panose="030F0702030302020204" pitchFamily="66" charset="0"/>
              </a:rPr>
              <a:t>asystole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leaves/pods/seeds also cause intense gastroenteritis.</a:t>
            </a:r>
          </a:p>
          <a:p>
            <a:pPr algn="just"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algn="just"/>
            <a:r>
              <a:rPr lang="en-IN" sz="2600" dirty="0" smtClean="0">
                <a:latin typeface="Comic Sans MS" panose="030F0702030302020204" pitchFamily="66" charset="0"/>
              </a:rPr>
              <a:t>In </a:t>
            </a:r>
            <a:r>
              <a:rPr lang="en-I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doses, </a:t>
            </a:r>
            <a:r>
              <a:rPr lang="en-IN" sz="2600" dirty="0" smtClean="0">
                <a:latin typeface="Comic Sans MS" panose="030F0702030302020204" pitchFamily="66" charset="0"/>
              </a:rPr>
              <a:t>they may have beneficial </a:t>
            </a:r>
            <a:r>
              <a:rPr lang="en-I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therapeutic effects like digitalis </a:t>
            </a:r>
            <a:r>
              <a:rPr lang="en-IN" sz="2600" dirty="0" smtClean="0">
                <a:latin typeface="Comic Sans MS" panose="030F0702030302020204" pitchFamily="66" charset="0"/>
              </a:rPr>
              <a:t>by increasing the force of contraction, slowing heart rate and enhancing cardiac output.</a:t>
            </a:r>
          </a:p>
          <a:p>
            <a:pPr algn="just">
              <a:buNone/>
            </a:pPr>
            <a:endParaRPr lang="en-IN" sz="2600" dirty="0" smtClean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sz="2600" dirty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sz="2600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sz="2600" dirty="0" smtClean="0">
                <a:latin typeface="Comic Sans MS" panose="030F0702030302020204" pitchFamily="66" charset="0"/>
              </a:rPr>
              <a:t> </a:t>
            </a:r>
            <a:r>
              <a:rPr lang="en-I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toxic doses, </a:t>
            </a:r>
            <a:r>
              <a:rPr lang="en-IN" sz="2600" dirty="0" smtClean="0">
                <a:latin typeface="Comic Sans MS" panose="030F0702030302020204" pitchFamily="66" charset="0"/>
              </a:rPr>
              <a:t>most  cardiac glycosides  cause a variety of arrhythmias and conduction disturbances that results in decreased cardiac output and death. There is also due to  initial stimulation followed by paralysis of </a:t>
            </a:r>
            <a:r>
              <a:rPr lang="en-IN" sz="2600" dirty="0" err="1" smtClean="0">
                <a:latin typeface="Comic Sans MS" panose="030F0702030302020204" pitchFamily="66" charset="0"/>
              </a:rPr>
              <a:t>vagus</a:t>
            </a:r>
            <a:r>
              <a:rPr lang="en-IN" sz="2600" dirty="0" smtClean="0">
                <a:latin typeface="Comic Sans MS" panose="030F0702030302020204" pitchFamily="66" charset="0"/>
              </a:rPr>
              <a:t> nerve 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Signs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486400" cy="5029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toxicity signs are vomiting, abdominal pain, diarrhoea, tenesmus, cardiac arrhythmia (bradycardia, premature systoles, tachycardia, and heart block), laboured breathing, muscular tremors, convulsions, paralysis and death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  <a:endParaRPr lang="en-IN" dirty="0" smtClean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Milk from poisoned cows may also cause toxicity in man (salivation, vomiting, diarrhoea, muscular weakness, visual difficulty and even convulsions).</a:t>
            </a:r>
          </a:p>
          <a:p>
            <a:endParaRPr lang="en-IN" dirty="0"/>
          </a:p>
        </p:txBody>
      </p:sp>
      <p:pic>
        <p:nvPicPr>
          <p:cNvPr id="1026" name="Picture 2" descr="C:\Users\user\Desktop\Intoxicacao-experimental-por-Nerium-oleander-Bovino-2-apresentando-sialorre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343400"/>
            <a:ext cx="2438400" cy="215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Treatment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Treatment is symptomatic. 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Remove the source and reduce the absorption (emetics: </a:t>
            </a:r>
            <a:r>
              <a:rPr lang="en-IN" dirty="0" err="1" smtClean="0">
                <a:latin typeface="Comic Sans MS" panose="030F0702030302020204" pitchFamily="66" charset="0"/>
              </a:rPr>
              <a:t>apomorphine</a:t>
            </a:r>
            <a:r>
              <a:rPr lang="en-IN" dirty="0" smtClean="0">
                <a:latin typeface="Comic Sans MS" panose="030F0702030302020204" pitchFamily="66" charset="0"/>
              </a:rPr>
              <a:t>, osmotic or saline purgatives, gastric </a:t>
            </a:r>
            <a:r>
              <a:rPr lang="en-IN" dirty="0" err="1" smtClean="0">
                <a:latin typeface="Comic Sans MS" panose="030F0702030302020204" pitchFamily="66" charset="0"/>
              </a:rPr>
              <a:t>lavage</a:t>
            </a:r>
            <a:r>
              <a:rPr lang="en-IN" dirty="0" smtClean="0">
                <a:latin typeface="Comic Sans MS" panose="030F0702030302020204" pitchFamily="66" charset="0"/>
              </a:rPr>
              <a:t> and demulcents).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Administer atropine along with </a:t>
            </a:r>
            <a:r>
              <a:rPr lang="en-IN" dirty="0" err="1" smtClean="0">
                <a:latin typeface="Comic Sans MS" panose="030F0702030302020204" pitchFamily="66" charset="0"/>
              </a:rPr>
              <a:t>propranolol</a:t>
            </a:r>
            <a:r>
              <a:rPr lang="en-IN" dirty="0" smtClean="0">
                <a:latin typeface="Comic Sans MS" panose="030F0702030302020204" pitchFamily="66" charset="0"/>
              </a:rPr>
              <a:t>, sedatives/tranquilizers etc.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 Infusion of calcium containing fluids is contraindicated (aggravates cardiac arrhythmia). 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604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Berlin Sans FB</vt:lpstr>
      <vt:lpstr>Calibri</vt:lpstr>
      <vt:lpstr>Comic Sans MS</vt:lpstr>
      <vt:lpstr>Office Theme</vt:lpstr>
      <vt:lpstr>PowerPoint Presentation</vt:lpstr>
      <vt:lpstr> Nerium oleander, N. indica (Kaner) </vt:lpstr>
      <vt:lpstr>PowerPoint Presentation</vt:lpstr>
      <vt:lpstr>Toxic principle</vt:lpstr>
      <vt:lpstr>Toxicity</vt:lpstr>
      <vt:lpstr>Mechanism of action</vt:lpstr>
      <vt:lpstr>PowerPoint Presentation</vt:lpstr>
      <vt:lpstr>Signs</vt:lpstr>
      <vt:lpstr>Treatment </vt:lpstr>
      <vt:lpstr>Calotropis procera/gigantea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dranjanapc@gmail.com</cp:lastModifiedBy>
  <cp:revision>21</cp:revision>
  <dcterms:created xsi:type="dcterms:W3CDTF">2006-08-16T00:00:00Z</dcterms:created>
  <dcterms:modified xsi:type="dcterms:W3CDTF">2020-06-16T06:07:51Z</dcterms:modified>
</cp:coreProperties>
</file>