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1" r:id="rId2"/>
    <p:sldId id="257" r:id="rId3"/>
    <p:sldId id="259" r:id="rId4"/>
    <p:sldId id="260" r:id="rId5"/>
    <p:sldId id="262" r:id="rId6"/>
    <p:sldId id="266" r:id="rId7"/>
    <p:sldId id="267" r:id="rId8"/>
    <p:sldId id="268" r:id="rId9"/>
    <p:sldId id="277" r:id="rId10"/>
    <p:sldId id="278" r:id="rId11"/>
    <p:sldId id="279" r:id="rId12"/>
    <p:sldId id="269" r:id="rId13"/>
    <p:sldId id="270" r:id="rId14"/>
    <p:sldId id="271" r:id="rId15"/>
    <p:sldId id="272" r:id="rId16"/>
    <p:sldId id="273" r:id="rId17"/>
    <p:sldId id="274" r:id="rId18"/>
    <p:sldId id="275" r:id="rId19"/>
    <p:sldId id="286" r:id="rId20"/>
    <p:sldId id="287" r:id="rId21"/>
    <p:sldId id="288" r:id="rId22"/>
    <p:sldId id="289" r:id="rId23"/>
    <p:sldId id="301" r:id="rId24"/>
    <p:sldId id="294" r:id="rId25"/>
    <p:sldId id="298" r:id="rId26"/>
    <p:sldId id="302" r:id="rId27"/>
    <p:sldId id="299" r:id="rId28"/>
    <p:sldId id="300" r:id="rId29"/>
    <p:sldId id="295" r:id="rId30"/>
    <p:sldId id="296" r:id="rId31"/>
    <p:sldId id="297" r:id="rId32"/>
    <p:sldId id="276" r:id="rId33"/>
    <p:sldId id="292" r:id="rId34"/>
    <p:sldId id="293"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95D72-60EE-44D7-99C7-9D9E2EEA0E69}" type="datetimeFigureOut">
              <a:rPr lang="en-IN" smtClean="0"/>
              <a:t>18-06-2020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501EB9-7B19-464B-88B1-CA4225BA10F6}" type="slidenum">
              <a:rPr lang="en-IN" smtClean="0"/>
              <a:t>‹#›</a:t>
            </a:fld>
            <a:endParaRPr lang="en-IN"/>
          </a:p>
        </p:txBody>
      </p:sp>
    </p:spTree>
    <p:extLst>
      <p:ext uri="{BB962C8B-B14F-4D97-AF65-F5344CB8AC3E}">
        <p14:creationId xmlns:p14="http://schemas.microsoft.com/office/powerpoint/2010/main" val="270468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3501EB9-7B19-464B-88B1-CA4225BA10F6}" type="slidenum">
              <a:rPr lang="en-IN" smtClean="0"/>
              <a:t>26</a:t>
            </a:fld>
            <a:endParaRPr lang="en-IN"/>
          </a:p>
        </p:txBody>
      </p:sp>
    </p:spTree>
    <p:extLst>
      <p:ext uri="{BB962C8B-B14F-4D97-AF65-F5344CB8AC3E}">
        <p14:creationId xmlns:p14="http://schemas.microsoft.com/office/powerpoint/2010/main" val="3125721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74DA34A-F53E-40D9-89B8-A00102C71DB0}" type="datetimeFigureOut">
              <a:rPr lang="en-IN" smtClean="0"/>
              <a:t>18-06-2020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236715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74DA34A-F53E-40D9-89B8-A00102C71DB0}" type="datetimeFigureOut">
              <a:rPr lang="en-IN" smtClean="0"/>
              <a:t>18-06-2020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1894278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74DA34A-F53E-40D9-89B8-A00102C71DB0}" type="datetimeFigureOut">
              <a:rPr lang="en-IN" smtClean="0"/>
              <a:t>18-06-2020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280408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74DA34A-F53E-40D9-89B8-A00102C71DB0}" type="datetimeFigureOut">
              <a:rPr lang="en-IN" smtClean="0"/>
              <a:t>18-06-2020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362245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4DA34A-F53E-40D9-89B8-A00102C71DB0}" type="datetimeFigureOut">
              <a:rPr lang="en-IN" smtClean="0"/>
              <a:t>18-06-2020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2784036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74DA34A-F53E-40D9-89B8-A00102C71DB0}" type="datetimeFigureOut">
              <a:rPr lang="en-IN" smtClean="0"/>
              <a:t>18-06-2020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669072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74DA34A-F53E-40D9-89B8-A00102C71DB0}" type="datetimeFigureOut">
              <a:rPr lang="en-IN" smtClean="0"/>
              <a:t>18-06-2020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20257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74DA34A-F53E-40D9-89B8-A00102C71DB0}" type="datetimeFigureOut">
              <a:rPr lang="en-IN" smtClean="0"/>
              <a:t>18-06-2020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3223336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DA34A-F53E-40D9-89B8-A00102C71DB0}" type="datetimeFigureOut">
              <a:rPr lang="en-IN" smtClean="0"/>
              <a:t>18-06-2020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265914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4DA34A-F53E-40D9-89B8-A00102C71DB0}" type="datetimeFigureOut">
              <a:rPr lang="en-IN" smtClean="0"/>
              <a:t>18-06-2020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387047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4DA34A-F53E-40D9-89B8-A00102C71DB0}" type="datetimeFigureOut">
              <a:rPr lang="en-IN" smtClean="0"/>
              <a:t>18-06-2020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72879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A34A-F53E-40D9-89B8-A00102C71DB0}" type="datetimeFigureOut">
              <a:rPr lang="en-IN" smtClean="0"/>
              <a:t>18-06-2020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EDD40-D94A-4773-96DA-AF1981AF9795}" type="slidenum">
              <a:rPr lang="en-IN" smtClean="0"/>
              <a:t>‹#›</a:t>
            </a:fld>
            <a:endParaRPr lang="en-IN"/>
          </a:p>
        </p:txBody>
      </p:sp>
    </p:spTree>
    <p:extLst>
      <p:ext uri="{BB962C8B-B14F-4D97-AF65-F5344CB8AC3E}">
        <p14:creationId xmlns:p14="http://schemas.microsoft.com/office/powerpoint/2010/main" val="1184751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533400"/>
            <a:ext cx="8153400" cy="5970865"/>
          </a:xfrm>
          <a:prstGeom prst="rect">
            <a:avLst/>
          </a:prstGeom>
        </p:spPr>
        <p:txBody>
          <a:bodyPr wrap="square">
            <a:spAutoFit/>
          </a:bodyPr>
          <a:lstStyle/>
          <a:p>
            <a:pPr algn="ctr"/>
            <a:r>
              <a:rPr lang="en-US" sz="3200" b="1" dirty="0">
                <a:solidFill>
                  <a:srgbClr val="FF0000"/>
                </a:solidFill>
                <a:latin typeface="Comic Sans MS" panose="030F0702030302020204" pitchFamily="66" charset="0"/>
                <a:cs typeface="Aharoni" panose="02010803020104030203" pitchFamily="2" charset="-79"/>
              </a:rPr>
              <a:t>ANIMAL GENETICS &amp; BREEDING</a:t>
            </a:r>
            <a:r>
              <a:rPr lang="en-US" sz="2800" dirty="0">
                <a:solidFill>
                  <a:srgbClr val="FF0000"/>
                </a:solidFill>
                <a:latin typeface="Comic Sans MS" panose="030F0702030302020204" pitchFamily="66" charset="0"/>
                <a:cs typeface="Aharoni" panose="02010803020104030203" pitchFamily="2" charset="-79"/>
              </a:rPr>
              <a:t> </a:t>
            </a:r>
            <a:br>
              <a:rPr lang="en-US" sz="2800" dirty="0">
                <a:solidFill>
                  <a:srgbClr val="FF0000"/>
                </a:solidFill>
                <a:latin typeface="Comic Sans MS" panose="030F0702030302020204" pitchFamily="66" charset="0"/>
                <a:cs typeface="Aharoni" panose="02010803020104030203" pitchFamily="2" charset="-79"/>
              </a:rPr>
            </a:br>
            <a:endParaRPr lang="en-US" sz="2800" dirty="0">
              <a:solidFill>
                <a:srgbClr val="FF0000"/>
              </a:solidFill>
              <a:latin typeface="Comic Sans MS" panose="030F0702030302020204" pitchFamily="66" charset="0"/>
              <a:cs typeface="Aharoni" panose="02010803020104030203" pitchFamily="2" charset="-79"/>
            </a:endParaRPr>
          </a:p>
          <a:p>
            <a:pPr algn="ctr"/>
            <a:r>
              <a:rPr lang="en-US" sz="2400" dirty="0">
                <a:solidFill>
                  <a:srgbClr val="FF0000"/>
                </a:solidFill>
                <a:latin typeface="Comic Sans MS" panose="030F0702030302020204" pitchFamily="66" charset="0"/>
                <a:cs typeface="Aharoni" panose="02010803020104030203" pitchFamily="2" charset="-79"/>
              </a:rPr>
              <a:t/>
            </a:r>
            <a:br>
              <a:rPr lang="en-US" sz="2400" dirty="0">
                <a:solidFill>
                  <a:srgbClr val="FF0000"/>
                </a:solidFill>
                <a:latin typeface="Comic Sans MS" panose="030F0702030302020204" pitchFamily="66" charset="0"/>
                <a:cs typeface="Aharoni" panose="02010803020104030203" pitchFamily="2" charset="-79"/>
              </a:rPr>
            </a:br>
            <a:endParaRPr lang="en-US" sz="2400" b="1" dirty="0" smtClean="0">
              <a:solidFill>
                <a:srgbClr val="C00000"/>
              </a:solidFill>
              <a:latin typeface="Comic Sans MS" panose="030F0702030302020204" pitchFamily="66" charset="0"/>
              <a:cs typeface="Aharoni" panose="02010803020104030203" pitchFamily="2" charset="-79"/>
            </a:endParaRPr>
          </a:p>
          <a:p>
            <a:pPr algn="ctr"/>
            <a:r>
              <a:rPr lang="en-US" sz="2400" b="1" dirty="0" smtClean="0">
                <a:solidFill>
                  <a:srgbClr val="C00000"/>
                </a:solidFill>
                <a:latin typeface="Comic Sans MS" panose="030F0702030302020204" pitchFamily="66" charset="0"/>
                <a:cs typeface="Aharoni" panose="02010803020104030203" pitchFamily="2" charset="-79"/>
              </a:rPr>
              <a:t>UNIT - I</a:t>
            </a:r>
            <a:endParaRPr lang="en-US" sz="2400" b="1" dirty="0">
              <a:solidFill>
                <a:srgbClr val="C00000"/>
              </a:solidFill>
              <a:latin typeface="Comic Sans MS" panose="030F0702030302020204" pitchFamily="66" charset="0"/>
              <a:cs typeface="Aharoni" panose="02010803020104030203" pitchFamily="2" charset="-79"/>
            </a:endParaRPr>
          </a:p>
          <a:p>
            <a:pPr algn="ctr"/>
            <a:r>
              <a:rPr lang="en-US" sz="2400" b="1" dirty="0" smtClean="0">
                <a:solidFill>
                  <a:srgbClr val="C00000"/>
                </a:solidFill>
                <a:latin typeface="Comic Sans MS" panose="030F0702030302020204" pitchFamily="66" charset="0"/>
                <a:cs typeface="Aharoni" panose="02010803020104030203" pitchFamily="2" charset="-79"/>
              </a:rPr>
              <a:t>Biostatistics &amp; Computer Application</a:t>
            </a:r>
            <a:r>
              <a:rPr lang="en-US" sz="2400" dirty="0">
                <a:solidFill>
                  <a:srgbClr val="C00000"/>
                </a:solidFill>
                <a:latin typeface="Comic Sans MS" panose="030F0702030302020204" pitchFamily="66" charset="0"/>
                <a:cs typeface="Aharoni" panose="02010803020104030203" pitchFamily="2" charset="-79"/>
              </a:rPr>
              <a:t/>
            </a:r>
            <a:br>
              <a:rPr lang="en-US" sz="2400" dirty="0">
                <a:solidFill>
                  <a:srgbClr val="C00000"/>
                </a:solidFill>
                <a:latin typeface="Comic Sans MS" panose="030F0702030302020204" pitchFamily="66" charset="0"/>
                <a:cs typeface="Aharoni" panose="02010803020104030203" pitchFamily="2" charset="-79"/>
              </a:rPr>
            </a:br>
            <a:r>
              <a:rPr lang="en-US" sz="2400" b="1" dirty="0">
                <a:solidFill>
                  <a:srgbClr val="C00000"/>
                </a:solidFill>
                <a:latin typeface="Comic Sans MS" panose="030F0702030302020204" pitchFamily="66" charset="0"/>
                <a:cs typeface="Aharoni" panose="02010803020104030203" pitchFamily="2" charset="-79"/>
              </a:rPr>
              <a:t>Lecture – </a:t>
            </a:r>
            <a:r>
              <a:rPr lang="en-US" sz="2400" b="1" dirty="0">
                <a:solidFill>
                  <a:srgbClr val="C00000"/>
                </a:solidFill>
                <a:latin typeface="Comic Sans MS" panose="030F0702030302020204" pitchFamily="66" charset="0"/>
                <a:cs typeface="Aharoni" panose="02010803020104030203" pitchFamily="2" charset="-79"/>
              </a:rPr>
              <a:t>7</a:t>
            </a:r>
            <a:endParaRPr lang="en-US" dirty="0">
              <a:solidFill>
                <a:srgbClr val="C00000"/>
              </a:solidFill>
              <a:latin typeface="Comic Sans MS" panose="030F0702030302020204" pitchFamily="66" charset="0"/>
              <a:cs typeface="Aharoni" panose="02010803020104030203" pitchFamily="2" charset="-79"/>
            </a:endParaRPr>
          </a:p>
          <a:p>
            <a:pPr algn="ctr"/>
            <a:endParaRPr lang="en-US" dirty="0">
              <a:solidFill>
                <a:srgbClr val="FF0000"/>
              </a:solidFill>
              <a:latin typeface="Comic Sans MS" panose="030F0702030302020204" pitchFamily="66" charset="0"/>
              <a:cs typeface="Aharoni" panose="02010803020104030203" pitchFamily="2" charset="-79"/>
            </a:endParaRPr>
          </a:p>
          <a:p>
            <a:pPr algn="ctr"/>
            <a:r>
              <a:rPr lang="en-US" dirty="0">
                <a:solidFill>
                  <a:srgbClr val="FF0000"/>
                </a:solidFill>
                <a:latin typeface="Comic Sans MS" panose="030F0702030302020204" pitchFamily="66" charset="0"/>
                <a:cs typeface="Aharoni" panose="02010803020104030203" pitchFamily="2" charset="-79"/>
              </a:rPr>
              <a:t/>
            </a:r>
            <a:br>
              <a:rPr lang="en-US" dirty="0">
                <a:solidFill>
                  <a:srgbClr val="FF0000"/>
                </a:solidFill>
                <a:latin typeface="Comic Sans MS" panose="030F0702030302020204" pitchFamily="66" charset="0"/>
                <a:cs typeface="Aharoni" panose="02010803020104030203" pitchFamily="2" charset="-79"/>
              </a:rPr>
            </a:br>
            <a:r>
              <a:rPr lang="en-US" sz="3200" b="1" dirty="0" smtClean="0">
                <a:solidFill>
                  <a:schemeClr val="tx2"/>
                </a:solidFill>
                <a:latin typeface="Comic Sans MS" panose="030F0702030302020204" pitchFamily="66" charset="0"/>
                <a:cs typeface="Aharoni" panose="02010803020104030203" pitchFamily="2" charset="-79"/>
              </a:rPr>
              <a:t>Analysis of Variance </a:t>
            </a:r>
          </a:p>
          <a:p>
            <a:pPr algn="ctr"/>
            <a:endParaRPr lang="en-US" sz="2400" dirty="0">
              <a:solidFill>
                <a:srgbClr val="FF0000"/>
              </a:solidFill>
              <a:latin typeface="Comic Sans MS" panose="030F0702030302020204" pitchFamily="66" charset="0"/>
              <a:cs typeface="Aharoni" panose="02010803020104030203" pitchFamily="2" charset="-79"/>
            </a:endParaRPr>
          </a:p>
          <a:p>
            <a:pPr algn="ctr"/>
            <a:r>
              <a:rPr lang="en-US" sz="2400" dirty="0">
                <a:solidFill>
                  <a:srgbClr val="FF0000"/>
                </a:solidFill>
                <a:latin typeface="Comic Sans MS" panose="030F0702030302020204" pitchFamily="66" charset="0"/>
                <a:cs typeface="Aharoni" panose="02010803020104030203" pitchFamily="2" charset="-79"/>
              </a:rPr>
              <a:t> </a:t>
            </a:r>
            <a:br>
              <a:rPr lang="en-US" sz="2400" dirty="0">
                <a:solidFill>
                  <a:srgbClr val="FF0000"/>
                </a:solidFill>
                <a:latin typeface="Comic Sans MS" panose="030F0702030302020204" pitchFamily="66" charset="0"/>
                <a:cs typeface="Aharoni" panose="02010803020104030203" pitchFamily="2" charset="-79"/>
              </a:rPr>
            </a:br>
            <a:r>
              <a:rPr lang="en-US" sz="2400" b="1" dirty="0">
                <a:solidFill>
                  <a:srgbClr val="7030A0"/>
                </a:solidFill>
                <a:latin typeface="Comic Sans MS" panose="030F0702030302020204" pitchFamily="66" charset="0"/>
                <a:cs typeface="Aharoni" panose="02010803020104030203" pitchFamily="2" charset="-79"/>
              </a:rPr>
              <a:t>Dr K G Mandal</a:t>
            </a:r>
            <a:r>
              <a:rPr lang="en-US" sz="2400" dirty="0">
                <a:solidFill>
                  <a:srgbClr val="FF0000"/>
                </a:solidFill>
                <a:latin typeface="Comic Sans MS" panose="030F0702030302020204" pitchFamily="66" charset="0"/>
                <a:cs typeface="Aharoni" panose="02010803020104030203" pitchFamily="2" charset="-79"/>
              </a:rPr>
              <a:t/>
            </a:r>
            <a:br>
              <a:rPr lang="en-US" sz="2400"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Department of Animal Genetics &amp; Breeding </a:t>
            </a:r>
            <a:br>
              <a:rPr lang="en-US" b="1"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Bihar Veterinary College, Patna </a:t>
            </a:r>
            <a:br>
              <a:rPr lang="en-US" b="1"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Bihar Animal Sciences University, Patna</a:t>
            </a:r>
            <a:r>
              <a:rPr lang="en-US" dirty="0">
                <a:solidFill>
                  <a:srgbClr val="FF0000"/>
                </a:solidFill>
                <a:latin typeface="Comic Sans MS" panose="030F0702030302020204" pitchFamily="66" charset="0"/>
                <a:cs typeface="Aharoni" panose="02010803020104030203" pitchFamily="2" charset="-79"/>
              </a:rPr>
              <a:t> </a:t>
            </a:r>
            <a:endParaRPr lang="en-IN" dirty="0">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980191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800"/>
            <a:ext cx="10515600" cy="5664200"/>
          </a:xfrm>
        </p:spPr>
        <p:txBody>
          <a:bodyPr>
            <a:normAutofit/>
          </a:bodyPr>
          <a:lstStyle/>
          <a:p>
            <a:pPr>
              <a:spcBef>
                <a:spcPts val="1200"/>
              </a:spcBef>
              <a:spcAft>
                <a:spcPts val="1200"/>
              </a:spcAft>
            </a:pPr>
            <a:r>
              <a:rPr lang="en-IN" dirty="0" smtClean="0">
                <a:solidFill>
                  <a:srgbClr val="00B050"/>
                </a:solidFill>
                <a:latin typeface="Comic Sans MS" panose="030F0702030302020204" pitchFamily="66" charset="0"/>
              </a:rPr>
              <a:t>Grand Total (GT) = ∑T</a:t>
            </a:r>
            <a:r>
              <a:rPr lang="en-IN" baseline="-25000" dirty="0" smtClean="0">
                <a:solidFill>
                  <a:srgbClr val="00B050"/>
                </a:solidFill>
                <a:latin typeface="Comic Sans MS" panose="030F0702030302020204" pitchFamily="66" charset="0"/>
              </a:rPr>
              <a:t>1</a:t>
            </a:r>
            <a:r>
              <a:rPr lang="en-IN" dirty="0" smtClean="0">
                <a:solidFill>
                  <a:srgbClr val="00B050"/>
                </a:solidFill>
                <a:latin typeface="Comic Sans MS" panose="030F0702030302020204" pitchFamily="66" charset="0"/>
              </a:rPr>
              <a:t> + ∑T</a:t>
            </a:r>
            <a:r>
              <a:rPr lang="en-IN" baseline="-25000" dirty="0" smtClean="0">
                <a:solidFill>
                  <a:srgbClr val="00B050"/>
                </a:solidFill>
                <a:latin typeface="Comic Sans MS" panose="030F0702030302020204" pitchFamily="66" charset="0"/>
              </a:rPr>
              <a:t>2</a:t>
            </a:r>
            <a:r>
              <a:rPr lang="en-IN" dirty="0" smtClean="0">
                <a:solidFill>
                  <a:srgbClr val="00B050"/>
                </a:solidFill>
                <a:latin typeface="Comic Sans MS" panose="030F0702030302020204" pitchFamily="66" charset="0"/>
              </a:rPr>
              <a:t> + ∑T</a:t>
            </a:r>
            <a:r>
              <a:rPr lang="en-IN" baseline="-25000" dirty="0" smtClean="0">
                <a:solidFill>
                  <a:srgbClr val="00B050"/>
                </a:solidFill>
                <a:latin typeface="Comic Sans MS" panose="030F0702030302020204" pitchFamily="66" charset="0"/>
              </a:rPr>
              <a:t>3</a:t>
            </a:r>
            <a:r>
              <a:rPr lang="en-IN" dirty="0" smtClean="0">
                <a:solidFill>
                  <a:srgbClr val="00B050"/>
                </a:solidFill>
                <a:latin typeface="Comic Sans MS" panose="030F0702030302020204" pitchFamily="66" charset="0"/>
              </a:rPr>
              <a:t> + ∑T</a:t>
            </a:r>
            <a:r>
              <a:rPr lang="en-IN" baseline="-25000" dirty="0" smtClean="0">
                <a:solidFill>
                  <a:srgbClr val="00B050"/>
                </a:solidFill>
                <a:latin typeface="Comic Sans MS" panose="030F0702030302020204" pitchFamily="66" charset="0"/>
              </a:rPr>
              <a:t>4</a:t>
            </a:r>
          </a:p>
          <a:p>
            <a:pPr>
              <a:spcBef>
                <a:spcPts val="1200"/>
              </a:spcBef>
              <a:spcAft>
                <a:spcPts val="1200"/>
              </a:spcAft>
            </a:pPr>
            <a:r>
              <a:rPr lang="en-IN" dirty="0" smtClean="0">
                <a:solidFill>
                  <a:srgbClr val="0070C0"/>
                </a:solidFill>
                <a:latin typeface="Comic Sans MS" panose="030F0702030302020204" pitchFamily="66" charset="0"/>
              </a:rPr>
              <a:t>Correction Factor (C.F.) = GT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 / N</a:t>
            </a:r>
          </a:p>
          <a:p>
            <a:pPr>
              <a:spcBef>
                <a:spcPts val="1200"/>
              </a:spcBef>
              <a:spcAft>
                <a:spcPts val="1200"/>
              </a:spcAft>
            </a:pPr>
            <a:r>
              <a:rPr lang="en-IN" dirty="0" smtClean="0">
                <a:solidFill>
                  <a:srgbClr val="7030A0"/>
                </a:solidFill>
                <a:latin typeface="Comic Sans MS" panose="030F0702030302020204" pitchFamily="66" charset="0"/>
              </a:rPr>
              <a:t>N = n</a:t>
            </a:r>
            <a:r>
              <a:rPr lang="en-IN" baseline="-25000" dirty="0" smtClean="0">
                <a:solidFill>
                  <a:srgbClr val="7030A0"/>
                </a:solidFill>
                <a:latin typeface="Comic Sans MS" panose="030F0702030302020204" pitchFamily="66" charset="0"/>
              </a:rPr>
              <a:t>1</a:t>
            </a:r>
            <a:r>
              <a:rPr lang="en-IN" dirty="0" smtClean="0">
                <a:solidFill>
                  <a:srgbClr val="7030A0"/>
                </a:solidFill>
                <a:latin typeface="Comic Sans MS" panose="030F0702030302020204" pitchFamily="66" charset="0"/>
              </a:rPr>
              <a:t> + n</a:t>
            </a:r>
            <a:r>
              <a:rPr lang="en-IN" baseline="-25000" dirty="0" smtClean="0">
                <a:solidFill>
                  <a:srgbClr val="7030A0"/>
                </a:solidFill>
                <a:latin typeface="Comic Sans MS" panose="030F0702030302020204" pitchFamily="66" charset="0"/>
              </a:rPr>
              <a:t>2</a:t>
            </a:r>
            <a:r>
              <a:rPr lang="en-IN" dirty="0" smtClean="0">
                <a:solidFill>
                  <a:srgbClr val="7030A0"/>
                </a:solidFill>
                <a:latin typeface="Comic Sans MS" panose="030F0702030302020204" pitchFamily="66" charset="0"/>
              </a:rPr>
              <a:t> + n</a:t>
            </a:r>
            <a:r>
              <a:rPr lang="en-IN" baseline="-25000" dirty="0" smtClean="0">
                <a:solidFill>
                  <a:srgbClr val="7030A0"/>
                </a:solidFill>
                <a:latin typeface="Comic Sans MS" panose="030F0702030302020204" pitchFamily="66" charset="0"/>
              </a:rPr>
              <a:t>3</a:t>
            </a:r>
            <a:r>
              <a:rPr lang="en-IN" dirty="0" smtClean="0">
                <a:solidFill>
                  <a:srgbClr val="7030A0"/>
                </a:solidFill>
                <a:latin typeface="Comic Sans MS" panose="030F0702030302020204" pitchFamily="66" charset="0"/>
              </a:rPr>
              <a:t> + n</a:t>
            </a:r>
            <a:r>
              <a:rPr lang="en-IN" baseline="-25000" dirty="0" smtClean="0">
                <a:solidFill>
                  <a:srgbClr val="7030A0"/>
                </a:solidFill>
                <a:latin typeface="Comic Sans MS" panose="030F0702030302020204" pitchFamily="66" charset="0"/>
              </a:rPr>
              <a:t>4</a:t>
            </a:r>
          </a:p>
          <a:p>
            <a:pPr>
              <a:spcBef>
                <a:spcPts val="1200"/>
              </a:spcBef>
              <a:spcAft>
                <a:spcPts val="1200"/>
              </a:spcAft>
            </a:pPr>
            <a:r>
              <a:rPr lang="en-IN" dirty="0" smtClean="0">
                <a:solidFill>
                  <a:srgbClr val="FF0000"/>
                </a:solidFill>
                <a:latin typeface="Comic Sans MS" panose="030F0702030302020204" pitchFamily="66" charset="0"/>
              </a:rPr>
              <a:t>Total sum of square (TSS) = x</a:t>
            </a:r>
            <a:r>
              <a:rPr lang="en-IN" baseline="-25000" dirty="0" smtClean="0">
                <a:solidFill>
                  <a:srgbClr val="FF0000"/>
                </a:solidFill>
                <a:latin typeface="Comic Sans MS" panose="030F0702030302020204" pitchFamily="66" charset="0"/>
              </a:rPr>
              <a:t>1</a:t>
            </a:r>
            <a:r>
              <a:rPr lang="en-IN" baseline="30000" dirty="0" smtClean="0">
                <a:solidFill>
                  <a:srgbClr val="FF0000"/>
                </a:solidFill>
                <a:latin typeface="Comic Sans MS" panose="030F0702030302020204" pitchFamily="66" charset="0"/>
              </a:rPr>
              <a:t>2</a:t>
            </a:r>
            <a:r>
              <a:rPr lang="en-IN" dirty="0" smtClean="0">
                <a:solidFill>
                  <a:srgbClr val="FF0000"/>
                </a:solidFill>
                <a:latin typeface="Comic Sans MS" panose="030F0702030302020204" pitchFamily="66" charset="0"/>
              </a:rPr>
              <a:t> + x</a:t>
            </a:r>
            <a:r>
              <a:rPr lang="en-IN" baseline="-25000" dirty="0" smtClean="0">
                <a:solidFill>
                  <a:srgbClr val="FF0000"/>
                </a:solidFill>
                <a:latin typeface="Comic Sans MS" panose="030F0702030302020204" pitchFamily="66" charset="0"/>
              </a:rPr>
              <a:t>2</a:t>
            </a:r>
            <a:r>
              <a:rPr lang="en-IN" baseline="30000" dirty="0" smtClean="0">
                <a:solidFill>
                  <a:srgbClr val="FF0000"/>
                </a:solidFill>
                <a:latin typeface="Comic Sans MS" panose="030F0702030302020204" pitchFamily="66" charset="0"/>
              </a:rPr>
              <a:t>2</a:t>
            </a:r>
            <a:r>
              <a:rPr lang="en-IN" dirty="0" smtClean="0">
                <a:solidFill>
                  <a:srgbClr val="FF0000"/>
                </a:solidFill>
                <a:latin typeface="Comic Sans MS" panose="030F0702030302020204" pitchFamily="66" charset="0"/>
              </a:rPr>
              <a:t> + x</a:t>
            </a:r>
            <a:r>
              <a:rPr lang="en-IN" baseline="-25000" dirty="0" smtClean="0">
                <a:solidFill>
                  <a:srgbClr val="FF0000"/>
                </a:solidFill>
                <a:latin typeface="Comic Sans MS" panose="030F0702030302020204" pitchFamily="66" charset="0"/>
              </a:rPr>
              <a:t>3</a:t>
            </a:r>
            <a:r>
              <a:rPr lang="en-IN" baseline="30000" dirty="0" smtClean="0">
                <a:solidFill>
                  <a:srgbClr val="FF0000"/>
                </a:solidFill>
                <a:latin typeface="Comic Sans MS" panose="030F0702030302020204" pitchFamily="66" charset="0"/>
              </a:rPr>
              <a:t>2</a:t>
            </a:r>
            <a:r>
              <a:rPr lang="en-IN" dirty="0" smtClean="0">
                <a:solidFill>
                  <a:srgbClr val="FF0000"/>
                </a:solidFill>
                <a:latin typeface="Comic Sans MS" panose="030F0702030302020204" pitchFamily="66" charset="0"/>
              </a:rPr>
              <a:t> + ...+ x</a:t>
            </a:r>
            <a:r>
              <a:rPr lang="en-IN" baseline="-25000" dirty="0" smtClean="0">
                <a:solidFill>
                  <a:srgbClr val="FF0000"/>
                </a:solidFill>
                <a:latin typeface="Comic Sans MS" panose="030F0702030302020204" pitchFamily="66" charset="0"/>
              </a:rPr>
              <a:t>20(N)</a:t>
            </a:r>
            <a:r>
              <a:rPr lang="en-IN" baseline="30000" dirty="0" smtClean="0">
                <a:solidFill>
                  <a:srgbClr val="FF0000"/>
                </a:solidFill>
                <a:latin typeface="Comic Sans MS" panose="030F0702030302020204" pitchFamily="66" charset="0"/>
              </a:rPr>
              <a:t>2</a:t>
            </a:r>
            <a:r>
              <a:rPr lang="en-IN" dirty="0" smtClean="0">
                <a:solidFill>
                  <a:srgbClr val="FF0000"/>
                </a:solidFill>
                <a:latin typeface="Comic Sans MS" panose="030F0702030302020204" pitchFamily="66" charset="0"/>
              </a:rPr>
              <a:t>  </a:t>
            </a:r>
          </a:p>
          <a:p>
            <a:pPr>
              <a:spcBef>
                <a:spcPts val="1200"/>
              </a:spcBef>
              <a:spcAft>
                <a:spcPts val="1200"/>
              </a:spcAft>
            </a:pPr>
            <a:r>
              <a:rPr lang="en-IN" dirty="0" smtClean="0">
                <a:solidFill>
                  <a:srgbClr val="00B050"/>
                </a:solidFill>
                <a:latin typeface="Comic Sans MS" panose="030F0702030302020204" pitchFamily="66" charset="0"/>
              </a:rPr>
              <a:t>Total corrected SS (TCSS) = TSS - CF ……….. (</a:t>
            </a:r>
            <a:r>
              <a:rPr lang="en-IN" dirty="0" err="1" smtClean="0">
                <a:solidFill>
                  <a:srgbClr val="00B050"/>
                </a:solidFill>
                <a:latin typeface="Comic Sans MS" panose="030F0702030302020204" pitchFamily="66" charset="0"/>
              </a:rPr>
              <a:t>i</a:t>
            </a:r>
            <a:r>
              <a:rPr lang="en-IN" dirty="0" smtClean="0">
                <a:solidFill>
                  <a:srgbClr val="00B050"/>
                </a:solidFill>
                <a:latin typeface="Comic Sans MS" panose="030F0702030302020204" pitchFamily="66" charset="0"/>
              </a:rPr>
              <a:t>)</a:t>
            </a:r>
          </a:p>
          <a:p>
            <a:pPr>
              <a:spcBef>
                <a:spcPts val="1200"/>
              </a:spcBef>
              <a:spcAft>
                <a:spcPts val="1200"/>
              </a:spcAft>
            </a:pPr>
            <a:r>
              <a:rPr lang="en-IN" dirty="0" smtClean="0">
                <a:solidFill>
                  <a:srgbClr val="0070C0"/>
                </a:solidFill>
                <a:latin typeface="Comic Sans MS" panose="030F0702030302020204" pitchFamily="66" charset="0"/>
              </a:rPr>
              <a:t>Corrected SS due to treatment, SS</a:t>
            </a:r>
            <a:r>
              <a:rPr lang="en-IN" baseline="-25000" dirty="0" smtClean="0">
                <a:solidFill>
                  <a:srgbClr val="0070C0"/>
                </a:solidFill>
                <a:latin typeface="Comic Sans MS" panose="030F0702030302020204" pitchFamily="66" charset="0"/>
              </a:rPr>
              <a:t>T</a:t>
            </a:r>
            <a:r>
              <a:rPr lang="en-IN" dirty="0" smtClean="0">
                <a:solidFill>
                  <a:srgbClr val="0070C0"/>
                </a:solidFill>
                <a:latin typeface="Comic Sans MS" panose="030F0702030302020204" pitchFamily="66" charset="0"/>
              </a:rPr>
              <a:t>,</a:t>
            </a:r>
          </a:p>
          <a:p>
            <a:pPr marL="0" indent="0">
              <a:spcBef>
                <a:spcPts val="1200"/>
              </a:spcBef>
              <a:spcAft>
                <a:spcPts val="1200"/>
              </a:spcAft>
              <a:buNone/>
            </a:pPr>
            <a:r>
              <a:rPr lang="en-IN" dirty="0" smtClean="0">
                <a:solidFill>
                  <a:srgbClr val="0070C0"/>
                </a:solidFill>
                <a:latin typeface="Comic Sans MS" panose="030F0702030302020204" pitchFamily="66" charset="0"/>
              </a:rPr>
              <a:t>	=(∑T</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(∑T</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(∑T</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(∑T</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 – CF…..(ii)</a:t>
            </a:r>
          </a:p>
          <a:p>
            <a:pPr>
              <a:spcBef>
                <a:spcPts val="1200"/>
              </a:spcBef>
              <a:spcAft>
                <a:spcPts val="1200"/>
              </a:spcAft>
            </a:pPr>
            <a:r>
              <a:rPr lang="en-IN" dirty="0" smtClean="0">
                <a:solidFill>
                  <a:srgbClr val="FF0000"/>
                </a:solidFill>
                <a:latin typeface="Comic Sans MS" panose="030F0702030302020204" pitchFamily="66" charset="0"/>
              </a:rPr>
              <a:t>Corrected SS due to error, SS</a:t>
            </a:r>
            <a:r>
              <a:rPr lang="en-IN" baseline="-25000" dirty="0" smtClean="0">
                <a:solidFill>
                  <a:srgbClr val="FF0000"/>
                </a:solidFill>
                <a:latin typeface="Comic Sans MS" panose="030F0702030302020204" pitchFamily="66" charset="0"/>
              </a:rPr>
              <a:t>E</a:t>
            </a:r>
            <a:r>
              <a:rPr lang="en-IN" dirty="0" smtClean="0">
                <a:solidFill>
                  <a:srgbClr val="FF0000"/>
                </a:solidFill>
                <a:latin typeface="Comic Sans MS" panose="030F0702030302020204" pitchFamily="66" charset="0"/>
              </a:rPr>
              <a:t> = TCSS – SS</a:t>
            </a:r>
            <a:r>
              <a:rPr lang="en-IN" baseline="-25000" dirty="0" smtClean="0">
                <a:solidFill>
                  <a:srgbClr val="FF0000"/>
                </a:solidFill>
                <a:latin typeface="Comic Sans MS" panose="030F0702030302020204" pitchFamily="66" charset="0"/>
              </a:rPr>
              <a:t>T</a:t>
            </a:r>
            <a:r>
              <a:rPr lang="en-IN" dirty="0" smtClean="0">
                <a:solidFill>
                  <a:srgbClr val="FF0000"/>
                </a:solidFill>
                <a:latin typeface="Comic Sans MS" panose="030F0702030302020204" pitchFamily="66" charset="0"/>
              </a:rPr>
              <a:t>  ….……(iii)</a:t>
            </a:r>
            <a:endParaRPr lang="en-IN" sz="3200" baseline="-25000" dirty="0" smtClean="0">
              <a:solidFill>
                <a:srgbClr val="FF0000"/>
              </a:solidFill>
              <a:latin typeface="Comic Sans MS" panose="030F0702030302020204" pitchFamily="66" charset="0"/>
            </a:endParaRPr>
          </a:p>
          <a:p>
            <a:pPr marL="0" indent="0">
              <a:buNone/>
            </a:pPr>
            <a:endParaRPr lang="en-IN" sz="3200" baseline="-25000" dirty="0">
              <a:latin typeface="Comic Sans MS" panose="030F0702030302020204" pitchFamily="66" charset="0"/>
            </a:endParaRPr>
          </a:p>
        </p:txBody>
      </p:sp>
    </p:spTree>
    <p:extLst>
      <p:ext uri="{BB962C8B-B14F-4D97-AF65-F5344CB8AC3E}">
        <p14:creationId xmlns:p14="http://schemas.microsoft.com/office/powerpoint/2010/main" val="3684042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10515600" cy="5643563"/>
          </a:xfrm>
        </p:spPr>
        <p:txBody>
          <a:bodyPr>
            <a:normAutofit/>
          </a:bodyPr>
          <a:lstStyle/>
          <a:p>
            <a:pPr marL="0" indent="0">
              <a:buNone/>
            </a:pPr>
            <a:r>
              <a:rPr lang="en-IN" sz="3200" b="1" dirty="0" smtClean="0">
                <a:solidFill>
                  <a:srgbClr val="FF0000"/>
                </a:solidFill>
                <a:latin typeface="Comic Sans MS" panose="030F0702030302020204" pitchFamily="66" charset="0"/>
              </a:rPr>
              <a:t>Skeleton of ANOVA:</a:t>
            </a:r>
            <a:endParaRPr lang="en-IN" sz="3200" dirty="0" smtClean="0">
              <a:solidFill>
                <a:srgbClr val="FF0000"/>
              </a:solidFill>
              <a:latin typeface="Comic Sans MS" panose="030F0702030302020204" pitchFamily="66" charset="0"/>
            </a:endParaRPr>
          </a:p>
          <a:p>
            <a:pPr marL="0" indent="0">
              <a:buNone/>
            </a:pPr>
            <a:r>
              <a:rPr lang="en-IN" sz="3200" dirty="0">
                <a:latin typeface="Comic Sans MS" panose="030F0702030302020204" pitchFamily="66" charset="0"/>
              </a:rPr>
              <a:t> </a:t>
            </a: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987168261"/>
                  </p:ext>
                </p:extLst>
              </p:nvPr>
            </p:nvGraphicFramePr>
            <p:xfrm>
              <a:off x="1168400" y="1463040"/>
              <a:ext cx="9652000" cy="4541520"/>
            </p:xfrm>
            <a:graphic>
              <a:graphicData uri="http://schemas.openxmlformats.org/drawingml/2006/table">
                <a:tbl>
                  <a:tblPr firstRow="1" bandRow="1">
                    <a:tableStyleId>{5C22544A-7EE6-4342-B048-85BDC9FD1C3A}</a:tableStyleId>
                  </a:tblPr>
                  <a:tblGrid>
                    <a:gridCol w="1930400">
                      <a:extLst>
                        <a:ext uri="{9D8B030D-6E8A-4147-A177-3AD203B41FA5}">
                          <a16:colId xmlns:a16="http://schemas.microsoft.com/office/drawing/2014/main" val="3072902423"/>
                        </a:ext>
                      </a:extLst>
                    </a:gridCol>
                    <a:gridCol w="1930400">
                      <a:extLst>
                        <a:ext uri="{9D8B030D-6E8A-4147-A177-3AD203B41FA5}">
                          <a16:colId xmlns:a16="http://schemas.microsoft.com/office/drawing/2014/main" val="2766812407"/>
                        </a:ext>
                      </a:extLst>
                    </a:gridCol>
                    <a:gridCol w="1930400">
                      <a:extLst>
                        <a:ext uri="{9D8B030D-6E8A-4147-A177-3AD203B41FA5}">
                          <a16:colId xmlns:a16="http://schemas.microsoft.com/office/drawing/2014/main" val="1278465947"/>
                        </a:ext>
                      </a:extLst>
                    </a:gridCol>
                    <a:gridCol w="1930400">
                      <a:extLst>
                        <a:ext uri="{9D8B030D-6E8A-4147-A177-3AD203B41FA5}">
                          <a16:colId xmlns:a16="http://schemas.microsoft.com/office/drawing/2014/main" val="1358931318"/>
                        </a:ext>
                      </a:extLst>
                    </a:gridCol>
                    <a:gridCol w="1930400">
                      <a:extLst>
                        <a:ext uri="{9D8B030D-6E8A-4147-A177-3AD203B41FA5}">
                          <a16:colId xmlns:a16="http://schemas.microsoft.com/office/drawing/2014/main" val="790784626"/>
                        </a:ext>
                      </a:extLst>
                    </a:gridCol>
                  </a:tblGrid>
                  <a:tr h="370840">
                    <a:tc>
                      <a:txBody>
                        <a:bodyPr/>
                        <a:lstStyle/>
                        <a:p>
                          <a:pPr algn="ctr"/>
                          <a:r>
                            <a:rPr lang="en-IN" sz="2400" b="1" dirty="0" smtClean="0">
                              <a:latin typeface="Comic Sans MS" panose="030F0702030302020204" pitchFamily="66" charset="0"/>
                            </a:rPr>
                            <a:t>Source of Variation</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Degrees of Freedom (</a:t>
                          </a:r>
                          <a:r>
                            <a:rPr lang="en-IN" sz="2400" dirty="0" err="1" smtClean="0">
                              <a:latin typeface="Comic Sans MS" panose="030F0702030302020204" pitchFamily="66" charset="0"/>
                            </a:rPr>
                            <a:t>df</a:t>
                          </a:r>
                          <a:r>
                            <a:rPr lang="en-IN" sz="2400" dirty="0" smtClean="0">
                              <a:latin typeface="Comic Sans MS" panose="030F0702030302020204" pitchFamily="66" charset="0"/>
                            </a:rPr>
                            <a:t>)</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a:t>
                          </a:r>
                          <a:r>
                            <a:rPr lang="en-IN" sz="2400" baseline="0" dirty="0" smtClean="0">
                              <a:latin typeface="Comic Sans MS" panose="030F0702030302020204" pitchFamily="66" charset="0"/>
                            </a:rPr>
                            <a:t> sum of squares (SS)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 Mean Squares (MS)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F</a:t>
                          </a:r>
                          <a:endParaRPr lang="en-IN" sz="2400" dirty="0">
                            <a:latin typeface="Comic Sans MS" panose="030F0702030302020204" pitchFamily="66" charset="0"/>
                          </a:endParaRPr>
                        </a:p>
                      </a:txBody>
                      <a:tcPr/>
                    </a:tc>
                    <a:extLst>
                      <a:ext uri="{0D108BD9-81ED-4DB2-BD59-A6C34878D82A}">
                        <a16:rowId xmlns:a16="http://schemas.microsoft.com/office/drawing/2014/main" val="840622144"/>
                      </a:ext>
                    </a:extLst>
                  </a:tr>
                  <a:tr h="370840">
                    <a:tc>
                      <a:txBody>
                        <a:bodyPr/>
                        <a:lstStyle/>
                        <a:p>
                          <a:pPr algn="ctr"/>
                          <a:r>
                            <a:rPr lang="en-IN" sz="2400" b="1" dirty="0" smtClean="0">
                              <a:latin typeface="Comic Sans MS" panose="030F0702030302020204" pitchFamily="66" charset="0"/>
                            </a:rPr>
                            <a:t>Between treatment</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 - 1</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SS</a:t>
                          </a:r>
                          <a:r>
                            <a:rPr lang="en-IN" sz="2400" b="1" baseline="-25000" dirty="0" smtClean="0">
                              <a:latin typeface="Comic Sans MS" panose="030F0702030302020204" pitchFamily="66" charset="0"/>
                            </a:rPr>
                            <a:t>T</a:t>
                          </a:r>
                          <a:endParaRPr lang="en-IN" sz="2400" b="1" baseline="-25000"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MS</a:t>
                          </a:r>
                          <a:r>
                            <a:rPr lang="en-IN" sz="2400" b="1" baseline="-25000" dirty="0" smtClean="0">
                              <a:latin typeface="Comic Sans MS" panose="030F0702030302020204" pitchFamily="66" charset="0"/>
                            </a:rPr>
                            <a:t>T</a:t>
                          </a:r>
                          <a:endParaRPr lang="en-IN" sz="2400" b="1" baseline="-25000" dirty="0">
                            <a:latin typeface="Comic Sans MS" panose="030F0702030302020204" pitchFamily="66" charset="0"/>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IN" sz="2400" b="1" i="1" smtClean="0">
                                        <a:solidFill>
                                          <a:srgbClr val="FF0000"/>
                                        </a:solidFill>
                                        <a:latin typeface="Cambria Math" panose="02040503050406030204" pitchFamily="18" charset="0"/>
                                      </a:rPr>
                                    </m:ctrlPr>
                                  </m:fPr>
                                  <m:num>
                                    <m:r>
                                      <a:rPr lang="en-IN" sz="2400" b="1" i="1" smtClean="0">
                                        <a:solidFill>
                                          <a:srgbClr val="FF0000"/>
                                        </a:solidFill>
                                        <a:latin typeface="Cambria Math" panose="02040503050406030204" pitchFamily="18" charset="0"/>
                                      </a:rPr>
                                      <m:t>𝑴𝑺</m:t>
                                    </m:r>
                                    <m:r>
                                      <a:rPr lang="en-IN" sz="2400" b="1" i="1" baseline="-25000" smtClean="0">
                                        <a:solidFill>
                                          <a:srgbClr val="FF0000"/>
                                        </a:solidFill>
                                        <a:latin typeface="Cambria Math" panose="02040503050406030204" pitchFamily="18" charset="0"/>
                                      </a:rPr>
                                      <m:t>𝑻</m:t>
                                    </m:r>
                                  </m:num>
                                  <m:den>
                                    <m:r>
                                      <a:rPr lang="en-IN" sz="2400" b="1" i="1" smtClean="0">
                                        <a:solidFill>
                                          <a:srgbClr val="FF0000"/>
                                        </a:solidFill>
                                        <a:latin typeface="Cambria Math" panose="02040503050406030204" pitchFamily="18" charset="0"/>
                                      </a:rPr>
                                      <m:t>𝑴𝑺</m:t>
                                    </m:r>
                                    <m:r>
                                      <a:rPr lang="en-IN" sz="2400" b="1" i="1" baseline="-25000" smtClean="0">
                                        <a:solidFill>
                                          <a:srgbClr val="FF0000"/>
                                        </a:solidFill>
                                        <a:latin typeface="Cambria Math" panose="02040503050406030204" pitchFamily="18" charset="0"/>
                                      </a:rPr>
                                      <m:t>𝑬</m:t>
                                    </m:r>
                                  </m:den>
                                </m:f>
                              </m:oMath>
                            </m:oMathPara>
                          </a14:m>
                          <a:endParaRPr lang="en-IN" sz="2400" b="1" dirty="0">
                            <a:solidFill>
                              <a:srgbClr val="FF0000"/>
                            </a:solidFill>
                            <a:latin typeface="Comic Sans MS" panose="030F0702030302020204" pitchFamily="66" charset="0"/>
                          </a:endParaRPr>
                        </a:p>
                      </a:txBody>
                      <a:tcPr/>
                    </a:tc>
                    <a:extLst>
                      <a:ext uri="{0D108BD9-81ED-4DB2-BD59-A6C34878D82A}">
                        <a16:rowId xmlns:a16="http://schemas.microsoft.com/office/drawing/2014/main" val="995204275"/>
                      </a:ext>
                    </a:extLst>
                  </a:tr>
                  <a:tr h="370840">
                    <a:tc>
                      <a:txBody>
                        <a:bodyPr/>
                        <a:lstStyle/>
                        <a:p>
                          <a:pPr algn="ctr"/>
                          <a:r>
                            <a:rPr lang="en-IN" sz="2400" b="1" dirty="0" smtClean="0">
                              <a:latin typeface="Comic Sans MS" panose="030F0702030302020204" pitchFamily="66" charset="0"/>
                            </a:rPr>
                            <a:t>Within treatment (Error)</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N - t </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SS</a:t>
                          </a:r>
                          <a:r>
                            <a:rPr lang="en-IN" sz="2400" b="1" baseline="-25000" dirty="0" smtClean="0">
                              <a:latin typeface="Comic Sans MS" panose="030F0702030302020204" pitchFamily="66" charset="0"/>
                            </a:rPr>
                            <a:t>E</a:t>
                          </a:r>
                          <a:endParaRPr lang="en-IN" sz="2400" b="1" baseline="-25000"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MS</a:t>
                          </a:r>
                          <a:r>
                            <a:rPr lang="en-IN" sz="2400" b="1" baseline="-25000" dirty="0" smtClean="0">
                              <a:latin typeface="Comic Sans MS" panose="030F0702030302020204" pitchFamily="66" charset="0"/>
                            </a:rPr>
                            <a:t>E</a:t>
                          </a:r>
                          <a:endParaRPr lang="en-IN" sz="2400" b="1" baseline="-25000"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1395360112"/>
                      </a:ext>
                    </a:extLst>
                  </a:tr>
                  <a:tr h="370840">
                    <a:tc>
                      <a:txBody>
                        <a:bodyPr/>
                        <a:lstStyle/>
                        <a:p>
                          <a:pPr algn="ctr"/>
                          <a:r>
                            <a:rPr lang="en-IN" sz="2400" b="1" dirty="0" smtClean="0">
                              <a:latin typeface="Comic Sans MS" panose="030F0702030302020204" pitchFamily="66" charset="0"/>
                            </a:rPr>
                            <a:t>Total</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N</a:t>
                          </a:r>
                          <a:r>
                            <a:rPr lang="en-IN" sz="2400" b="1" baseline="0" dirty="0" smtClean="0">
                              <a:latin typeface="Comic Sans MS" panose="030F0702030302020204" pitchFamily="66" charset="0"/>
                            </a:rPr>
                            <a:t> – 1</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TSS</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TMS</a:t>
                          </a:r>
                          <a:endParaRPr lang="en-IN" sz="2400" b="1"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1721108187"/>
                      </a:ext>
                    </a:extLst>
                  </a:tr>
                  <a:tr h="370840">
                    <a:tc>
                      <a:txBody>
                        <a:bodyPr/>
                        <a:lstStyle/>
                        <a:p>
                          <a:pPr algn="ctr"/>
                          <a:endParaRPr lang="en-IN" sz="2800" b="1"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extLst>
                      <a:ext uri="{0D108BD9-81ED-4DB2-BD59-A6C34878D82A}">
                        <a16:rowId xmlns:a16="http://schemas.microsoft.com/office/drawing/2014/main" val="479685922"/>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987168261"/>
                  </p:ext>
                </p:extLst>
              </p:nvPr>
            </p:nvGraphicFramePr>
            <p:xfrm>
              <a:off x="1168400" y="1463040"/>
              <a:ext cx="9652000" cy="4541520"/>
            </p:xfrm>
            <a:graphic>
              <a:graphicData uri="http://schemas.openxmlformats.org/drawingml/2006/table">
                <a:tbl>
                  <a:tblPr firstRow="1" bandRow="1">
                    <a:tableStyleId>{5C22544A-7EE6-4342-B048-85BDC9FD1C3A}</a:tableStyleId>
                  </a:tblPr>
                  <a:tblGrid>
                    <a:gridCol w="1930400">
                      <a:extLst>
                        <a:ext uri="{9D8B030D-6E8A-4147-A177-3AD203B41FA5}">
                          <a16:colId xmlns:a16="http://schemas.microsoft.com/office/drawing/2014/main" val="3072902423"/>
                        </a:ext>
                      </a:extLst>
                    </a:gridCol>
                    <a:gridCol w="1930400">
                      <a:extLst>
                        <a:ext uri="{9D8B030D-6E8A-4147-A177-3AD203B41FA5}">
                          <a16:colId xmlns:a16="http://schemas.microsoft.com/office/drawing/2014/main" val="2766812407"/>
                        </a:ext>
                      </a:extLst>
                    </a:gridCol>
                    <a:gridCol w="1930400">
                      <a:extLst>
                        <a:ext uri="{9D8B030D-6E8A-4147-A177-3AD203B41FA5}">
                          <a16:colId xmlns:a16="http://schemas.microsoft.com/office/drawing/2014/main" val="1278465947"/>
                        </a:ext>
                      </a:extLst>
                    </a:gridCol>
                    <a:gridCol w="1930400">
                      <a:extLst>
                        <a:ext uri="{9D8B030D-6E8A-4147-A177-3AD203B41FA5}">
                          <a16:colId xmlns:a16="http://schemas.microsoft.com/office/drawing/2014/main" val="1358931318"/>
                        </a:ext>
                      </a:extLst>
                    </a:gridCol>
                    <a:gridCol w="1930400">
                      <a:extLst>
                        <a:ext uri="{9D8B030D-6E8A-4147-A177-3AD203B41FA5}">
                          <a16:colId xmlns:a16="http://schemas.microsoft.com/office/drawing/2014/main" val="790784626"/>
                        </a:ext>
                      </a:extLst>
                    </a:gridCol>
                  </a:tblGrid>
                  <a:tr h="1554480">
                    <a:tc>
                      <a:txBody>
                        <a:bodyPr/>
                        <a:lstStyle/>
                        <a:p>
                          <a:pPr algn="ctr"/>
                          <a:r>
                            <a:rPr lang="en-IN" sz="2400" b="1" dirty="0" smtClean="0">
                              <a:latin typeface="Comic Sans MS" panose="030F0702030302020204" pitchFamily="66" charset="0"/>
                            </a:rPr>
                            <a:t>Source of Variation</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Degrees of Freedom (</a:t>
                          </a:r>
                          <a:r>
                            <a:rPr lang="en-IN" sz="2400" dirty="0" err="1" smtClean="0">
                              <a:latin typeface="Comic Sans MS" panose="030F0702030302020204" pitchFamily="66" charset="0"/>
                            </a:rPr>
                            <a:t>df</a:t>
                          </a:r>
                          <a:r>
                            <a:rPr lang="en-IN" sz="2400" dirty="0" smtClean="0">
                              <a:latin typeface="Comic Sans MS" panose="030F0702030302020204" pitchFamily="66" charset="0"/>
                            </a:rPr>
                            <a:t>)</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a:t>
                          </a:r>
                          <a:r>
                            <a:rPr lang="en-IN" sz="2400" baseline="0" dirty="0" smtClean="0">
                              <a:latin typeface="Comic Sans MS" panose="030F0702030302020204" pitchFamily="66" charset="0"/>
                            </a:rPr>
                            <a:t> sum of squares (SS)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 Mean Squares (MS)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F</a:t>
                          </a:r>
                          <a:endParaRPr lang="en-IN" sz="2400" dirty="0">
                            <a:latin typeface="Comic Sans MS" panose="030F0702030302020204" pitchFamily="66" charset="0"/>
                          </a:endParaRPr>
                        </a:p>
                      </a:txBody>
                      <a:tcPr/>
                    </a:tc>
                    <a:extLst>
                      <a:ext uri="{0D108BD9-81ED-4DB2-BD59-A6C34878D82A}">
                        <a16:rowId xmlns:a16="http://schemas.microsoft.com/office/drawing/2014/main" val="840622144"/>
                      </a:ext>
                    </a:extLst>
                  </a:tr>
                  <a:tr h="822960">
                    <a:tc>
                      <a:txBody>
                        <a:bodyPr/>
                        <a:lstStyle/>
                        <a:p>
                          <a:pPr algn="ctr"/>
                          <a:r>
                            <a:rPr lang="en-IN" sz="2400" b="1" dirty="0" smtClean="0">
                              <a:latin typeface="Comic Sans MS" panose="030F0702030302020204" pitchFamily="66" charset="0"/>
                            </a:rPr>
                            <a:t>Between treatment</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 - 1</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SS</a:t>
                          </a:r>
                          <a:r>
                            <a:rPr lang="en-IN" sz="2400" b="1" baseline="-25000" dirty="0" smtClean="0">
                              <a:latin typeface="Comic Sans MS" panose="030F0702030302020204" pitchFamily="66" charset="0"/>
                            </a:rPr>
                            <a:t>T</a:t>
                          </a:r>
                          <a:endParaRPr lang="en-IN" sz="2400" b="1" baseline="-25000"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MS</a:t>
                          </a:r>
                          <a:r>
                            <a:rPr lang="en-IN" sz="2400" b="1" baseline="-25000" dirty="0" smtClean="0">
                              <a:latin typeface="Comic Sans MS" panose="030F0702030302020204" pitchFamily="66" charset="0"/>
                            </a:rPr>
                            <a:t>T</a:t>
                          </a:r>
                          <a:endParaRPr lang="en-IN" sz="2400" b="1" baseline="-25000" dirty="0">
                            <a:latin typeface="Comic Sans MS" panose="030F0702030302020204" pitchFamily="66" charset="0"/>
                          </a:endParaRPr>
                        </a:p>
                      </a:txBody>
                      <a:tcPr/>
                    </a:tc>
                    <a:tc>
                      <a:txBody>
                        <a:bodyPr/>
                        <a:lstStyle/>
                        <a:p>
                          <a:endParaRPr lang="en-US"/>
                        </a:p>
                      </a:txBody>
                      <a:tcPr>
                        <a:blipFill>
                          <a:blip r:embed="rId2"/>
                          <a:stretch>
                            <a:fillRect l="-400000" t="-194815" r="-1577" b="-265185"/>
                          </a:stretch>
                        </a:blipFill>
                      </a:tcPr>
                    </a:tc>
                    <a:extLst>
                      <a:ext uri="{0D108BD9-81ED-4DB2-BD59-A6C34878D82A}">
                        <a16:rowId xmlns:a16="http://schemas.microsoft.com/office/drawing/2014/main" val="995204275"/>
                      </a:ext>
                    </a:extLst>
                  </a:tr>
                  <a:tr h="1188720">
                    <a:tc>
                      <a:txBody>
                        <a:bodyPr/>
                        <a:lstStyle/>
                        <a:p>
                          <a:pPr algn="ctr"/>
                          <a:r>
                            <a:rPr lang="en-IN" sz="2400" b="1" dirty="0" smtClean="0">
                              <a:latin typeface="Comic Sans MS" panose="030F0702030302020204" pitchFamily="66" charset="0"/>
                            </a:rPr>
                            <a:t>Within treatment (Error)</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N - t </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SS</a:t>
                          </a:r>
                          <a:r>
                            <a:rPr lang="en-IN" sz="2400" b="1" baseline="-25000" dirty="0" smtClean="0">
                              <a:latin typeface="Comic Sans MS" panose="030F0702030302020204" pitchFamily="66" charset="0"/>
                            </a:rPr>
                            <a:t>E</a:t>
                          </a:r>
                          <a:endParaRPr lang="en-IN" sz="2400" b="1" baseline="-25000"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MS</a:t>
                          </a:r>
                          <a:r>
                            <a:rPr lang="en-IN" sz="2400" b="1" baseline="-25000" dirty="0" smtClean="0">
                              <a:latin typeface="Comic Sans MS" panose="030F0702030302020204" pitchFamily="66" charset="0"/>
                            </a:rPr>
                            <a:t>E</a:t>
                          </a:r>
                          <a:endParaRPr lang="en-IN" sz="2400" b="1" baseline="-25000"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1395360112"/>
                      </a:ext>
                    </a:extLst>
                  </a:tr>
                  <a:tr h="457200">
                    <a:tc>
                      <a:txBody>
                        <a:bodyPr/>
                        <a:lstStyle/>
                        <a:p>
                          <a:pPr algn="ctr"/>
                          <a:r>
                            <a:rPr lang="en-IN" sz="2400" b="1" dirty="0" smtClean="0">
                              <a:latin typeface="Comic Sans MS" panose="030F0702030302020204" pitchFamily="66" charset="0"/>
                            </a:rPr>
                            <a:t>Total</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N</a:t>
                          </a:r>
                          <a:r>
                            <a:rPr lang="en-IN" sz="2400" b="1" baseline="0" dirty="0" smtClean="0">
                              <a:latin typeface="Comic Sans MS" panose="030F0702030302020204" pitchFamily="66" charset="0"/>
                            </a:rPr>
                            <a:t> – 1</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TSS</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TMS</a:t>
                          </a:r>
                          <a:endParaRPr lang="en-IN" sz="2400" b="1"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1721108187"/>
                      </a:ext>
                    </a:extLst>
                  </a:tr>
                  <a:tr h="518160">
                    <a:tc>
                      <a:txBody>
                        <a:bodyPr/>
                        <a:lstStyle/>
                        <a:p>
                          <a:pPr algn="ctr"/>
                          <a:endParaRPr lang="en-IN" sz="2800" b="1"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extLst>
                      <a:ext uri="{0D108BD9-81ED-4DB2-BD59-A6C34878D82A}">
                        <a16:rowId xmlns:a16="http://schemas.microsoft.com/office/drawing/2014/main" val="479685922"/>
                      </a:ext>
                    </a:extLst>
                  </a:tr>
                </a:tbl>
              </a:graphicData>
            </a:graphic>
          </p:graphicFrame>
        </mc:Fallback>
      </mc:AlternateContent>
    </p:spTree>
    <p:extLst>
      <p:ext uri="{BB962C8B-B14F-4D97-AF65-F5344CB8AC3E}">
        <p14:creationId xmlns:p14="http://schemas.microsoft.com/office/powerpoint/2010/main" val="409162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845127"/>
                <a:ext cx="10515600" cy="5331836"/>
              </a:xfrm>
            </p:spPr>
            <p:txBody>
              <a:bodyPr>
                <a:normAutofit/>
              </a:bodyPr>
              <a:lstStyle/>
              <a:p>
                <a:pPr marL="0" indent="0">
                  <a:buNone/>
                </a:pPr>
                <a:r>
                  <a:rPr lang="en-IN" sz="3200" b="1" dirty="0" smtClean="0">
                    <a:latin typeface="Comic Sans MS" panose="030F0702030302020204" pitchFamily="66" charset="0"/>
                  </a:rPr>
                  <a:t>(vii) </a:t>
                </a:r>
                <a:r>
                  <a:rPr lang="en-IN" sz="3200" b="1" dirty="0" smtClean="0">
                    <a:solidFill>
                      <a:srgbClr val="FF0000"/>
                    </a:solidFill>
                    <a:latin typeface="Comic Sans MS" panose="030F0702030302020204" pitchFamily="66" charset="0"/>
                  </a:rPr>
                  <a:t>Calculation of F value:</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The </a:t>
                </a:r>
                <a:r>
                  <a:rPr lang="en-IN" sz="3200" dirty="0" smtClean="0">
                    <a:solidFill>
                      <a:srgbClr val="00B050"/>
                    </a:solidFill>
                    <a:latin typeface="Comic Sans MS" panose="030F0702030302020204" pitchFamily="66" charset="0"/>
                  </a:rPr>
                  <a:t>calculated value of ‘F’ may be obtained from the ratio MS</a:t>
                </a:r>
                <a:r>
                  <a:rPr lang="en-IN" sz="3200" baseline="-25000" dirty="0" smtClean="0">
                    <a:solidFill>
                      <a:srgbClr val="00B050"/>
                    </a:solidFill>
                    <a:latin typeface="Comic Sans MS" panose="030F0702030302020204" pitchFamily="66" charset="0"/>
                  </a:rPr>
                  <a:t>T</a:t>
                </a:r>
                <a:r>
                  <a:rPr lang="en-IN" sz="3200" dirty="0" smtClean="0">
                    <a:solidFill>
                      <a:srgbClr val="00B050"/>
                    </a:solidFill>
                    <a:latin typeface="Comic Sans MS" panose="030F0702030302020204" pitchFamily="66" charset="0"/>
                  </a:rPr>
                  <a:t> and MS</a:t>
                </a:r>
                <a:r>
                  <a:rPr lang="en-IN" sz="3200" baseline="-25000" dirty="0" smtClean="0">
                    <a:solidFill>
                      <a:srgbClr val="00B050"/>
                    </a:solidFill>
                    <a:latin typeface="Comic Sans MS" panose="030F0702030302020204" pitchFamily="66" charset="0"/>
                  </a:rPr>
                  <a:t>E</a:t>
                </a:r>
                <a:r>
                  <a:rPr lang="en-IN" sz="3200" dirty="0" smtClean="0">
                    <a:solidFill>
                      <a:srgbClr val="00B050"/>
                    </a:solidFill>
                    <a:latin typeface="Comic Sans MS" panose="030F0702030302020204" pitchFamily="66" charset="0"/>
                  </a:rPr>
                  <a:t>.</a:t>
                </a:r>
                <a:r>
                  <a:rPr lang="en-IN" sz="3200" dirty="0" smtClean="0">
                    <a:latin typeface="Comic Sans MS" panose="030F0702030302020204" pitchFamily="66" charset="0"/>
                  </a:rPr>
                  <a:t> It is also called variance ratio.</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So, </a:t>
                </a:r>
                <a:r>
                  <a:rPr lang="en-IN" sz="3200" dirty="0" smtClean="0">
                    <a:solidFill>
                      <a:srgbClr val="FF0000"/>
                    </a:solidFill>
                    <a:latin typeface="Comic Sans MS" panose="030F0702030302020204" pitchFamily="66" charset="0"/>
                  </a:rPr>
                  <a:t>F = </a:t>
                </a:r>
                <a14:m>
                  <m:oMath xmlns:m="http://schemas.openxmlformats.org/officeDocument/2006/math">
                    <m:f>
                      <m:fPr>
                        <m:ctrlPr>
                          <a:rPr lang="en-IN" sz="3200" i="1" smtClean="0">
                            <a:solidFill>
                              <a:srgbClr val="FF0000"/>
                            </a:solidFill>
                            <a:latin typeface="Cambria Math" panose="02040503050406030204" pitchFamily="18" charset="0"/>
                          </a:rPr>
                        </m:ctrlPr>
                      </m:fPr>
                      <m:num>
                        <m:r>
                          <a:rPr lang="en-IN" sz="3200" b="0" i="1" smtClean="0">
                            <a:solidFill>
                              <a:srgbClr val="FF0000"/>
                            </a:solidFill>
                            <a:latin typeface="Cambria Math" panose="02040503050406030204" pitchFamily="18" charset="0"/>
                          </a:rPr>
                          <m:t>𝑀𝑆</m:t>
                        </m:r>
                        <m:r>
                          <a:rPr lang="en-IN" sz="3200" b="0" i="1" baseline="-25000" smtClean="0">
                            <a:solidFill>
                              <a:srgbClr val="FF0000"/>
                            </a:solidFill>
                            <a:latin typeface="Cambria Math" panose="02040503050406030204" pitchFamily="18" charset="0"/>
                          </a:rPr>
                          <m:t>𝑇</m:t>
                        </m:r>
                      </m:num>
                      <m:den>
                        <m:r>
                          <a:rPr lang="en-IN" sz="3200" b="0" i="1" smtClean="0">
                            <a:solidFill>
                              <a:srgbClr val="FF0000"/>
                            </a:solidFill>
                            <a:latin typeface="Cambria Math" panose="02040503050406030204" pitchFamily="18" charset="0"/>
                          </a:rPr>
                          <m:t>𝑀𝑆</m:t>
                        </m:r>
                        <m:r>
                          <a:rPr lang="en-IN" sz="3200" b="0" i="1" baseline="-25000" smtClean="0">
                            <a:solidFill>
                              <a:srgbClr val="FF0000"/>
                            </a:solidFill>
                            <a:latin typeface="Cambria Math" panose="02040503050406030204" pitchFamily="18" charset="0"/>
                          </a:rPr>
                          <m:t>𝐸</m:t>
                        </m:r>
                      </m:den>
                    </m:f>
                  </m:oMath>
                </a14:m>
                <a:endParaRPr lang="en-IN" sz="3200" dirty="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845127"/>
                <a:ext cx="10515600" cy="5331836"/>
              </a:xfrm>
              <a:blipFill>
                <a:blip r:embed="rId2"/>
                <a:stretch>
                  <a:fillRect l="-1507" t="-2403" r="-232"/>
                </a:stretch>
              </a:blipFill>
            </p:spPr>
            <p:txBody>
              <a:bodyPr/>
              <a:lstStyle/>
              <a:p>
                <a:r>
                  <a:rPr lang="en-IN">
                    <a:noFill/>
                  </a:rPr>
                  <a:t> </a:t>
                </a:r>
              </a:p>
            </p:txBody>
          </p:sp>
        </mc:Fallback>
      </mc:AlternateContent>
    </p:spTree>
    <p:extLst>
      <p:ext uri="{BB962C8B-B14F-4D97-AF65-F5344CB8AC3E}">
        <p14:creationId xmlns:p14="http://schemas.microsoft.com/office/powerpoint/2010/main" val="3285962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2" y="540327"/>
            <a:ext cx="10515600" cy="5636636"/>
          </a:xfrm>
        </p:spPr>
        <p:txBody>
          <a:bodyPr>
            <a:normAutofit/>
          </a:bodyPr>
          <a:lstStyle/>
          <a:p>
            <a:pPr marL="0" indent="0">
              <a:buNone/>
            </a:pPr>
            <a:r>
              <a:rPr lang="en-IN" sz="3200" b="1" dirty="0" smtClean="0">
                <a:latin typeface="Comic Sans MS" panose="030F0702030302020204" pitchFamily="66" charset="0"/>
              </a:rPr>
              <a:t>(viii) </a:t>
            </a:r>
            <a:r>
              <a:rPr lang="en-IN" sz="3200" b="1" dirty="0" smtClean="0">
                <a:solidFill>
                  <a:srgbClr val="FF0000"/>
                </a:solidFill>
                <a:latin typeface="Comic Sans MS" panose="030F0702030302020204" pitchFamily="66" charset="0"/>
              </a:rPr>
              <a:t>Test of significance:</a:t>
            </a:r>
          </a:p>
          <a:p>
            <a:pPr marL="0" indent="0" algn="just">
              <a:buNone/>
            </a:pPr>
            <a:r>
              <a:rPr lang="en-IN" sz="3200" dirty="0">
                <a:latin typeface="Comic Sans MS" panose="030F0702030302020204" pitchFamily="66" charset="0"/>
              </a:rPr>
              <a:t>	</a:t>
            </a:r>
            <a:r>
              <a:rPr lang="en-IN" sz="3200" dirty="0" smtClean="0">
                <a:solidFill>
                  <a:srgbClr val="00B050"/>
                </a:solidFill>
                <a:latin typeface="Comic Sans MS" panose="030F0702030302020204" pitchFamily="66" charset="0"/>
              </a:rPr>
              <a:t>If calculated value of F is &gt; the tabulated value of F at (t – 1) and (N – t) degrees of freedom at 5% level of significance then there is existence of significant difference between treatments.</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Alternatively, </a:t>
            </a:r>
            <a:r>
              <a:rPr lang="en-IN" sz="3200" dirty="0" smtClean="0">
                <a:solidFill>
                  <a:srgbClr val="0070C0"/>
                </a:solidFill>
                <a:latin typeface="Comic Sans MS" panose="030F0702030302020204" pitchFamily="66" charset="0"/>
              </a:rPr>
              <a:t>it may be concluded that there is no significant difference between the treatments.</a:t>
            </a:r>
            <a:endParaRPr lang="en-IN" sz="32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3755524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554182"/>
                <a:ext cx="10515600" cy="5622781"/>
              </a:xfrm>
            </p:spPr>
            <p:txBody>
              <a:bodyPr>
                <a:normAutofit/>
              </a:bodyPr>
              <a:lstStyle/>
              <a:p>
                <a:pPr marL="0" indent="0">
                  <a:buNone/>
                </a:pPr>
                <a:r>
                  <a:rPr lang="en-IN" sz="3200" b="1" dirty="0" smtClean="0">
                    <a:latin typeface="Comic Sans MS" panose="030F0702030302020204" pitchFamily="66" charset="0"/>
                  </a:rPr>
                  <a:t>(ix) </a:t>
                </a:r>
                <a:r>
                  <a:rPr lang="en-IN" sz="3200" b="1" dirty="0" smtClean="0">
                    <a:solidFill>
                      <a:srgbClr val="FF0000"/>
                    </a:solidFill>
                    <a:latin typeface="Comic Sans MS" panose="030F0702030302020204" pitchFamily="66" charset="0"/>
                  </a:rPr>
                  <a:t>Critical difference test:</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(a) </a:t>
                </a:r>
                <a:r>
                  <a:rPr lang="en-IN" sz="3200" dirty="0" smtClean="0">
                    <a:solidFill>
                      <a:srgbClr val="0070C0"/>
                    </a:solidFill>
                    <a:latin typeface="Comic Sans MS" panose="030F0702030302020204" pitchFamily="66" charset="0"/>
                  </a:rPr>
                  <a:t>If the difference is found to be significant then critical difference (CD) test is conducted</a:t>
                </a:r>
                <a:r>
                  <a:rPr lang="en-IN" sz="3200" dirty="0" smtClean="0">
                    <a:latin typeface="Comic Sans MS" panose="030F0702030302020204" pitchFamily="66" charset="0"/>
                  </a:rPr>
                  <a:t> by using the following formula comparing two means together at each time.</a:t>
                </a:r>
              </a:p>
              <a:p>
                <a:pPr marL="0" indent="0">
                  <a:buNone/>
                </a:pPr>
                <a:r>
                  <a:rPr lang="en-IN" sz="3200" dirty="0">
                    <a:latin typeface="Comic Sans MS" panose="030F0702030302020204" pitchFamily="66" charset="0"/>
                  </a:rPr>
                  <a:t>	</a:t>
                </a:r>
                <a:r>
                  <a:rPr lang="en-IN" sz="3200" dirty="0" smtClean="0">
                    <a:solidFill>
                      <a:srgbClr val="FF0000"/>
                    </a:solidFill>
                    <a:latin typeface="Comic Sans MS" panose="030F0702030302020204" pitchFamily="66" charset="0"/>
                  </a:rPr>
                  <a:t>CD = to</a:t>
                </a:r>
                <a14:m>
                  <m:oMath xmlns:m="http://schemas.openxmlformats.org/officeDocument/2006/math">
                    <m:rad>
                      <m:radPr>
                        <m:degHide m:val="on"/>
                        <m:ctrlPr>
                          <a:rPr lang="en-IN" sz="3200" i="1" smtClean="0">
                            <a:solidFill>
                              <a:srgbClr val="FF0000"/>
                            </a:solidFill>
                            <a:latin typeface="Cambria Math" panose="02040503050406030204" pitchFamily="18" charset="0"/>
                            <a:ea typeface="Cambria Math" panose="02040503050406030204" pitchFamily="18" charset="0"/>
                          </a:rPr>
                        </m:ctrlPr>
                      </m:radPr>
                      <m:deg/>
                      <m:e>
                        <m:r>
                          <a:rPr lang="en-IN" sz="3200" b="0" i="1" smtClean="0">
                            <a:solidFill>
                              <a:srgbClr val="FF0000"/>
                            </a:solidFill>
                            <a:latin typeface="Cambria Math" panose="02040503050406030204" pitchFamily="18" charset="0"/>
                            <a:ea typeface="Cambria Math" panose="02040503050406030204" pitchFamily="18" charset="0"/>
                          </a:rPr>
                          <m:t>𝑀𝑆</m:t>
                        </m:r>
                        <m:r>
                          <a:rPr lang="en-IN" sz="3200" b="0" i="1" baseline="-25000" smtClean="0">
                            <a:solidFill>
                              <a:srgbClr val="FF0000"/>
                            </a:solidFill>
                            <a:latin typeface="Cambria Math" panose="02040503050406030204" pitchFamily="18" charset="0"/>
                            <a:ea typeface="Cambria Math" panose="02040503050406030204" pitchFamily="18" charset="0"/>
                          </a:rPr>
                          <m:t>𝐸</m:t>
                        </m:r>
                        <m:r>
                          <a:rPr lang="en-IN" sz="3200" b="0" i="1" smtClean="0">
                            <a:solidFill>
                              <a:srgbClr val="FF0000"/>
                            </a:solidFill>
                            <a:latin typeface="Cambria Math" panose="02040503050406030204" pitchFamily="18" charset="0"/>
                            <a:ea typeface="Cambria Math" panose="02040503050406030204" pitchFamily="18" charset="0"/>
                          </a:rPr>
                          <m:t>(</m:t>
                        </m:r>
                        <m:f>
                          <m:fPr>
                            <m:ctrlPr>
                              <a:rPr lang="en-IN" sz="3200" b="0" i="1" smtClean="0">
                                <a:solidFill>
                                  <a:srgbClr val="FF0000"/>
                                </a:solidFill>
                                <a:latin typeface="Cambria Math" panose="02040503050406030204" pitchFamily="18" charset="0"/>
                                <a:ea typeface="Cambria Math" panose="02040503050406030204" pitchFamily="18" charset="0"/>
                              </a:rPr>
                            </m:ctrlPr>
                          </m:fPr>
                          <m:num>
                            <m:r>
                              <a:rPr lang="en-IN" sz="3200" b="0" i="1" smtClean="0">
                                <a:solidFill>
                                  <a:srgbClr val="FF0000"/>
                                </a:solidFill>
                                <a:latin typeface="Cambria Math" panose="02040503050406030204" pitchFamily="18" charset="0"/>
                                <a:ea typeface="Cambria Math" panose="02040503050406030204" pitchFamily="18" charset="0"/>
                              </a:rPr>
                              <m:t>1</m:t>
                            </m:r>
                          </m:num>
                          <m:den>
                            <m:r>
                              <a:rPr lang="en-IN" sz="3200" b="0" i="1" smtClean="0">
                                <a:solidFill>
                                  <a:srgbClr val="FF0000"/>
                                </a:solidFill>
                                <a:latin typeface="Cambria Math" panose="02040503050406030204" pitchFamily="18" charset="0"/>
                                <a:ea typeface="Cambria Math" panose="02040503050406030204" pitchFamily="18" charset="0"/>
                              </a:rPr>
                              <m:t>𝑛</m:t>
                            </m:r>
                            <m:r>
                              <a:rPr lang="en-IN" sz="3200" b="0" i="1" smtClean="0">
                                <a:solidFill>
                                  <a:srgbClr val="FF0000"/>
                                </a:solidFill>
                                <a:latin typeface="Cambria Math" panose="02040503050406030204" pitchFamily="18" charset="0"/>
                                <a:ea typeface="Cambria Math" panose="02040503050406030204" pitchFamily="18" charset="0"/>
                              </a:rPr>
                              <m:t>1</m:t>
                            </m:r>
                          </m:den>
                        </m:f>
                        <m:r>
                          <a:rPr lang="en-IN" sz="3200" b="0" i="1" smtClean="0">
                            <a:solidFill>
                              <a:srgbClr val="FF0000"/>
                            </a:solidFill>
                            <a:latin typeface="Cambria Math" panose="02040503050406030204" pitchFamily="18" charset="0"/>
                            <a:ea typeface="Cambria Math" panose="02040503050406030204" pitchFamily="18" charset="0"/>
                          </a:rPr>
                          <m:t>+</m:t>
                        </m:r>
                        <m:f>
                          <m:fPr>
                            <m:ctrlPr>
                              <a:rPr lang="en-IN" sz="3200" b="0" i="1" smtClean="0">
                                <a:solidFill>
                                  <a:srgbClr val="FF0000"/>
                                </a:solidFill>
                                <a:latin typeface="Cambria Math" panose="02040503050406030204" pitchFamily="18" charset="0"/>
                                <a:ea typeface="Cambria Math" panose="02040503050406030204" pitchFamily="18" charset="0"/>
                              </a:rPr>
                            </m:ctrlPr>
                          </m:fPr>
                          <m:num>
                            <m:r>
                              <a:rPr lang="en-IN" sz="3200" b="0" i="1" smtClean="0">
                                <a:solidFill>
                                  <a:srgbClr val="FF0000"/>
                                </a:solidFill>
                                <a:latin typeface="Cambria Math" panose="02040503050406030204" pitchFamily="18" charset="0"/>
                                <a:ea typeface="Cambria Math" panose="02040503050406030204" pitchFamily="18" charset="0"/>
                              </a:rPr>
                              <m:t>1</m:t>
                            </m:r>
                          </m:num>
                          <m:den>
                            <m:r>
                              <a:rPr lang="en-IN" sz="3200" b="0" i="1" smtClean="0">
                                <a:solidFill>
                                  <a:srgbClr val="FF0000"/>
                                </a:solidFill>
                                <a:latin typeface="Cambria Math" panose="02040503050406030204" pitchFamily="18" charset="0"/>
                                <a:ea typeface="Cambria Math" panose="02040503050406030204" pitchFamily="18" charset="0"/>
                              </a:rPr>
                              <m:t>𝑛</m:t>
                            </m:r>
                            <m:r>
                              <a:rPr lang="en-IN" sz="3200" b="0" i="1" smtClean="0">
                                <a:solidFill>
                                  <a:srgbClr val="FF0000"/>
                                </a:solidFill>
                                <a:latin typeface="Cambria Math" panose="02040503050406030204" pitchFamily="18" charset="0"/>
                                <a:ea typeface="Cambria Math" panose="02040503050406030204" pitchFamily="18" charset="0"/>
                              </a:rPr>
                              <m:t>2</m:t>
                            </m:r>
                          </m:den>
                        </m:f>
                        <m:r>
                          <a:rPr lang="en-IN" sz="3200" b="0" i="1" smtClean="0">
                            <a:solidFill>
                              <a:srgbClr val="FF0000"/>
                            </a:solidFill>
                            <a:latin typeface="Cambria Math" panose="02040503050406030204" pitchFamily="18" charset="0"/>
                            <a:ea typeface="Cambria Math" panose="02040503050406030204" pitchFamily="18" charset="0"/>
                          </a:rPr>
                          <m:t>)</m:t>
                        </m:r>
                      </m:e>
                    </m:rad>
                  </m:oMath>
                </a14:m>
                <a:endParaRPr lang="en-IN" sz="3200" dirty="0" smtClean="0">
                  <a:latin typeface="Comic Sans MS" panose="030F0702030302020204" pitchFamily="66" charset="0"/>
                </a:endParaRPr>
              </a:p>
              <a:p>
                <a:pPr marL="0" indent="0">
                  <a:buNone/>
                </a:pPr>
                <a:r>
                  <a:rPr lang="en-IN" sz="3200" dirty="0" smtClean="0">
                    <a:latin typeface="Comic Sans MS" panose="030F0702030302020204" pitchFamily="66" charset="0"/>
                  </a:rPr>
                  <a:t>Where, </a:t>
                </a:r>
                <a:r>
                  <a:rPr lang="en-IN" sz="3200" dirty="0" smtClean="0">
                    <a:solidFill>
                      <a:srgbClr val="00B0F0"/>
                    </a:solidFill>
                    <a:latin typeface="Comic Sans MS" panose="030F0702030302020204" pitchFamily="66" charset="0"/>
                  </a:rPr>
                  <a:t>to = tabulated value of ‘t’ at error degrees of freedom for 5% level of significance,</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n1 and n2 are the number of observations under the two treatments to be compared. </a:t>
                </a:r>
                <a:endParaRPr lang="en-IN" sz="3200" dirty="0">
                  <a:solidFill>
                    <a:srgbClr val="0070C0"/>
                  </a:solidFill>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554182"/>
                <a:ext cx="10515600" cy="5622781"/>
              </a:xfrm>
              <a:blipFill>
                <a:blip r:embed="rId2"/>
                <a:stretch>
                  <a:fillRect l="-1507" t="-2278" r="-754" b="-434"/>
                </a:stretch>
              </a:blipFill>
            </p:spPr>
            <p:txBody>
              <a:bodyPr/>
              <a:lstStyle/>
              <a:p>
                <a:r>
                  <a:rPr lang="en-IN">
                    <a:noFill/>
                  </a:rPr>
                  <a:t> </a:t>
                </a:r>
              </a:p>
            </p:txBody>
          </p:sp>
        </mc:Fallback>
      </mc:AlternateContent>
    </p:spTree>
    <p:extLst>
      <p:ext uri="{BB962C8B-B14F-4D97-AF65-F5344CB8AC3E}">
        <p14:creationId xmlns:p14="http://schemas.microsoft.com/office/powerpoint/2010/main" val="870400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2782" y="609599"/>
            <a:ext cx="10661073" cy="5581218"/>
          </a:xfrm>
        </p:spPr>
        <p:txBody>
          <a:bodyPr>
            <a:normAutofit lnSpcReduction="10000"/>
          </a:bodyPr>
          <a:lstStyle/>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(b) </a:t>
            </a:r>
            <a:r>
              <a:rPr lang="en-IN" sz="3200" dirty="0" smtClean="0">
                <a:solidFill>
                  <a:srgbClr val="0070C0"/>
                </a:solidFill>
                <a:latin typeface="Comic Sans MS" panose="030F0702030302020204" pitchFamily="66" charset="0"/>
              </a:rPr>
              <a:t>Means are arranged in ascending order and each possible pair is compared.</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(c) </a:t>
            </a:r>
            <a:r>
              <a:rPr lang="en-IN" sz="3200" dirty="0" smtClean="0">
                <a:solidFill>
                  <a:srgbClr val="00B050"/>
                </a:solidFill>
                <a:latin typeface="Comic Sans MS" panose="030F0702030302020204" pitchFamily="66" charset="0"/>
              </a:rPr>
              <a:t>If the difference of any two means is greater than the CD value then they </a:t>
            </a:r>
            <a:r>
              <a:rPr lang="en-IN" sz="3200" dirty="0">
                <a:solidFill>
                  <a:srgbClr val="00B050"/>
                </a:solidFill>
                <a:latin typeface="Comic Sans MS" panose="030F0702030302020204" pitchFamily="66" charset="0"/>
              </a:rPr>
              <a:t>differ </a:t>
            </a:r>
            <a:r>
              <a:rPr lang="en-IN" sz="3200" dirty="0" smtClean="0">
                <a:solidFill>
                  <a:srgbClr val="00B050"/>
                </a:solidFill>
                <a:latin typeface="Comic Sans MS" panose="030F0702030302020204" pitchFamily="66" charset="0"/>
              </a:rPr>
              <a:t>significantly</a:t>
            </a:r>
            <a:r>
              <a:rPr lang="en-IN" sz="3200" dirty="0" smtClean="0">
                <a:latin typeface="Comic Sans MS" panose="030F0702030302020204" pitchFamily="66" charset="0"/>
              </a:rPr>
              <a:t> otherwise they do not differ significantly and may be regarded as same or non-significant</a:t>
            </a:r>
            <a:r>
              <a:rPr lang="en-IN" sz="3200" dirty="0" smtClean="0">
                <a:latin typeface="Comic Sans MS" panose="030F0702030302020204" pitchFamily="66" charset="0"/>
              </a:rPr>
              <a:t>.</a:t>
            </a:r>
          </a:p>
          <a:p>
            <a:pPr marL="0" indent="0" algn="just">
              <a:buNone/>
            </a:pPr>
            <a:r>
              <a:rPr lang="en-IN" sz="3200" dirty="0" smtClean="0">
                <a:latin typeface="Comic Sans MS" panose="030F0702030302020204" pitchFamily="66" charset="0"/>
              </a:rPr>
              <a:t>T1 – T2 = x</a:t>
            </a:r>
            <a:r>
              <a:rPr lang="en-IN" sz="3200" baseline="-25000" dirty="0" smtClean="0">
                <a:latin typeface="Comic Sans MS" panose="030F0702030302020204" pitchFamily="66" charset="0"/>
              </a:rPr>
              <a:t>1</a:t>
            </a:r>
            <a:r>
              <a:rPr lang="en-IN" sz="3200" dirty="0" smtClean="0">
                <a:latin typeface="Comic Sans MS" panose="030F0702030302020204" pitchFamily="66" charset="0"/>
              </a:rPr>
              <a:t> &gt; CD		T2 – T3 = x</a:t>
            </a:r>
            <a:r>
              <a:rPr lang="en-IN" sz="3200" baseline="-25000" dirty="0" smtClean="0">
                <a:latin typeface="Comic Sans MS" panose="030F0702030302020204" pitchFamily="66" charset="0"/>
              </a:rPr>
              <a:t>4</a:t>
            </a:r>
            <a:r>
              <a:rPr lang="en-IN" sz="3200" dirty="0" smtClean="0">
                <a:latin typeface="Comic Sans MS" panose="030F0702030302020204" pitchFamily="66" charset="0"/>
              </a:rPr>
              <a:t> &gt; CD</a:t>
            </a:r>
          </a:p>
          <a:p>
            <a:pPr marL="0" indent="0" algn="just">
              <a:buNone/>
            </a:pPr>
            <a:r>
              <a:rPr lang="en-IN" sz="3200" dirty="0" smtClean="0">
                <a:latin typeface="Comic Sans MS" panose="030F0702030302020204" pitchFamily="66" charset="0"/>
              </a:rPr>
              <a:t>T1 – T3 = x</a:t>
            </a:r>
            <a:r>
              <a:rPr lang="en-IN" sz="3200" baseline="-25000" dirty="0" smtClean="0">
                <a:latin typeface="Comic Sans MS" panose="030F0702030302020204" pitchFamily="66" charset="0"/>
              </a:rPr>
              <a:t>2</a:t>
            </a:r>
            <a:r>
              <a:rPr lang="en-IN" sz="3200" dirty="0" smtClean="0">
                <a:latin typeface="Comic Sans MS" panose="030F0702030302020204" pitchFamily="66" charset="0"/>
              </a:rPr>
              <a:t> &lt; CD		T2 – T4 = x</a:t>
            </a:r>
            <a:r>
              <a:rPr lang="en-IN" sz="3200" baseline="-25000" dirty="0" smtClean="0">
                <a:latin typeface="Comic Sans MS" panose="030F0702030302020204" pitchFamily="66" charset="0"/>
              </a:rPr>
              <a:t>5</a:t>
            </a:r>
            <a:r>
              <a:rPr lang="en-IN" sz="3200" dirty="0" smtClean="0">
                <a:latin typeface="Comic Sans MS" panose="030F0702030302020204" pitchFamily="66" charset="0"/>
              </a:rPr>
              <a:t> &gt; CD</a:t>
            </a:r>
          </a:p>
          <a:p>
            <a:pPr marL="0" indent="0" algn="just">
              <a:buNone/>
            </a:pPr>
            <a:r>
              <a:rPr lang="en-IN" sz="3200" dirty="0" smtClean="0">
                <a:latin typeface="Comic Sans MS" panose="030F0702030302020204" pitchFamily="66" charset="0"/>
              </a:rPr>
              <a:t>T1 - T4 = x</a:t>
            </a:r>
            <a:r>
              <a:rPr lang="en-IN" sz="3200" baseline="-25000" dirty="0" smtClean="0">
                <a:latin typeface="Comic Sans MS" panose="030F0702030302020204" pitchFamily="66" charset="0"/>
              </a:rPr>
              <a:t>3</a:t>
            </a:r>
            <a:r>
              <a:rPr lang="en-IN" sz="3200" dirty="0" smtClean="0">
                <a:latin typeface="Comic Sans MS" panose="030F0702030302020204" pitchFamily="66" charset="0"/>
              </a:rPr>
              <a:t> &gt; CD		T3 – T4 = x</a:t>
            </a:r>
            <a:r>
              <a:rPr lang="en-IN" sz="3200" baseline="-25000" dirty="0" smtClean="0">
                <a:latin typeface="Comic Sans MS" panose="030F0702030302020204" pitchFamily="66" charset="0"/>
              </a:rPr>
              <a:t>6</a:t>
            </a:r>
            <a:r>
              <a:rPr lang="en-IN" sz="3200" dirty="0" smtClean="0">
                <a:latin typeface="Comic Sans MS" panose="030F0702030302020204" pitchFamily="66" charset="0"/>
              </a:rPr>
              <a:t> &lt; CD	</a:t>
            </a:r>
          </a:p>
          <a:p>
            <a:pPr marL="0" indent="0" algn="just">
              <a:buNone/>
            </a:pPr>
            <a:endParaRPr lang="en-IN" sz="3200" dirty="0">
              <a:latin typeface="Comic Sans MS" panose="030F0702030302020204" pitchFamily="66" charset="0"/>
            </a:endParaRPr>
          </a:p>
          <a:p>
            <a:pPr marL="0" indent="0" algn="just">
              <a:buNone/>
            </a:pPr>
            <a:r>
              <a:rPr lang="en-IN" sz="3200" dirty="0" smtClean="0">
                <a:latin typeface="Comic Sans MS" panose="030F0702030302020204" pitchFamily="66" charset="0"/>
              </a:rPr>
              <a:t>T</a:t>
            </a:r>
            <a:r>
              <a:rPr lang="en-IN" sz="3200" baseline="-25000" dirty="0" smtClean="0">
                <a:latin typeface="Comic Sans MS" panose="030F0702030302020204" pitchFamily="66" charset="0"/>
              </a:rPr>
              <a:t>1</a:t>
            </a:r>
            <a:r>
              <a:rPr lang="en-IN" sz="3200" dirty="0" smtClean="0">
                <a:latin typeface="Comic Sans MS" panose="030F0702030302020204" pitchFamily="66" charset="0"/>
              </a:rPr>
              <a:t> </a:t>
            </a:r>
            <a:r>
              <a:rPr lang="en-IN" sz="3200" baseline="30000" dirty="0" smtClean="0">
                <a:latin typeface="Comic Sans MS" panose="030F0702030302020204" pitchFamily="66" charset="0"/>
              </a:rPr>
              <a:t>a</a:t>
            </a:r>
            <a:r>
              <a:rPr lang="en-IN" sz="3200" dirty="0" smtClean="0">
                <a:latin typeface="Comic Sans MS" panose="030F0702030302020204" pitchFamily="66" charset="0"/>
              </a:rPr>
              <a:t>		T</a:t>
            </a:r>
            <a:r>
              <a:rPr lang="en-IN" sz="3200" baseline="-25000" dirty="0" smtClean="0">
                <a:latin typeface="Comic Sans MS" panose="030F0702030302020204" pitchFamily="66" charset="0"/>
              </a:rPr>
              <a:t>2</a:t>
            </a:r>
            <a:r>
              <a:rPr lang="en-IN" sz="3200" dirty="0" smtClean="0">
                <a:latin typeface="Comic Sans MS" panose="030F0702030302020204" pitchFamily="66" charset="0"/>
              </a:rPr>
              <a:t> </a:t>
            </a:r>
            <a:r>
              <a:rPr lang="en-IN" sz="3200" baseline="30000" dirty="0" smtClean="0">
                <a:latin typeface="Comic Sans MS" panose="030F0702030302020204" pitchFamily="66" charset="0"/>
              </a:rPr>
              <a:t>b</a:t>
            </a:r>
            <a:r>
              <a:rPr lang="en-IN" sz="3200" dirty="0" smtClean="0">
                <a:latin typeface="Comic Sans MS" panose="030F0702030302020204" pitchFamily="66" charset="0"/>
              </a:rPr>
              <a:t>		T</a:t>
            </a:r>
            <a:r>
              <a:rPr lang="en-IN" sz="3200" baseline="-25000" dirty="0" smtClean="0">
                <a:latin typeface="Comic Sans MS" panose="030F0702030302020204" pitchFamily="66" charset="0"/>
              </a:rPr>
              <a:t>3</a:t>
            </a:r>
            <a:r>
              <a:rPr lang="en-IN" sz="3200" dirty="0" smtClean="0">
                <a:latin typeface="Comic Sans MS" panose="030F0702030302020204" pitchFamily="66" charset="0"/>
              </a:rPr>
              <a:t> </a:t>
            </a:r>
            <a:r>
              <a:rPr lang="en-IN" sz="3200" baseline="30000" dirty="0" smtClean="0">
                <a:latin typeface="Comic Sans MS" panose="030F0702030302020204" pitchFamily="66" charset="0"/>
              </a:rPr>
              <a:t>ac</a:t>
            </a:r>
            <a:r>
              <a:rPr lang="en-IN" sz="3200" dirty="0" smtClean="0">
                <a:latin typeface="Comic Sans MS" panose="030F0702030302020204" pitchFamily="66" charset="0"/>
              </a:rPr>
              <a:t>		T</a:t>
            </a:r>
            <a:r>
              <a:rPr lang="en-IN" sz="3200" baseline="-25000" dirty="0" smtClean="0">
                <a:latin typeface="Comic Sans MS" panose="030F0702030302020204" pitchFamily="66" charset="0"/>
              </a:rPr>
              <a:t>4</a:t>
            </a:r>
            <a:r>
              <a:rPr lang="en-IN" sz="3200" baseline="30000" dirty="0" smtClean="0">
                <a:latin typeface="Comic Sans MS" panose="030F0702030302020204" pitchFamily="66" charset="0"/>
              </a:rPr>
              <a:t>c</a:t>
            </a:r>
            <a:endParaRPr lang="en-IN" sz="3200" baseline="30000" dirty="0">
              <a:latin typeface="Comic Sans MS" panose="030F0702030302020204" pitchFamily="66" charset="0"/>
            </a:endParaRPr>
          </a:p>
        </p:txBody>
      </p:sp>
      <p:cxnSp>
        <p:nvCxnSpPr>
          <p:cNvPr id="4" name="Straight Connector 3"/>
          <p:cNvCxnSpPr/>
          <p:nvPr/>
        </p:nvCxnSpPr>
        <p:spPr>
          <a:xfrm>
            <a:off x="942109" y="5153891"/>
            <a:ext cx="290946" cy="277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2784764" y="5140030"/>
            <a:ext cx="263260" cy="1386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2023" y="5153886"/>
            <a:ext cx="290946" cy="277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386951" y="5153886"/>
            <a:ext cx="290946" cy="2770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0023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3345"/>
            <a:ext cx="10515600" cy="5733618"/>
          </a:xfrm>
        </p:spPr>
        <p:txBody>
          <a:bodyPr>
            <a:normAutofit fontScale="92500" lnSpcReduction="10000"/>
          </a:bodyPr>
          <a:lstStyle/>
          <a:p>
            <a:pPr marL="0" indent="0" algn="just">
              <a:buNone/>
            </a:pPr>
            <a:r>
              <a:rPr lang="en-IN" sz="3200" dirty="0" smtClean="0">
                <a:latin typeface="Comic Sans MS" panose="030F0702030302020204" pitchFamily="66" charset="0"/>
              </a:rPr>
              <a:t>x)</a:t>
            </a:r>
            <a:r>
              <a:rPr lang="en-IN" sz="3200" b="1" dirty="0" smtClean="0">
                <a:latin typeface="Comic Sans MS" panose="030F0702030302020204" pitchFamily="66" charset="0"/>
              </a:rPr>
              <a:t> </a:t>
            </a:r>
            <a:r>
              <a:rPr lang="en-IN" sz="3200" b="1" dirty="0" smtClean="0">
                <a:solidFill>
                  <a:srgbClr val="FF0000"/>
                </a:solidFill>
                <a:latin typeface="Comic Sans MS" panose="030F0702030302020204" pitchFamily="66" charset="0"/>
              </a:rPr>
              <a:t>Use of CRD:</a:t>
            </a:r>
            <a:endParaRPr lang="en-IN" sz="3200" dirty="0" smtClean="0">
              <a:solidFill>
                <a:srgbClr val="FF0000"/>
              </a:solidFill>
              <a:latin typeface="Comic Sans MS" panose="030F0702030302020204" pitchFamily="66" charset="0"/>
            </a:endParaRP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(a) Experiment for the comparison of growth promoting ability of certain feeds on day old chicks, etc.</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(b) Experiment on very young lab animals e.g. mice, rats, guinea pigs for testing the effect of certain drugs or supplements, etc.</a:t>
            </a:r>
          </a:p>
          <a:p>
            <a:pPr marL="0" indent="0" algn="just">
              <a:buNone/>
            </a:pPr>
            <a:r>
              <a:rPr lang="en-IN" sz="3200" dirty="0" smtClean="0">
                <a:latin typeface="Comic Sans MS" panose="030F0702030302020204" pitchFamily="66" charset="0"/>
              </a:rPr>
              <a:t>xi) </a:t>
            </a:r>
            <a:r>
              <a:rPr lang="en-IN" sz="3200" b="1" dirty="0" smtClean="0">
                <a:solidFill>
                  <a:srgbClr val="FF0000"/>
                </a:solidFill>
                <a:latin typeface="Comic Sans MS" panose="030F0702030302020204" pitchFamily="66" charset="0"/>
              </a:rPr>
              <a:t>Advantages:</a:t>
            </a:r>
          </a:p>
          <a:p>
            <a:pPr marL="0" indent="0" algn="just">
              <a:buNone/>
            </a:pP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(a) It is easy to design.</a:t>
            </a:r>
          </a:p>
          <a:p>
            <a:pPr marL="0" indent="0" algn="just">
              <a:buNone/>
            </a:pPr>
            <a:r>
              <a:rPr lang="en-IN" sz="3200" dirty="0">
                <a:latin typeface="Comic Sans MS" panose="030F0702030302020204" pitchFamily="66" charset="0"/>
              </a:rPr>
              <a:t>	</a:t>
            </a:r>
            <a:r>
              <a:rPr lang="en-IN" sz="3200" dirty="0" smtClean="0">
                <a:solidFill>
                  <a:srgbClr val="7030A0"/>
                </a:solidFill>
                <a:latin typeface="Comic Sans MS" panose="030F0702030302020204" pitchFamily="66" charset="0"/>
              </a:rPr>
              <a:t>(b) Statistical analysis of data is simple.</a:t>
            </a:r>
          </a:p>
          <a:p>
            <a:pPr marL="0" indent="0" algn="just">
              <a:buNone/>
            </a:pPr>
            <a:r>
              <a:rPr lang="en-IN" sz="3200" dirty="0">
                <a:latin typeface="Comic Sans MS" panose="030F0702030302020204" pitchFamily="66" charset="0"/>
              </a:rPr>
              <a:t>	</a:t>
            </a:r>
            <a:r>
              <a:rPr lang="en-IN" sz="3200" dirty="0" smtClean="0">
                <a:solidFill>
                  <a:srgbClr val="00B050"/>
                </a:solidFill>
                <a:latin typeface="Comic Sans MS" panose="030F0702030302020204" pitchFamily="66" charset="0"/>
              </a:rPr>
              <a:t>(c) If some of the animals are dead or fail to provide data, the statistical analysis does not become complicated.</a:t>
            </a:r>
            <a:endParaRPr lang="en-IN" sz="32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2285860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4291"/>
            <a:ext cx="10515600" cy="5442672"/>
          </a:xfrm>
        </p:spPr>
        <p:txBody>
          <a:bodyPr>
            <a:normAutofit/>
          </a:bodyPr>
          <a:lstStyle/>
          <a:p>
            <a:pPr marL="0" indent="0">
              <a:buNone/>
            </a:pPr>
            <a:r>
              <a:rPr lang="en-IN" sz="3200" b="1" dirty="0" smtClean="0">
                <a:solidFill>
                  <a:srgbClr val="FF0000"/>
                </a:solidFill>
                <a:latin typeface="Comic Sans MS" panose="030F0702030302020204" pitchFamily="66" charset="0"/>
              </a:rPr>
              <a:t>(xi) Disadvantages:</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(a) </a:t>
            </a:r>
            <a:r>
              <a:rPr lang="en-IN" sz="3200" dirty="0" smtClean="0">
                <a:solidFill>
                  <a:srgbClr val="7030A0"/>
                </a:solidFill>
                <a:latin typeface="Comic Sans MS" panose="030F0702030302020204" pitchFamily="66" charset="0"/>
              </a:rPr>
              <a:t>The design requires a homogeneous set of experimental units.</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b) </a:t>
            </a:r>
            <a:r>
              <a:rPr lang="en-IN" sz="3200" dirty="0" smtClean="0">
                <a:solidFill>
                  <a:srgbClr val="00B050"/>
                </a:solidFill>
                <a:latin typeface="Comic Sans MS" panose="030F0702030302020204" pitchFamily="66" charset="0"/>
              </a:rPr>
              <a:t>If the experimental units are not completely homogeneous, </a:t>
            </a:r>
            <a:r>
              <a:rPr lang="en-IN" sz="3200" dirty="0" smtClean="0">
                <a:solidFill>
                  <a:srgbClr val="7030A0"/>
                </a:solidFill>
                <a:latin typeface="Comic Sans MS" panose="030F0702030302020204" pitchFamily="66" charset="0"/>
              </a:rPr>
              <a:t>then the experimental error becomes enlarged</a:t>
            </a:r>
            <a:r>
              <a:rPr lang="en-IN" sz="3200" dirty="0" smtClean="0">
                <a:solidFill>
                  <a:srgbClr val="002060"/>
                </a:solidFill>
                <a:latin typeface="Comic Sans MS" panose="030F0702030302020204" pitchFamily="66" charset="0"/>
              </a:rPr>
              <a:t> </a:t>
            </a:r>
            <a:r>
              <a:rPr lang="en-IN" sz="3200" dirty="0" smtClean="0">
                <a:latin typeface="Comic Sans MS" panose="030F0702030302020204" pitchFamily="66" charset="0"/>
              </a:rPr>
              <a:t>and </a:t>
            </a:r>
            <a:r>
              <a:rPr lang="en-IN" sz="3200" dirty="0" smtClean="0">
                <a:solidFill>
                  <a:srgbClr val="0070C0"/>
                </a:solidFill>
                <a:latin typeface="Comic Sans MS" panose="030F0702030302020204" pitchFamily="66" charset="0"/>
              </a:rPr>
              <a:t>makes </a:t>
            </a:r>
            <a:r>
              <a:rPr lang="en-IN" sz="3200" dirty="0">
                <a:solidFill>
                  <a:srgbClr val="0070C0"/>
                </a:solidFill>
                <a:latin typeface="Comic Sans MS" panose="030F0702030302020204" pitchFamily="66" charset="0"/>
              </a:rPr>
              <a:t>the </a:t>
            </a:r>
            <a:r>
              <a:rPr lang="en-IN" sz="3200" dirty="0" smtClean="0">
                <a:solidFill>
                  <a:srgbClr val="0070C0"/>
                </a:solidFill>
                <a:latin typeface="Comic Sans MS" panose="030F0702030302020204" pitchFamily="66" charset="0"/>
              </a:rPr>
              <a:t>treatment comparisons less efficient.</a:t>
            </a: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4121787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945"/>
            <a:ext cx="10515600" cy="6567055"/>
          </a:xfrm>
        </p:spPr>
        <p:txBody>
          <a:bodyPr>
            <a:normAutofit/>
          </a:bodyPr>
          <a:lstStyle/>
          <a:p>
            <a:pPr marL="0" indent="0" algn="just">
              <a:buNone/>
            </a:pPr>
            <a:r>
              <a:rPr lang="en-IN" dirty="0" smtClean="0">
                <a:solidFill>
                  <a:srgbClr val="FF0000"/>
                </a:solidFill>
                <a:latin typeface="Comic Sans MS" panose="030F0702030302020204" pitchFamily="66" charset="0"/>
              </a:rPr>
              <a:t>Problem 1</a:t>
            </a:r>
            <a:r>
              <a:rPr lang="en-IN" dirty="0" smtClean="0">
                <a:latin typeface="Comic Sans MS" panose="030F0702030302020204" pitchFamily="66" charset="0"/>
              </a:rPr>
              <a:t>. Following are the body weight gains of animals fed with different types of feed. The experiment is designed under CRD. Test whether different treatment (feed) has significant effect on body weight gain of animals or not.</a:t>
            </a:r>
          </a:p>
          <a:p>
            <a:pPr marL="0" indent="0" algn="just">
              <a:buNone/>
            </a:pPr>
            <a:endParaRPr lang="en-IN" sz="3200" dirty="0">
              <a:latin typeface="Comic Sans MS" panose="030F0702030302020204" pitchFamily="66" charset="0"/>
            </a:endParaRPr>
          </a:p>
          <a:p>
            <a:pPr marL="0" indent="0" algn="just">
              <a:buNone/>
            </a:pPr>
            <a:endParaRPr lang="en-IN" sz="3200"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77625639"/>
              </p:ext>
            </p:extLst>
          </p:nvPr>
        </p:nvGraphicFramePr>
        <p:xfrm>
          <a:off x="2032000" y="2091266"/>
          <a:ext cx="8128000" cy="4937760"/>
        </p:xfrm>
        <a:graphic>
          <a:graphicData uri="http://schemas.openxmlformats.org/drawingml/2006/table">
            <a:tbl>
              <a:tblPr firstRow="1" bandRow="1">
                <a:tableStyleId>{7DF18680-E054-41AD-8BC1-D1AEF772440D}</a:tableStyleId>
              </a:tblPr>
              <a:tblGrid>
                <a:gridCol w="2032000">
                  <a:extLst>
                    <a:ext uri="{9D8B030D-6E8A-4147-A177-3AD203B41FA5}">
                      <a16:colId xmlns:a16="http://schemas.microsoft.com/office/drawing/2014/main" val="3061028823"/>
                    </a:ext>
                  </a:extLst>
                </a:gridCol>
                <a:gridCol w="2032000">
                  <a:extLst>
                    <a:ext uri="{9D8B030D-6E8A-4147-A177-3AD203B41FA5}">
                      <a16:colId xmlns:a16="http://schemas.microsoft.com/office/drawing/2014/main" val="481216040"/>
                    </a:ext>
                  </a:extLst>
                </a:gridCol>
                <a:gridCol w="2032000">
                  <a:extLst>
                    <a:ext uri="{9D8B030D-6E8A-4147-A177-3AD203B41FA5}">
                      <a16:colId xmlns:a16="http://schemas.microsoft.com/office/drawing/2014/main" val="3757905737"/>
                    </a:ext>
                  </a:extLst>
                </a:gridCol>
                <a:gridCol w="2032000">
                  <a:extLst>
                    <a:ext uri="{9D8B030D-6E8A-4147-A177-3AD203B41FA5}">
                      <a16:colId xmlns:a16="http://schemas.microsoft.com/office/drawing/2014/main" val="3045241559"/>
                    </a:ext>
                  </a:extLst>
                </a:gridCol>
              </a:tblGrid>
              <a:tr h="429377">
                <a:tc>
                  <a:txBody>
                    <a:bodyPr/>
                    <a:lstStyle/>
                    <a:p>
                      <a:pPr algn="ctr"/>
                      <a:r>
                        <a:rPr lang="en-IN" sz="2400" b="1" dirty="0" smtClean="0"/>
                        <a:t>T1</a:t>
                      </a:r>
                      <a:endParaRPr lang="en-IN" sz="2400" b="1" dirty="0"/>
                    </a:p>
                  </a:txBody>
                  <a:tcPr/>
                </a:tc>
                <a:tc>
                  <a:txBody>
                    <a:bodyPr/>
                    <a:lstStyle/>
                    <a:p>
                      <a:pPr algn="ctr"/>
                      <a:r>
                        <a:rPr lang="en-IN" sz="2400" b="1" dirty="0" smtClean="0"/>
                        <a:t>T2</a:t>
                      </a:r>
                      <a:endParaRPr lang="en-IN" sz="2400" b="1" dirty="0"/>
                    </a:p>
                  </a:txBody>
                  <a:tcPr/>
                </a:tc>
                <a:tc>
                  <a:txBody>
                    <a:bodyPr/>
                    <a:lstStyle/>
                    <a:p>
                      <a:pPr algn="ctr"/>
                      <a:r>
                        <a:rPr lang="en-IN" sz="2400" b="1" dirty="0" smtClean="0"/>
                        <a:t>T3</a:t>
                      </a:r>
                      <a:endParaRPr lang="en-IN" sz="2400" b="1" dirty="0"/>
                    </a:p>
                  </a:txBody>
                  <a:tcPr/>
                </a:tc>
                <a:tc>
                  <a:txBody>
                    <a:bodyPr/>
                    <a:lstStyle/>
                    <a:p>
                      <a:pPr algn="ctr"/>
                      <a:r>
                        <a:rPr lang="en-IN" sz="2400" b="1" dirty="0" smtClean="0"/>
                        <a:t>T4</a:t>
                      </a:r>
                    </a:p>
                  </a:txBody>
                  <a:tcPr/>
                </a:tc>
                <a:extLst>
                  <a:ext uri="{0D108BD9-81ED-4DB2-BD59-A6C34878D82A}">
                    <a16:rowId xmlns:a16="http://schemas.microsoft.com/office/drawing/2014/main" val="412641966"/>
                  </a:ext>
                </a:extLst>
              </a:tr>
              <a:tr h="429377">
                <a:tc>
                  <a:txBody>
                    <a:bodyPr/>
                    <a:lstStyle/>
                    <a:p>
                      <a:pPr algn="ctr"/>
                      <a:r>
                        <a:rPr lang="en-IN" sz="2400" b="1" dirty="0" smtClean="0"/>
                        <a:t>1</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3</a:t>
                      </a:r>
                      <a:endParaRPr lang="en-IN" sz="2400" b="1" dirty="0"/>
                    </a:p>
                  </a:txBody>
                  <a:tcPr/>
                </a:tc>
                <a:extLst>
                  <a:ext uri="{0D108BD9-81ED-4DB2-BD59-A6C34878D82A}">
                    <a16:rowId xmlns:a16="http://schemas.microsoft.com/office/drawing/2014/main" val="1922224244"/>
                  </a:ext>
                </a:extLst>
              </a:tr>
              <a:tr h="429377">
                <a:tc>
                  <a:txBody>
                    <a:bodyPr/>
                    <a:lstStyle/>
                    <a:p>
                      <a:pPr algn="ctr"/>
                      <a:r>
                        <a:rPr lang="en-IN" sz="2400" b="1" dirty="0" smtClean="0"/>
                        <a:t>2</a:t>
                      </a:r>
                      <a:endParaRPr lang="en-IN" sz="2400" b="1" dirty="0"/>
                    </a:p>
                  </a:txBody>
                  <a:tcPr/>
                </a:tc>
                <a:tc>
                  <a:txBody>
                    <a:bodyPr/>
                    <a:lstStyle/>
                    <a:p>
                      <a:pPr algn="ctr"/>
                      <a:r>
                        <a:rPr lang="en-IN" sz="2400" b="1" dirty="0" smtClean="0"/>
                        <a:t>3</a:t>
                      </a:r>
                      <a:endParaRPr lang="en-IN" sz="2400" b="1" dirty="0"/>
                    </a:p>
                  </a:txBody>
                  <a:tcPr/>
                </a:tc>
                <a:tc>
                  <a:txBody>
                    <a:bodyPr/>
                    <a:lstStyle/>
                    <a:p>
                      <a:pPr algn="ctr"/>
                      <a:r>
                        <a:rPr lang="en-IN" sz="2400" b="1" dirty="0" smtClean="0"/>
                        <a:t>3</a:t>
                      </a:r>
                      <a:endParaRPr lang="en-IN" sz="2400" b="1" dirty="0"/>
                    </a:p>
                  </a:txBody>
                  <a:tcPr/>
                </a:tc>
                <a:tc>
                  <a:txBody>
                    <a:bodyPr/>
                    <a:lstStyle/>
                    <a:p>
                      <a:pPr algn="ctr"/>
                      <a:r>
                        <a:rPr lang="en-IN" sz="2400" b="1" dirty="0" smtClean="0"/>
                        <a:t>4</a:t>
                      </a:r>
                      <a:endParaRPr lang="en-IN" sz="2400" b="1" dirty="0"/>
                    </a:p>
                  </a:txBody>
                  <a:tcPr/>
                </a:tc>
                <a:extLst>
                  <a:ext uri="{0D108BD9-81ED-4DB2-BD59-A6C34878D82A}">
                    <a16:rowId xmlns:a16="http://schemas.microsoft.com/office/drawing/2014/main" val="3933564444"/>
                  </a:ext>
                </a:extLst>
              </a:tr>
              <a:tr h="429377">
                <a:tc>
                  <a:txBody>
                    <a:bodyPr/>
                    <a:lstStyle/>
                    <a:p>
                      <a:pPr algn="ctr"/>
                      <a:r>
                        <a:rPr lang="en-IN" sz="2400" b="1" dirty="0" smtClean="0"/>
                        <a:t>3</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5</a:t>
                      </a:r>
                      <a:endParaRPr lang="en-IN" sz="2400" b="1" dirty="0"/>
                    </a:p>
                  </a:txBody>
                  <a:tcPr/>
                </a:tc>
                <a:extLst>
                  <a:ext uri="{0D108BD9-81ED-4DB2-BD59-A6C34878D82A}">
                    <a16:rowId xmlns:a16="http://schemas.microsoft.com/office/drawing/2014/main" val="1636014389"/>
                  </a:ext>
                </a:extLst>
              </a:tr>
              <a:tr h="429377">
                <a:tc>
                  <a:txBody>
                    <a:bodyPr/>
                    <a:lstStyle/>
                    <a:p>
                      <a:pPr algn="ctr"/>
                      <a:r>
                        <a:rPr lang="en-IN" sz="2400" b="1" dirty="0" smtClean="0"/>
                        <a:t>2</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6</a:t>
                      </a:r>
                      <a:endParaRPr lang="en-IN" sz="2400" b="1" dirty="0"/>
                    </a:p>
                  </a:txBody>
                  <a:tcPr/>
                </a:tc>
                <a:extLst>
                  <a:ext uri="{0D108BD9-81ED-4DB2-BD59-A6C34878D82A}">
                    <a16:rowId xmlns:a16="http://schemas.microsoft.com/office/drawing/2014/main" val="2418436553"/>
                  </a:ext>
                </a:extLst>
              </a:tr>
              <a:tr h="429377">
                <a:tc>
                  <a:txBody>
                    <a:bodyPr/>
                    <a:lstStyle/>
                    <a:p>
                      <a:pPr algn="ctr"/>
                      <a:r>
                        <a:rPr lang="en-IN" sz="2400" b="1" dirty="0" smtClean="0"/>
                        <a:t>3</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5</a:t>
                      </a:r>
                      <a:endParaRPr lang="en-IN" sz="2400" b="1" dirty="0"/>
                    </a:p>
                  </a:txBody>
                  <a:tcPr/>
                </a:tc>
                <a:extLst>
                  <a:ext uri="{0D108BD9-81ED-4DB2-BD59-A6C34878D82A}">
                    <a16:rowId xmlns:a16="http://schemas.microsoft.com/office/drawing/2014/main" val="2326400225"/>
                  </a:ext>
                </a:extLst>
              </a:tr>
              <a:tr h="429377">
                <a:tc>
                  <a:txBody>
                    <a:bodyPr/>
                    <a:lstStyle/>
                    <a:p>
                      <a:pPr algn="ctr"/>
                      <a:r>
                        <a:rPr lang="en-IN" sz="2400" b="1" dirty="0" smtClean="0"/>
                        <a:t>4</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5</a:t>
                      </a:r>
                      <a:endParaRPr lang="en-IN" sz="2400" b="1" dirty="0"/>
                    </a:p>
                  </a:txBody>
                  <a:tcPr/>
                </a:tc>
                <a:tc>
                  <a:txBody>
                    <a:bodyPr/>
                    <a:lstStyle/>
                    <a:p>
                      <a:pPr algn="ctr"/>
                      <a:r>
                        <a:rPr lang="en-IN" sz="2400" b="1" dirty="0" smtClean="0"/>
                        <a:t>6</a:t>
                      </a:r>
                      <a:endParaRPr lang="en-IN" sz="2400" b="1" dirty="0"/>
                    </a:p>
                  </a:txBody>
                  <a:tcPr/>
                </a:tc>
                <a:extLst>
                  <a:ext uri="{0D108BD9-81ED-4DB2-BD59-A6C34878D82A}">
                    <a16:rowId xmlns:a16="http://schemas.microsoft.com/office/drawing/2014/main" val="3240512226"/>
                  </a:ext>
                </a:extLst>
              </a:tr>
              <a:tr h="429377">
                <a:tc>
                  <a:txBody>
                    <a:bodyPr/>
                    <a:lstStyle/>
                    <a:p>
                      <a:pPr algn="ctr"/>
                      <a:r>
                        <a:rPr lang="en-IN" sz="2400" b="1" dirty="0" smtClean="0"/>
                        <a:t>5</a:t>
                      </a:r>
                      <a:endParaRPr lang="en-IN" sz="2400" b="1" dirty="0"/>
                    </a:p>
                  </a:txBody>
                  <a:tcPr/>
                </a:tc>
                <a:tc>
                  <a:txBody>
                    <a:bodyPr/>
                    <a:lstStyle/>
                    <a:p>
                      <a:pPr algn="ctr"/>
                      <a:endParaRPr lang="en-IN" sz="2400" b="1" dirty="0"/>
                    </a:p>
                  </a:txBody>
                  <a:tcPr/>
                </a:tc>
                <a:tc>
                  <a:txBody>
                    <a:bodyPr/>
                    <a:lstStyle/>
                    <a:p>
                      <a:pPr algn="ctr"/>
                      <a:endParaRPr lang="en-IN" sz="2400" b="1" dirty="0"/>
                    </a:p>
                  </a:txBody>
                  <a:tcPr/>
                </a:tc>
                <a:tc>
                  <a:txBody>
                    <a:bodyPr/>
                    <a:lstStyle/>
                    <a:p>
                      <a:pPr algn="ctr"/>
                      <a:r>
                        <a:rPr lang="en-IN" sz="2400" b="1" dirty="0" smtClean="0"/>
                        <a:t>7</a:t>
                      </a:r>
                      <a:endParaRPr lang="en-IN" sz="2400" b="1" dirty="0"/>
                    </a:p>
                  </a:txBody>
                  <a:tcPr/>
                </a:tc>
                <a:extLst>
                  <a:ext uri="{0D108BD9-81ED-4DB2-BD59-A6C34878D82A}">
                    <a16:rowId xmlns:a16="http://schemas.microsoft.com/office/drawing/2014/main" val="2788723467"/>
                  </a:ext>
                </a:extLst>
              </a:tr>
              <a:tr h="429377">
                <a:tc>
                  <a:txBody>
                    <a:bodyPr/>
                    <a:lstStyle/>
                    <a:p>
                      <a:pPr algn="ctr"/>
                      <a:r>
                        <a:rPr lang="en-IN" sz="2400" b="1" dirty="0" smtClean="0"/>
                        <a:t>∑ T1 = 20</a:t>
                      </a:r>
                      <a:endParaRPr lang="en-IN" sz="2400" b="1" dirty="0"/>
                    </a:p>
                  </a:txBody>
                  <a:tcPr/>
                </a:tc>
                <a:tc>
                  <a:txBody>
                    <a:bodyPr/>
                    <a:lstStyle/>
                    <a:p>
                      <a:pPr algn="ctr"/>
                      <a:r>
                        <a:rPr lang="en-IN" sz="2400" b="1" dirty="0" smtClean="0"/>
                        <a:t>∑ T2 = 14</a:t>
                      </a:r>
                      <a:endParaRPr lang="en-IN" sz="2400" b="1" dirty="0"/>
                    </a:p>
                  </a:txBody>
                  <a:tcPr/>
                </a:tc>
                <a:tc>
                  <a:txBody>
                    <a:bodyPr/>
                    <a:lstStyle/>
                    <a:p>
                      <a:pPr algn="ctr"/>
                      <a:r>
                        <a:rPr lang="en-IN" sz="2400" b="1" dirty="0" smtClean="0"/>
                        <a:t>∑ T3 = 15</a:t>
                      </a:r>
                      <a:endParaRPr lang="en-IN" sz="2400" b="1" dirty="0"/>
                    </a:p>
                  </a:txBody>
                  <a:tcPr/>
                </a:tc>
                <a:tc>
                  <a:txBody>
                    <a:bodyPr/>
                    <a:lstStyle/>
                    <a:p>
                      <a:pPr algn="ctr"/>
                      <a:r>
                        <a:rPr lang="en-IN" sz="2400" b="1" dirty="0" smtClean="0"/>
                        <a:t>∑ T4 = 36</a:t>
                      </a:r>
                      <a:endParaRPr lang="en-IN" sz="2400" b="1" dirty="0"/>
                    </a:p>
                  </a:txBody>
                  <a:tcPr/>
                </a:tc>
                <a:extLst>
                  <a:ext uri="{0D108BD9-81ED-4DB2-BD59-A6C34878D82A}">
                    <a16:rowId xmlns:a16="http://schemas.microsoft.com/office/drawing/2014/main" val="4257258515"/>
                  </a:ext>
                </a:extLst>
              </a:tr>
              <a:tr h="429377">
                <a:tc>
                  <a:txBody>
                    <a:bodyPr/>
                    <a:lstStyle/>
                    <a:p>
                      <a:pPr algn="ctr"/>
                      <a:r>
                        <a:rPr lang="en-IN" sz="2400" b="1" dirty="0" smtClean="0"/>
                        <a:t>n1 = 7</a:t>
                      </a:r>
                      <a:endParaRPr lang="en-IN" sz="2400" b="1" dirty="0"/>
                    </a:p>
                  </a:txBody>
                  <a:tcPr/>
                </a:tc>
                <a:tc>
                  <a:txBody>
                    <a:bodyPr/>
                    <a:lstStyle/>
                    <a:p>
                      <a:pPr algn="ctr"/>
                      <a:r>
                        <a:rPr lang="en-IN" sz="2400" b="1" dirty="0" smtClean="0"/>
                        <a:t>n2 = 6</a:t>
                      </a:r>
                      <a:endParaRPr lang="en-IN" sz="2400" b="1" dirty="0"/>
                    </a:p>
                  </a:txBody>
                  <a:tcPr/>
                </a:tc>
                <a:tc>
                  <a:txBody>
                    <a:bodyPr/>
                    <a:lstStyle/>
                    <a:p>
                      <a:pPr algn="ctr"/>
                      <a:r>
                        <a:rPr lang="en-IN" sz="2400" b="1" dirty="0" smtClean="0"/>
                        <a:t>n3 = 6</a:t>
                      </a:r>
                      <a:endParaRPr lang="en-IN" sz="2400" b="1" dirty="0"/>
                    </a:p>
                  </a:txBody>
                  <a:tcPr/>
                </a:tc>
                <a:tc>
                  <a:txBody>
                    <a:bodyPr/>
                    <a:lstStyle/>
                    <a:p>
                      <a:pPr algn="ctr"/>
                      <a:r>
                        <a:rPr lang="en-IN" sz="2400" b="1" dirty="0" smtClean="0"/>
                        <a:t>n4 = 36</a:t>
                      </a:r>
                      <a:endParaRPr lang="en-IN" sz="2400" b="1" dirty="0"/>
                    </a:p>
                  </a:txBody>
                  <a:tcPr/>
                </a:tc>
                <a:extLst>
                  <a:ext uri="{0D108BD9-81ED-4DB2-BD59-A6C34878D82A}">
                    <a16:rowId xmlns:a16="http://schemas.microsoft.com/office/drawing/2014/main" val="1151467656"/>
                  </a:ext>
                </a:extLst>
              </a:tr>
              <a:tr h="348272">
                <a:tc gridSpan="4">
                  <a:txBody>
                    <a:bodyPr/>
                    <a:lstStyle/>
                    <a:p>
                      <a:pPr algn="ctr"/>
                      <a:endParaRPr lang="en-IN" b="1" dirty="0"/>
                    </a:p>
                  </a:txBody>
                  <a:tcPr/>
                </a:tc>
                <a:tc hMerge="1">
                  <a:txBody>
                    <a:bodyPr/>
                    <a:lstStyle/>
                    <a:p>
                      <a:pPr algn="ctr"/>
                      <a:endParaRPr lang="en-IN" b="1" dirty="0"/>
                    </a:p>
                  </a:txBody>
                  <a:tcPr/>
                </a:tc>
                <a:tc hMerge="1">
                  <a:txBody>
                    <a:bodyPr/>
                    <a:lstStyle/>
                    <a:p>
                      <a:pPr algn="ctr"/>
                      <a:endParaRPr lang="en-IN" b="1" dirty="0"/>
                    </a:p>
                  </a:txBody>
                  <a:tcPr/>
                </a:tc>
                <a:tc hMerge="1">
                  <a:txBody>
                    <a:bodyPr/>
                    <a:lstStyle/>
                    <a:p>
                      <a:pPr algn="ctr"/>
                      <a:endParaRPr lang="en-IN" b="1" dirty="0"/>
                    </a:p>
                  </a:txBody>
                  <a:tcPr/>
                </a:tc>
                <a:extLst>
                  <a:ext uri="{0D108BD9-81ED-4DB2-BD59-A6C34878D82A}">
                    <a16:rowId xmlns:a16="http://schemas.microsoft.com/office/drawing/2014/main" val="1777765937"/>
                  </a:ext>
                </a:extLst>
              </a:tr>
            </a:tbl>
          </a:graphicData>
        </a:graphic>
      </p:graphicFrame>
    </p:spTree>
    <p:extLst>
      <p:ext uri="{BB962C8B-B14F-4D97-AF65-F5344CB8AC3E}">
        <p14:creationId xmlns:p14="http://schemas.microsoft.com/office/powerpoint/2010/main" val="1151990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9"/>
            <a:ext cx="9404723" cy="683354"/>
          </a:xfrm>
        </p:spPr>
        <p:txBody>
          <a:bodyPr/>
          <a:lstStyle/>
          <a:p>
            <a:pPr algn="ctr"/>
            <a:r>
              <a:rPr lang="en-IN" sz="3600" b="1" dirty="0" smtClean="0">
                <a:solidFill>
                  <a:srgbClr val="FF0000"/>
                </a:solidFill>
                <a:latin typeface="Comic Sans MS" panose="030F0702030302020204" pitchFamily="66" charset="0"/>
              </a:rPr>
              <a:t>ANOVA in Randomized Block Design</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646111" y="1136073"/>
            <a:ext cx="9952615" cy="5112327"/>
          </a:xfrm>
        </p:spPr>
        <p:txBody>
          <a:bodyPr>
            <a:normAutofit/>
          </a:bodyPr>
          <a:lstStyle/>
          <a:p>
            <a:pPr algn="just"/>
            <a:r>
              <a:rPr lang="en-IN" sz="3200" dirty="0" smtClean="0">
                <a:solidFill>
                  <a:srgbClr val="00B0F0"/>
                </a:solidFill>
                <a:latin typeface="Comic Sans MS" panose="030F0702030302020204" pitchFamily="66" charset="0"/>
              </a:rPr>
              <a:t>This is an improvement over CRD.</a:t>
            </a:r>
          </a:p>
          <a:p>
            <a:pPr algn="just"/>
            <a:r>
              <a:rPr lang="en-IN" sz="3200" dirty="0" smtClean="0">
                <a:latin typeface="Comic Sans MS" panose="030F0702030302020204" pitchFamily="66" charset="0"/>
              </a:rPr>
              <a:t>This is applied when experimental units are heterogeneous.</a:t>
            </a:r>
          </a:p>
          <a:p>
            <a:pPr algn="just"/>
            <a:r>
              <a:rPr lang="en-IN" sz="3200" dirty="0">
                <a:latin typeface="Comic Sans MS" panose="030F0702030302020204" pitchFamily="66" charset="0"/>
              </a:rPr>
              <a:t> </a:t>
            </a:r>
            <a:r>
              <a:rPr lang="en-IN" sz="3200" dirty="0" smtClean="0">
                <a:solidFill>
                  <a:srgbClr val="00B0F0"/>
                </a:solidFill>
                <a:latin typeface="Comic Sans MS" panose="030F0702030302020204" pitchFamily="66" charset="0"/>
              </a:rPr>
              <a:t>All the  experimental units are grouped into different homogeneous blocks according to variability.</a:t>
            </a:r>
          </a:p>
          <a:p>
            <a:pPr algn="just"/>
            <a:r>
              <a:rPr lang="en-IN" sz="3200" dirty="0" smtClean="0">
                <a:latin typeface="Comic Sans MS" panose="030F0702030302020204" pitchFamily="66" charset="0"/>
              </a:rPr>
              <a:t>Number of experimental units within each block are the multiple of treatments.</a:t>
            </a:r>
            <a:endParaRPr lang="en-IN" sz="3200" dirty="0">
              <a:latin typeface="Comic Sans MS" panose="030F0702030302020204" pitchFamily="66" charset="0"/>
            </a:endParaRPr>
          </a:p>
        </p:txBody>
      </p:sp>
    </p:spTree>
    <p:extLst>
      <p:ext uri="{BB962C8B-B14F-4D97-AF65-F5344CB8AC3E}">
        <p14:creationId xmlns:p14="http://schemas.microsoft.com/office/powerpoint/2010/main" val="355673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2511"/>
          </a:xfrm>
        </p:spPr>
        <p:txBody>
          <a:bodyPr/>
          <a:lstStyle/>
          <a:p>
            <a:pPr algn="ctr"/>
            <a:r>
              <a:rPr lang="en-IN" sz="3600" b="1" dirty="0" smtClean="0">
                <a:solidFill>
                  <a:srgbClr val="FF0000"/>
                </a:solidFill>
                <a:latin typeface="Comic Sans MS" panose="030F0702030302020204" pitchFamily="66" charset="0"/>
              </a:rPr>
              <a:t>Analysis of Variance ( ANOVA)</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333500"/>
            <a:ext cx="10515600" cy="4843463"/>
          </a:xfrm>
        </p:spPr>
        <p:txBody>
          <a:bodyPr>
            <a:normAutofit lnSpcReduction="10000"/>
          </a:bodyPr>
          <a:lstStyle/>
          <a:p>
            <a:pPr algn="just">
              <a:buFont typeface="Wingdings" panose="05000000000000000000" pitchFamily="2" charset="2"/>
              <a:buChar char="v"/>
            </a:pPr>
            <a:r>
              <a:rPr lang="en-IN" sz="3200" dirty="0">
                <a:latin typeface="Comic Sans MS" panose="030F0702030302020204" pitchFamily="66" charset="0"/>
              </a:rPr>
              <a:t> </a:t>
            </a:r>
            <a:r>
              <a:rPr lang="en-IN" sz="3200" b="1" dirty="0" smtClean="0">
                <a:solidFill>
                  <a:srgbClr val="FF0000"/>
                </a:solidFill>
                <a:latin typeface="Comic Sans MS" panose="030F0702030302020204" pitchFamily="66" charset="0"/>
              </a:rPr>
              <a:t>Analysis of variance</a:t>
            </a:r>
            <a:r>
              <a:rPr lang="en-IN" sz="3200" dirty="0" smtClean="0">
                <a:latin typeface="Comic Sans MS" panose="030F0702030302020204" pitchFamily="66" charset="0"/>
              </a:rPr>
              <a:t> </a:t>
            </a:r>
            <a:r>
              <a:rPr lang="en-IN" sz="3200" dirty="0" smtClean="0">
                <a:solidFill>
                  <a:srgbClr val="00B050"/>
                </a:solidFill>
                <a:latin typeface="Comic Sans MS" panose="030F0702030302020204" pitchFamily="66" charset="0"/>
              </a:rPr>
              <a:t>is the technique of partitioning the total variance into different components of variance attributable to different assignable causes of variation and residual  component which is  due to extraneous uncontrolled factor called error.</a:t>
            </a:r>
            <a:endParaRPr lang="en-IN" sz="3200" dirty="0" smtClean="0">
              <a:latin typeface="Comic Sans MS" panose="030F0702030302020204" pitchFamily="66" charset="0"/>
            </a:endParaRPr>
          </a:p>
          <a:p>
            <a:pPr algn="just">
              <a:buFont typeface="Wingdings" panose="05000000000000000000" pitchFamily="2" charset="2"/>
              <a:buChar char="v"/>
            </a:pPr>
            <a:r>
              <a:rPr lang="en-IN" sz="3200" dirty="0" smtClean="0">
                <a:latin typeface="Comic Sans MS" panose="030F0702030302020204" pitchFamily="66" charset="0"/>
              </a:rPr>
              <a:t> </a:t>
            </a:r>
            <a:r>
              <a:rPr lang="en-IN" sz="3200" b="1" dirty="0" smtClean="0">
                <a:solidFill>
                  <a:srgbClr val="0070C0"/>
                </a:solidFill>
                <a:latin typeface="Comic Sans MS" panose="030F0702030302020204" pitchFamily="66" charset="0"/>
              </a:rPr>
              <a:t>Concept of analysis of variance</a:t>
            </a:r>
            <a:r>
              <a:rPr lang="en-IN" sz="3200" dirty="0" smtClean="0">
                <a:solidFill>
                  <a:srgbClr val="0070C0"/>
                </a:solidFill>
                <a:latin typeface="Comic Sans MS" panose="030F0702030302020204" pitchFamily="66" charset="0"/>
              </a:rPr>
              <a:t> was given by </a:t>
            </a:r>
            <a:r>
              <a:rPr lang="en-IN" sz="3200" b="1" dirty="0" err="1" smtClean="0">
                <a:solidFill>
                  <a:srgbClr val="0070C0"/>
                </a:solidFill>
                <a:latin typeface="Comic Sans MS" panose="030F0702030302020204" pitchFamily="66" charset="0"/>
              </a:rPr>
              <a:t>Prof.</a:t>
            </a:r>
            <a:r>
              <a:rPr lang="en-IN" sz="3200" b="1" dirty="0" smtClean="0">
                <a:solidFill>
                  <a:srgbClr val="0070C0"/>
                </a:solidFill>
                <a:latin typeface="Comic Sans MS" panose="030F0702030302020204" pitchFamily="66" charset="0"/>
              </a:rPr>
              <a:t> R. A. Fisher</a:t>
            </a:r>
            <a:r>
              <a:rPr lang="en-IN" sz="3200" dirty="0" smtClean="0">
                <a:solidFill>
                  <a:srgbClr val="0070C0"/>
                </a:solidFill>
                <a:latin typeface="Comic Sans MS" panose="030F0702030302020204" pitchFamily="66" charset="0"/>
              </a:rPr>
              <a:t>.</a:t>
            </a:r>
          </a:p>
          <a:p>
            <a:pPr algn="just">
              <a:buFont typeface="Wingdings" panose="05000000000000000000" pitchFamily="2" charset="2"/>
              <a:buChar char="v"/>
            </a:pPr>
            <a:r>
              <a:rPr lang="en-IN" sz="3200" dirty="0">
                <a:solidFill>
                  <a:srgbClr val="0070C0"/>
                </a:solidFill>
                <a:latin typeface="Comic Sans MS" panose="030F0702030302020204" pitchFamily="66" charset="0"/>
              </a:rPr>
              <a:t> </a:t>
            </a:r>
            <a:r>
              <a:rPr lang="en-IN" sz="3200" dirty="0" smtClean="0">
                <a:solidFill>
                  <a:srgbClr val="FF0000"/>
                </a:solidFill>
                <a:latin typeface="Comic Sans MS" panose="030F0702030302020204" pitchFamily="66" charset="0"/>
              </a:rPr>
              <a:t>Types:</a:t>
            </a:r>
            <a:r>
              <a:rPr lang="en-IN" sz="3200" dirty="0" smtClean="0">
                <a:solidFill>
                  <a:srgbClr val="7030A0"/>
                </a:solidFill>
                <a:latin typeface="Comic Sans MS" panose="030F0702030302020204" pitchFamily="66" charset="0"/>
              </a:rPr>
              <a:t> 1. One-way analysis</a:t>
            </a:r>
          </a:p>
          <a:p>
            <a:pPr marL="0" indent="0" algn="just">
              <a:buNone/>
            </a:pPr>
            <a:r>
              <a:rPr lang="en-IN" sz="3200" dirty="0">
                <a:solidFill>
                  <a:srgbClr val="7030A0"/>
                </a:solidFill>
                <a:latin typeface="Comic Sans MS" panose="030F0702030302020204" pitchFamily="66" charset="0"/>
              </a:rPr>
              <a:t>	</a:t>
            </a:r>
            <a:r>
              <a:rPr lang="en-IN" sz="3200" dirty="0" smtClean="0">
                <a:solidFill>
                  <a:srgbClr val="7030A0"/>
                </a:solidFill>
                <a:latin typeface="Comic Sans MS" panose="030F0702030302020204" pitchFamily="66" charset="0"/>
              </a:rPr>
              <a:t>	2. Two-way analysis</a:t>
            </a:r>
            <a:endParaRPr lang="en-IN" sz="3200"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299108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endParaRPr lang="en-IN" dirty="0"/>
          </a:p>
        </p:txBody>
      </p:sp>
      <p:sp>
        <p:nvSpPr>
          <p:cNvPr id="3" name="Content Placeholder 2"/>
          <p:cNvSpPr>
            <a:spLocks noGrp="1"/>
          </p:cNvSpPr>
          <p:nvPr>
            <p:ph idx="1"/>
          </p:nvPr>
        </p:nvSpPr>
        <p:spPr>
          <a:xfrm>
            <a:off x="1622729" y="595746"/>
            <a:ext cx="8946541" cy="5666508"/>
          </a:xfrm>
        </p:spPr>
        <p:txBody>
          <a:bodyPr/>
          <a:lstStyle/>
          <a:p>
            <a:pPr algn="just"/>
            <a:r>
              <a:rPr lang="en-IN" sz="3200" dirty="0">
                <a:solidFill>
                  <a:srgbClr val="0070C0"/>
                </a:solidFill>
                <a:latin typeface="Comic Sans MS" panose="030F0702030302020204" pitchFamily="66" charset="0"/>
              </a:rPr>
              <a:t>Allotment of treatment is not completely at random like CRD</a:t>
            </a:r>
            <a:r>
              <a:rPr lang="en-IN" sz="3200" dirty="0">
                <a:latin typeface="Comic Sans MS" panose="030F0702030302020204" pitchFamily="66" charset="0"/>
              </a:rPr>
              <a:t> </a:t>
            </a:r>
            <a:r>
              <a:rPr lang="en-IN" sz="3200" dirty="0">
                <a:solidFill>
                  <a:srgbClr val="FF0000"/>
                </a:solidFill>
                <a:latin typeface="Comic Sans MS" panose="030F0702030302020204" pitchFamily="66" charset="0"/>
              </a:rPr>
              <a:t>but the allotment is completely </a:t>
            </a:r>
            <a:r>
              <a:rPr lang="en-IN" sz="3200" dirty="0" smtClean="0">
                <a:solidFill>
                  <a:srgbClr val="FF0000"/>
                </a:solidFill>
                <a:latin typeface="Comic Sans MS" panose="030F0702030302020204" pitchFamily="66" charset="0"/>
              </a:rPr>
              <a:t> </a:t>
            </a:r>
            <a:r>
              <a:rPr lang="en-IN" sz="3200" dirty="0">
                <a:solidFill>
                  <a:srgbClr val="FF0000"/>
                </a:solidFill>
                <a:latin typeface="Comic Sans MS" panose="030F0702030302020204" pitchFamily="66" charset="0"/>
              </a:rPr>
              <a:t>random within the homogeneous block</a:t>
            </a:r>
            <a:r>
              <a:rPr lang="en-IN" sz="3200" dirty="0" smtClean="0">
                <a:solidFill>
                  <a:srgbClr val="FF0000"/>
                </a:solidFill>
                <a:latin typeface="Comic Sans MS" panose="030F0702030302020204" pitchFamily="66" charset="0"/>
              </a:rPr>
              <a:t>.</a:t>
            </a:r>
          </a:p>
          <a:p>
            <a:pPr marL="0" indent="0" algn="just">
              <a:buNone/>
            </a:pPr>
            <a:endParaRPr lang="en-IN" sz="3200" dirty="0" smtClean="0">
              <a:latin typeface="Comic Sans MS" panose="030F0702030302020204" pitchFamily="66" charset="0"/>
            </a:endParaRPr>
          </a:p>
          <a:p>
            <a:pPr marL="0" indent="0" algn="just">
              <a:buNone/>
            </a:pPr>
            <a:endParaRPr lang="en-IN" b="1" dirty="0"/>
          </a:p>
        </p:txBody>
      </p:sp>
    </p:spTree>
    <p:extLst>
      <p:ext uri="{BB962C8B-B14F-4D97-AF65-F5344CB8AC3E}">
        <p14:creationId xmlns:p14="http://schemas.microsoft.com/office/powerpoint/2010/main" val="3052930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291" y="540328"/>
            <a:ext cx="9767453" cy="5708072"/>
          </a:xfrm>
        </p:spPr>
        <p:txBody>
          <a:bodyPr>
            <a:normAutofit/>
          </a:bodyPr>
          <a:lstStyle/>
          <a:p>
            <a:pPr marL="0" indent="0" algn="just">
              <a:spcBef>
                <a:spcPts val="1200"/>
              </a:spcBef>
              <a:spcAft>
                <a:spcPts val="600"/>
              </a:spcAft>
              <a:buNone/>
            </a:pPr>
            <a:r>
              <a:rPr lang="en-IN" sz="3200" dirty="0" smtClean="0">
                <a:solidFill>
                  <a:srgbClr val="FF0000"/>
                </a:solidFill>
                <a:latin typeface="Comic Sans MS" panose="030F0702030302020204" pitchFamily="66" charset="0"/>
              </a:rPr>
              <a:t>Example:</a:t>
            </a:r>
            <a:r>
              <a:rPr lang="en-IN" sz="3200" dirty="0" smtClean="0">
                <a:latin typeface="Comic Sans MS" panose="030F0702030302020204" pitchFamily="66" charset="0"/>
              </a:rPr>
              <a:t> </a:t>
            </a:r>
            <a:r>
              <a:rPr lang="en-IN" sz="3200" dirty="0" smtClean="0">
                <a:solidFill>
                  <a:srgbClr val="00B0F0"/>
                </a:solidFill>
                <a:latin typeface="Comic Sans MS" panose="030F0702030302020204" pitchFamily="66" charset="0"/>
              </a:rPr>
              <a:t>To study the effect of certain feed on body weight gain of day old chicks. </a:t>
            </a:r>
            <a:endParaRPr lang="en-IN" sz="3200" dirty="0">
              <a:solidFill>
                <a:srgbClr val="00B0F0"/>
              </a:solidFill>
              <a:latin typeface="Comic Sans MS" panose="030F0702030302020204" pitchFamily="66" charset="0"/>
            </a:endParaRPr>
          </a:p>
          <a:p>
            <a:pPr marL="0" indent="0" algn="just">
              <a:spcBef>
                <a:spcPts val="1200"/>
              </a:spcBef>
              <a:spcAft>
                <a:spcPts val="600"/>
              </a:spcAft>
              <a:buNone/>
            </a:pPr>
            <a:r>
              <a:rPr lang="en-IN" sz="3200" dirty="0" smtClean="0">
                <a:latin typeface="Comic Sans MS" panose="030F0702030302020204" pitchFamily="66" charset="0"/>
              </a:rPr>
              <a:t>Chicks are from different </a:t>
            </a:r>
            <a:r>
              <a:rPr lang="en-IN" sz="3200" dirty="0" smtClean="0">
                <a:latin typeface="Comic Sans MS" panose="030F0702030302020204" pitchFamily="66" charset="0"/>
              </a:rPr>
              <a:t>breeds, </a:t>
            </a:r>
            <a:r>
              <a:rPr lang="en-IN" sz="3200" dirty="0" smtClean="0">
                <a:latin typeface="Comic Sans MS" panose="030F0702030302020204" pitchFamily="66" charset="0"/>
              </a:rPr>
              <a:t>say – </a:t>
            </a:r>
            <a:r>
              <a:rPr lang="en-IN" sz="3200" dirty="0" smtClean="0">
                <a:solidFill>
                  <a:srgbClr val="00B050"/>
                </a:solidFill>
                <a:latin typeface="Comic Sans MS" panose="030F0702030302020204" pitchFamily="66" charset="0"/>
              </a:rPr>
              <a:t>New Hampshire, </a:t>
            </a:r>
            <a:r>
              <a:rPr lang="en-IN" sz="3200" dirty="0" smtClean="0">
                <a:solidFill>
                  <a:srgbClr val="7030A0"/>
                </a:solidFill>
                <a:latin typeface="Comic Sans MS" panose="030F0702030302020204" pitchFamily="66" charset="0"/>
              </a:rPr>
              <a:t>Plymouth Rock,</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Cornish </a:t>
            </a:r>
            <a:r>
              <a:rPr lang="en-IN" sz="3200" dirty="0" smtClean="0">
                <a:latin typeface="Comic Sans MS" panose="030F0702030302020204" pitchFamily="66" charset="0"/>
              </a:rPr>
              <a:t>&amp; </a:t>
            </a:r>
            <a:r>
              <a:rPr lang="en-IN" sz="3200" dirty="0" smtClean="0">
                <a:solidFill>
                  <a:srgbClr val="00B050"/>
                </a:solidFill>
                <a:latin typeface="Comic Sans MS" panose="030F0702030302020204" pitchFamily="66" charset="0"/>
              </a:rPr>
              <a:t>Sussex.</a:t>
            </a:r>
          </a:p>
          <a:p>
            <a:pPr marL="0" indent="0" algn="just">
              <a:spcBef>
                <a:spcPts val="1200"/>
              </a:spcBef>
              <a:spcAft>
                <a:spcPts val="600"/>
              </a:spcAft>
              <a:buNone/>
            </a:pPr>
            <a:r>
              <a:rPr lang="en-IN" sz="3200" dirty="0">
                <a:solidFill>
                  <a:srgbClr val="00B050"/>
                </a:solidFill>
                <a:latin typeface="Comic Sans MS" panose="030F0702030302020204" pitchFamily="66" charset="0"/>
              </a:rPr>
              <a:t>Total number of chicks = 80</a:t>
            </a:r>
            <a:endParaRPr lang="en-IN" sz="3200" dirty="0" smtClean="0">
              <a:solidFill>
                <a:srgbClr val="00B050"/>
              </a:solidFill>
              <a:latin typeface="Comic Sans MS" panose="030F0702030302020204" pitchFamily="66" charset="0"/>
            </a:endParaRPr>
          </a:p>
          <a:p>
            <a:pPr marL="0" indent="0" algn="just">
              <a:spcBef>
                <a:spcPts val="1200"/>
              </a:spcBef>
              <a:spcAft>
                <a:spcPts val="600"/>
              </a:spcAft>
              <a:buNone/>
            </a:pPr>
            <a:r>
              <a:rPr lang="en-IN" sz="3200" dirty="0" smtClean="0">
                <a:solidFill>
                  <a:srgbClr val="7030A0"/>
                </a:solidFill>
                <a:latin typeface="Comic Sans MS" panose="030F0702030302020204" pitchFamily="66" charset="0"/>
              </a:rPr>
              <a:t>Number of chicks in each breed (Group/Block) = 20</a:t>
            </a:r>
          </a:p>
          <a:p>
            <a:pPr marL="0" indent="0" algn="just">
              <a:spcBef>
                <a:spcPts val="1200"/>
              </a:spcBef>
              <a:spcAft>
                <a:spcPts val="600"/>
              </a:spcAft>
              <a:buNone/>
            </a:pPr>
            <a:r>
              <a:rPr lang="en-IN" sz="3200" dirty="0" smtClean="0">
                <a:solidFill>
                  <a:srgbClr val="7030A0"/>
                </a:solidFill>
                <a:latin typeface="Comic Sans MS" panose="030F0702030302020204" pitchFamily="66" charset="0"/>
              </a:rPr>
              <a:t>Number of treatment is 5.</a:t>
            </a:r>
          </a:p>
          <a:p>
            <a:pPr marL="0" indent="0" algn="just">
              <a:spcBef>
                <a:spcPts val="1200"/>
              </a:spcBef>
              <a:spcAft>
                <a:spcPts val="600"/>
              </a:spcAft>
              <a:buNone/>
            </a:pPr>
            <a:r>
              <a:rPr lang="en-IN" sz="3200" dirty="0" smtClean="0">
                <a:latin typeface="Comic Sans MS" panose="030F0702030302020204" pitchFamily="66" charset="0"/>
              </a:rPr>
              <a:t>Number of Block (Group/Breed) = 4</a:t>
            </a:r>
            <a:endParaRPr lang="en-IN" sz="3200" dirty="0">
              <a:latin typeface="Comic Sans MS" panose="030F0702030302020204" pitchFamily="66" charset="0"/>
            </a:endParaRPr>
          </a:p>
        </p:txBody>
      </p:sp>
    </p:spTree>
    <p:extLst>
      <p:ext uri="{BB962C8B-B14F-4D97-AF65-F5344CB8AC3E}">
        <p14:creationId xmlns:p14="http://schemas.microsoft.com/office/powerpoint/2010/main" val="1116476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01783"/>
            <a:ext cx="8946541" cy="5846618"/>
          </a:xfrm>
        </p:spPr>
        <p:txBody>
          <a:bodyPr>
            <a:normAutofit/>
          </a:bodyPr>
          <a:lstStyle/>
          <a:p>
            <a:pPr>
              <a:spcBef>
                <a:spcPts val="1200"/>
              </a:spcBef>
              <a:spcAft>
                <a:spcPts val="1200"/>
              </a:spcAft>
            </a:pPr>
            <a:r>
              <a:rPr lang="en-IN" sz="3600" dirty="0" smtClean="0">
                <a:solidFill>
                  <a:srgbClr val="FF0000"/>
                </a:solidFill>
                <a:latin typeface="Comic Sans MS" panose="030F0702030302020204" pitchFamily="66" charset="0"/>
              </a:rPr>
              <a:t>Degrees of freedom:</a:t>
            </a:r>
            <a:endParaRPr lang="en-IN" sz="3200" dirty="0" smtClean="0">
              <a:solidFill>
                <a:srgbClr val="FF0000"/>
              </a:solidFill>
              <a:latin typeface="Comic Sans MS" panose="030F0702030302020204" pitchFamily="66" charset="0"/>
            </a:endParaRPr>
          </a:p>
          <a:p>
            <a:pPr>
              <a:spcBef>
                <a:spcPts val="1200"/>
              </a:spcBef>
              <a:spcAft>
                <a:spcPts val="1200"/>
              </a:spcAft>
            </a:pPr>
            <a:r>
              <a:rPr lang="en-IN" sz="3200" dirty="0" smtClean="0">
                <a:latin typeface="Comic Sans MS" panose="030F0702030302020204" pitchFamily="66" charset="0"/>
              </a:rPr>
              <a:t>In RBD, each treatment is applied to one experimental unit within each block.</a:t>
            </a:r>
          </a:p>
          <a:p>
            <a:pPr>
              <a:spcBef>
                <a:spcPts val="1200"/>
              </a:spcBef>
              <a:spcAft>
                <a:spcPts val="1200"/>
              </a:spcAft>
            </a:pPr>
            <a:r>
              <a:rPr lang="en-IN" sz="3200" dirty="0" smtClean="0">
                <a:latin typeface="Comic Sans MS" panose="030F0702030302020204" pitchFamily="66" charset="0"/>
              </a:rPr>
              <a:t>Number of replication of each treatment is equal to number of blocks.</a:t>
            </a:r>
          </a:p>
          <a:p>
            <a:pPr>
              <a:spcBef>
                <a:spcPts val="1200"/>
              </a:spcBef>
              <a:spcAft>
                <a:spcPts val="1200"/>
              </a:spcAft>
            </a:pPr>
            <a:r>
              <a:rPr lang="en-IN" sz="3200" dirty="0" smtClean="0">
                <a:latin typeface="Comic Sans MS" panose="030F0702030302020204" pitchFamily="66" charset="0"/>
              </a:rPr>
              <a:t>Number of treatment = t</a:t>
            </a:r>
          </a:p>
          <a:p>
            <a:pPr>
              <a:spcBef>
                <a:spcPts val="1200"/>
              </a:spcBef>
              <a:spcAft>
                <a:spcPts val="1200"/>
              </a:spcAft>
            </a:pPr>
            <a:r>
              <a:rPr lang="en-IN" sz="3200" dirty="0">
                <a:latin typeface="Comic Sans MS" panose="030F0702030302020204" pitchFamily="66" charset="0"/>
              </a:rPr>
              <a:t> </a:t>
            </a:r>
            <a:r>
              <a:rPr lang="en-IN" sz="3200" dirty="0" smtClean="0">
                <a:latin typeface="Comic Sans MS" panose="030F0702030302020204" pitchFamily="66" charset="0"/>
              </a:rPr>
              <a:t>Number of Block = b</a:t>
            </a:r>
            <a:endParaRPr lang="en-IN" sz="36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592197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6582"/>
            <a:ext cx="10515600" cy="5470381"/>
          </a:xfrm>
        </p:spPr>
        <p:txBody>
          <a:bodyPr>
            <a:normAutofit/>
          </a:bodyPr>
          <a:lstStyle/>
          <a:p>
            <a:pPr marL="0" indent="0">
              <a:buNone/>
            </a:pPr>
            <a:r>
              <a:rPr lang="en-IN" sz="3200" dirty="0" smtClean="0">
                <a:solidFill>
                  <a:srgbClr val="FF0000"/>
                </a:solidFill>
                <a:latin typeface="Comic Sans MS" panose="030F0702030302020204" pitchFamily="66" charset="0"/>
              </a:rPr>
              <a:t>Schematic diagram of Randomized Block Design of the aforesaid example:</a:t>
            </a: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2150775"/>
              </p:ext>
            </p:extLst>
          </p:nvPr>
        </p:nvGraphicFramePr>
        <p:xfrm>
          <a:off x="838200" y="1961640"/>
          <a:ext cx="9742713" cy="4215323"/>
        </p:xfrm>
        <a:graphic>
          <a:graphicData uri="http://schemas.openxmlformats.org/drawingml/2006/table">
            <a:tbl>
              <a:tblPr firstRow="1" bandRow="1">
                <a:tableStyleId>{5C22544A-7EE6-4342-B048-85BDC9FD1C3A}</a:tableStyleId>
              </a:tblPr>
              <a:tblGrid>
                <a:gridCol w="1699432">
                  <a:extLst>
                    <a:ext uri="{9D8B030D-6E8A-4147-A177-3AD203B41FA5}">
                      <a16:colId xmlns:a16="http://schemas.microsoft.com/office/drawing/2014/main" val="170501856"/>
                    </a:ext>
                  </a:extLst>
                </a:gridCol>
                <a:gridCol w="1390814">
                  <a:extLst>
                    <a:ext uri="{9D8B030D-6E8A-4147-A177-3AD203B41FA5}">
                      <a16:colId xmlns:a16="http://schemas.microsoft.com/office/drawing/2014/main" val="582328303"/>
                    </a:ext>
                  </a:extLst>
                </a:gridCol>
                <a:gridCol w="1393427">
                  <a:extLst>
                    <a:ext uri="{9D8B030D-6E8A-4147-A177-3AD203B41FA5}">
                      <a16:colId xmlns:a16="http://schemas.microsoft.com/office/drawing/2014/main" val="784658654"/>
                    </a:ext>
                  </a:extLst>
                </a:gridCol>
                <a:gridCol w="1288541">
                  <a:extLst>
                    <a:ext uri="{9D8B030D-6E8A-4147-A177-3AD203B41FA5}">
                      <a16:colId xmlns:a16="http://schemas.microsoft.com/office/drawing/2014/main" val="1009544918"/>
                    </a:ext>
                  </a:extLst>
                </a:gridCol>
                <a:gridCol w="1363456">
                  <a:extLst>
                    <a:ext uri="{9D8B030D-6E8A-4147-A177-3AD203B41FA5}">
                      <a16:colId xmlns:a16="http://schemas.microsoft.com/office/drawing/2014/main" val="1558813557"/>
                    </a:ext>
                  </a:extLst>
                </a:gridCol>
                <a:gridCol w="1348472">
                  <a:extLst>
                    <a:ext uri="{9D8B030D-6E8A-4147-A177-3AD203B41FA5}">
                      <a16:colId xmlns:a16="http://schemas.microsoft.com/office/drawing/2014/main" val="2523499945"/>
                    </a:ext>
                  </a:extLst>
                </a:gridCol>
                <a:gridCol w="1258571">
                  <a:extLst>
                    <a:ext uri="{9D8B030D-6E8A-4147-A177-3AD203B41FA5}">
                      <a16:colId xmlns:a16="http://schemas.microsoft.com/office/drawing/2014/main" val="1328927346"/>
                    </a:ext>
                  </a:extLst>
                </a:gridCol>
              </a:tblGrid>
              <a:tr h="374843">
                <a:tc>
                  <a:txBody>
                    <a:bodyPr/>
                    <a:lstStyle/>
                    <a:p>
                      <a:pPr algn="l"/>
                      <a:endParaRPr lang="en-IN" b="1" dirty="0"/>
                    </a:p>
                  </a:txBody>
                  <a:tcPr/>
                </a:tc>
                <a:tc gridSpan="4">
                  <a:txBody>
                    <a:bodyPr/>
                    <a:lstStyle/>
                    <a:p>
                      <a:pPr algn="ctr"/>
                      <a:r>
                        <a:rPr lang="en-IN" b="1" dirty="0" smtClean="0"/>
                        <a:t>TREATMENT</a:t>
                      </a:r>
                      <a:endParaRPr lang="en-IN" b="1"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a:txBody>
                    <a:bodyPr/>
                    <a:lstStyle/>
                    <a:p>
                      <a:pPr algn="ctr"/>
                      <a:endParaRPr lang="en-IN" b="1" dirty="0"/>
                    </a:p>
                  </a:txBody>
                  <a:tcPr/>
                </a:tc>
                <a:tc>
                  <a:txBody>
                    <a:bodyPr/>
                    <a:lstStyle/>
                    <a:p>
                      <a:pPr algn="ctr"/>
                      <a:r>
                        <a:rPr lang="en-IN" b="1" dirty="0" smtClean="0"/>
                        <a:t>TOTAL</a:t>
                      </a:r>
                      <a:endParaRPr lang="en-IN" b="1" dirty="0"/>
                    </a:p>
                  </a:txBody>
                  <a:tcPr/>
                </a:tc>
                <a:extLst>
                  <a:ext uri="{0D108BD9-81ED-4DB2-BD59-A6C34878D82A}">
                    <a16:rowId xmlns:a16="http://schemas.microsoft.com/office/drawing/2014/main" val="147751945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1" dirty="0" smtClean="0">
                          <a:solidFill>
                            <a:srgbClr val="7030A0"/>
                          </a:solidFill>
                        </a:rPr>
                        <a:t>BLOCK</a:t>
                      </a:r>
                    </a:p>
                  </a:txBody>
                  <a:tcPr/>
                </a:tc>
                <a:tc>
                  <a:txBody>
                    <a:bodyPr/>
                    <a:lstStyle/>
                    <a:p>
                      <a:pPr algn="ctr"/>
                      <a:r>
                        <a:rPr lang="en-IN" sz="2400" b="1" dirty="0" smtClean="0"/>
                        <a:t>Feed – 1</a:t>
                      </a:r>
                      <a:endParaRPr lang="en-IN" sz="2400" b="1" dirty="0"/>
                    </a:p>
                  </a:txBody>
                  <a:tcPr/>
                </a:tc>
                <a:tc>
                  <a:txBody>
                    <a:bodyPr/>
                    <a:lstStyle/>
                    <a:p>
                      <a:pPr algn="ctr"/>
                      <a:r>
                        <a:rPr lang="en-IN" sz="2400" b="1" dirty="0" smtClean="0"/>
                        <a:t>Feed – 2</a:t>
                      </a:r>
                      <a:endParaRPr lang="en-IN"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400" b="1" dirty="0" smtClean="0"/>
                        <a:t>Feed – 3</a:t>
                      </a:r>
                    </a:p>
                    <a:p>
                      <a:pPr algn="ctr"/>
                      <a:endParaRPr lang="en-IN" sz="2400" b="1" dirty="0"/>
                    </a:p>
                  </a:txBody>
                  <a:tcPr/>
                </a:tc>
                <a:tc>
                  <a:txBody>
                    <a:bodyPr/>
                    <a:lstStyle/>
                    <a:p>
                      <a:pPr algn="ctr"/>
                      <a:r>
                        <a:rPr lang="en-IN" sz="2400" b="1" dirty="0" smtClean="0"/>
                        <a:t>Feed – 4</a:t>
                      </a:r>
                      <a:endParaRPr lang="en-IN" sz="2400" b="1" dirty="0"/>
                    </a:p>
                  </a:txBody>
                  <a:tcPr/>
                </a:tc>
                <a:tc>
                  <a:txBody>
                    <a:bodyPr/>
                    <a:lstStyle/>
                    <a:p>
                      <a:pPr algn="ctr"/>
                      <a:r>
                        <a:rPr lang="en-IN" sz="2400" b="1" dirty="0" smtClean="0"/>
                        <a:t>Feed - 5</a:t>
                      </a:r>
                      <a:endParaRPr lang="en-IN" sz="2400" b="1" dirty="0"/>
                    </a:p>
                  </a:txBody>
                  <a:tcPr/>
                </a:tc>
                <a:tc>
                  <a:txBody>
                    <a:bodyPr/>
                    <a:lstStyle/>
                    <a:p>
                      <a:pPr algn="ctr"/>
                      <a:endParaRPr lang="en-IN" sz="2400" b="1" dirty="0"/>
                    </a:p>
                  </a:txBody>
                  <a:tcPr/>
                </a:tc>
                <a:extLst>
                  <a:ext uri="{0D108BD9-81ED-4DB2-BD59-A6C34878D82A}">
                    <a16:rowId xmlns:a16="http://schemas.microsoft.com/office/drawing/2014/main" val="2721453010"/>
                  </a:ext>
                </a:extLst>
              </a:tr>
              <a:tr h="370840">
                <a:tc>
                  <a:txBody>
                    <a:bodyPr/>
                    <a:lstStyle/>
                    <a:p>
                      <a:pPr algn="l"/>
                      <a:r>
                        <a:rPr lang="en-IN" sz="2400" b="1" dirty="0" smtClean="0"/>
                        <a:t>New Hampshire</a:t>
                      </a:r>
                      <a:endParaRPr lang="en-IN" sz="2400" b="1" dirty="0"/>
                    </a:p>
                  </a:txBody>
                  <a:tcPr/>
                </a:tc>
                <a:tc>
                  <a:txBody>
                    <a:bodyPr/>
                    <a:lstStyle/>
                    <a:p>
                      <a:pPr algn="ctr"/>
                      <a:r>
                        <a:rPr lang="en-IN" sz="2400" b="1" dirty="0" smtClean="0">
                          <a:solidFill>
                            <a:srgbClr val="FF0000"/>
                          </a:solidFill>
                        </a:rPr>
                        <a:t>4</a:t>
                      </a:r>
                      <a:endParaRPr lang="en-IN" sz="2400" b="1" dirty="0">
                        <a:solidFill>
                          <a:srgbClr val="FF0000"/>
                        </a:solidFill>
                      </a:endParaRPr>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solidFill>
                            <a:srgbClr val="FF0000"/>
                          </a:solidFill>
                        </a:rPr>
                        <a:t>20</a:t>
                      </a:r>
                      <a:endParaRPr lang="en-IN" sz="2400" b="1" dirty="0">
                        <a:solidFill>
                          <a:srgbClr val="FF0000"/>
                        </a:solidFill>
                      </a:endParaRPr>
                    </a:p>
                  </a:txBody>
                  <a:tcPr/>
                </a:tc>
                <a:extLst>
                  <a:ext uri="{0D108BD9-81ED-4DB2-BD59-A6C34878D82A}">
                    <a16:rowId xmlns:a16="http://schemas.microsoft.com/office/drawing/2014/main" val="2234219870"/>
                  </a:ext>
                </a:extLst>
              </a:tr>
              <a:tr h="370840">
                <a:tc>
                  <a:txBody>
                    <a:bodyPr/>
                    <a:lstStyle/>
                    <a:p>
                      <a:pPr algn="l"/>
                      <a:r>
                        <a:rPr lang="en-IN" sz="2400" b="1" dirty="0" smtClean="0"/>
                        <a:t>Plymouth Rock</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solidFill>
                            <a:srgbClr val="FF0000"/>
                          </a:solidFill>
                        </a:rPr>
                        <a:t>4</a:t>
                      </a:r>
                      <a:endParaRPr lang="en-IN" sz="2400" b="1" dirty="0">
                        <a:solidFill>
                          <a:srgbClr val="FF0000"/>
                        </a:solidFill>
                      </a:endParaRPr>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solidFill>
                            <a:srgbClr val="FF0000"/>
                          </a:solidFill>
                        </a:rPr>
                        <a:t>20</a:t>
                      </a:r>
                      <a:endParaRPr lang="en-IN" sz="2400" b="1" dirty="0">
                        <a:solidFill>
                          <a:srgbClr val="FF0000"/>
                        </a:solidFill>
                      </a:endParaRPr>
                    </a:p>
                  </a:txBody>
                  <a:tcPr/>
                </a:tc>
                <a:extLst>
                  <a:ext uri="{0D108BD9-81ED-4DB2-BD59-A6C34878D82A}">
                    <a16:rowId xmlns:a16="http://schemas.microsoft.com/office/drawing/2014/main" val="1886467297"/>
                  </a:ext>
                </a:extLst>
              </a:tr>
              <a:tr h="370840">
                <a:tc>
                  <a:txBody>
                    <a:bodyPr/>
                    <a:lstStyle/>
                    <a:p>
                      <a:pPr algn="l"/>
                      <a:r>
                        <a:rPr lang="en-IN" sz="2400" b="1" dirty="0" smtClean="0"/>
                        <a:t>Cornish</a:t>
                      </a:r>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solidFill>
                            <a:srgbClr val="FF0000"/>
                          </a:solidFill>
                        </a:rPr>
                        <a:t>4</a:t>
                      </a:r>
                      <a:endParaRPr lang="en-IN" sz="2400" b="1" dirty="0">
                        <a:solidFill>
                          <a:srgbClr val="FF0000"/>
                        </a:solidFill>
                      </a:endParaRPr>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p>
                  </a:txBody>
                  <a:tcPr/>
                </a:tc>
                <a:tc>
                  <a:txBody>
                    <a:bodyPr/>
                    <a:lstStyle/>
                    <a:p>
                      <a:pPr algn="ctr"/>
                      <a:r>
                        <a:rPr lang="en-IN" sz="2400" b="1" dirty="0" smtClean="0">
                          <a:solidFill>
                            <a:srgbClr val="FF0000"/>
                          </a:solidFill>
                        </a:rPr>
                        <a:t>20</a:t>
                      </a:r>
                    </a:p>
                  </a:txBody>
                  <a:tcPr/>
                </a:tc>
                <a:extLst>
                  <a:ext uri="{0D108BD9-81ED-4DB2-BD59-A6C34878D82A}">
                    <a16:rowId xmlns:a16="http://schemas.microsoft.com/office/drawing/2014/main" val="1588392693"/>
                  </a:ext>
                </a:extLst>
              </a:tr>
              <a:tr h="370840">
                <a:tc>
                  <a:txBody>
                    <a:bodyPr/>
                    <a:lstStyle/>
                    <a:p>
                      <a:pPr algn="l"/>
                      <a:r>
                        <a:rPr lang="en-IN" sz="2400" b="1" dirty="0" smtClean="0"/>
                        <a:t>Sussex</a:t>
                      </a:r>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solidFill>
                            <a:srgbClr val="FF0000"/>
                          </a:solidFill>
                        </a:rPr>
                        <a:t>4</a:t>
                      </a:r>
                      <a:endParaRPr lang="en-IN" sz="2400" b="1" dirty="0">
                        <a:solidFill>
                          <a:srgbClr val="FF0000"/>
                        </a:solidFill>
                      </a:endParaRPr>
                    </a:p>
                  </a:txBody>
                  <a:tcPr/>
                </a:tc>
                <a:tc>
                  <a:txBody>
                    <a:bodyPr/>
                    <a:lstStyle/>
                    <a:p>
                      <a:pPr algn="ctr"/>
                      <a:r>
                        <a:rPr lang="en-IN" sz="2400" b="1" dirty="0" smtClean="0">
                          <a:solidFill>
                            <a:srgbClr val="FF0000"/>
                          </a:solidFill>
                        </a:rPr>
                        <a:t>4</a:t>
                      </a:r>
                    </a:p>
                  </a:txBody>
                  <a:tcPr/>
                </a:tc>
                <a:tc>
                  <a:txBody>
                    <a:bodyPr/>
                    <a:lstStyle/>
                    <a:p>
                      <a:pPr algn="ctr"/>
                      <a:r>
                        <a:rPr lang="en-IN" sz="2400" b="1" dirty="0" smtClean="0">
                          <a:solidFill>
                            <a:srgbClr val="FF0000"/>
                          </a:solidFill>
                        </a:rPr>
                        <a:t>20</a:t>
                      </a:r>
                    </a:p>
                  </a:txBody>
                  <a:tcPr/>
                </a:tc>
                <a:extLst>
                  <a:ext uri="{0D108BD9-81ED-4DB2-BD59-A6C34878D82A}">
                    <a16:rowId xmlns:a16="http://schemas.microsoft.com/office/drawing/2014/main" val="1867921049"/>
                  </a:ext>
                </a:extLst>
              </a:tr>
              <a:tr h="370840">
                <a:tc>
                  <a:txBody>
                    <a:bodyPr/>
                    <a:lstStyle/>
                    <a:p>
                      <a:pPr algn="l"/>
                      <a:r>
                        <a:rPr lang="en-IN" sz="2400" b="1" dirty="0" smtClean="0"/>
                        <a:t>Total</a:t>
                      </a:r>
                    </a:p>
                  </a:txBody>
                  <a:tcPr/>
                </a:tc>
                <a:tc>
                  <a:txBody>
                    <a:bodyPr/>
                    <a:lstStyle/>
                    <a:p>
                      <a:pPr algn="ctr"/>
                      <a:r>
                        <a:rPr lang="en-IN" sz="2400" b="1" dirty="0" smtClean="0"/>
                        <a:t>16</a:t>
                      </a:r>
                      <a:endParaRPr lang="en-IN" sz="2400" b="1" dirty="0"/>
                    </a:p>
                  </a:txBody>
                  <a:tcPr/>
                </a:tc>
                <a:tc>
                  <a:txBody>
                    <a:bodyPr/>
                    <a:lstStyle/>
                    <a:p>
                      <a:pPr algn="ctr"/>
                      <a:r>
                        <a:rPr lang="en-IN" sz="2400" b="1" dirty="0" smtClean="0"/>
                        <a:t>16</a:t>
                      </a:r>
                      <a:endParaRPr lang="en-IN" sz="2400" b="1" dirty="0"/>
                    </a:p>
                  </a:txBody>
                  <a:tcPr/>
                </a:tc>
                <a:tc>
                  <a:txBody>
                    <a:bodyPr/>
                    <a:lstStyle/>
                    <a:p>
                      <a:pPr algn="ctr"/>
                      <a:r>
                        <a:rPr lang="en-IN" sz="2400" b="1" dirty="0" smtClean="0"/>
                        <a:t>16</a:t>
                      </a:r>
                      <a:endParaRPr lang="en-IN" sz="2400" b="1" dirty="0"/>
                    </a:p>
                  </a:txBody>
                  <a:tcPr/>
                </a:tc>
                <a:tc>
                  <a:txBody>
                    <a:bodyPr/>
                    <a:lstStyle/>
                    <a:p>
                      <a:pPr algn="ctr"/>
                      <a:r>
                        <a:rPr lang="en-IN" sz="2400" b="1" dirty="0" smtClean="0"/>
                        <a:t>16</a:t>
                      </a:r>
                      <a:endParaRPr lang="en-IN" sz="2400" b="1" dirty="0"/>
                    </a:p>
                  </a:txBody>
                  <a:tcPr/>
                </a:tc>
                <a:tc>
                  <a:txBody>
                    <a:bodyPr/>
                    <a:lstStyle/>
                    <a:p>
                      <a:pPr algn="ctr"/>
                      <a:r>
                        <a:rPr lang="en-IN" sz="2400" b="1" dirty="0" smtClean="0"/>
                        <a:t>16</a:t>
                      </a:r>
                    </a:p>
                  </a:txBody>
                  <a:tcPr/>
                </a:tc>
                <a:tc>
                  <a:txBody>
                    <a:bodyPr/>
                    <a:lstStyle/>
                    <a:p>
                      <a:pPr algn="ctr"/>
                      <a:r>
                        <a:rPr lang="en-IN" sz="2400" b="1" dirty="0" smtClean="0">
                          <a:solidFill>
                            <a:srgbClr val="7030A0"/>
                          </a:solidFill>
                        </a:rPr>
                        <a:t>80</a:t>
                      </a:r>
                    </a:p>
                  </a:txBody>
                  <a:tcPr/>
                </a:tc>
                <a:extLst>
                  <a:ext uri="{0D108BD9-81ED-4DB2-BD59-A6C34878D82A}">
                    <a16:rowId xmlns:a16="http://schemas.microsoft.com/office/drawing/2014/main" val="2506257876"/>
                  </a:ext>
                </a:extLst>
              </a:tr>
            </a:tbl>
          </a:graphicData>
        </a:graphic>
      </p:graphicFrame>
    </p:spTree>
    <p:extLst>
      <p:ext uri="{BB962C8B-B14F-4D97-AF65-F5344CB8AC3E}">
        <p14:creationId xmlns:p14="http://schemas.microsoft.com/office/powerpoint/2010/main" val="371168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8764"/>
            <a:ext cx="10515600" cy="5678199"/>
          </a:xfrm>
        </p:spPr>
        <p:txBody>
          <a:bodyPr>
            <a:normAutofit/>
          </a:bodyPr>
          <a:lstStyle/>
          <a:p>
            <a:pPr marL="0" indent="0">
              <a:buNone/>
            </a:pPr>
            <a:r>
              <a:rPr lang="en-IN" sz="3200" dirty="0" smtClean="0">
                <a:solidFill>
                  <a:srgbClr val="FF0000"/>
                </a:solidFill>
                <a:latin typeface="Comic Sans MS" panose="030F0702030302020204" pitchFamily="66" charset="0"/>
              </a:rPr>
              <a:t>Table-1. Skeleton of ANOVA for RBD:</a:t>
            </a:r>
          </a:p>
          <a:p>
            <a:pPr marL="0" indent="0">
              <a:buNone/>
            </a:pPr>
            <a:endParaRPr lang="en-IN" sz="3200" dirty="0">
              <a:solidFill>
                <a:srgbClr val="FF0000"/>
              </a:solidFill>
              <a:latin typeface="Comic Sans MS" panose="030F0702030302020204" pitchFamily="66" charset="0"/>
            </a:endParaRPr>
          </a:p>
          <a:p>
            <a:pPr marL="0" indent="0">
              <a:buNone/>
            </a:pPr>
            <a:endParaRPr lang="en-IN" sz="3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015046936"/>
                  </p:ext>
                </p:extLst>
              </p:nvPr>
            </p:nvGraphicFramePr>
            <p:xfrm>
              <a:off x="983672" y="1952720"/>
              <a:ext cx="9836730" cy="3979926"/>
            </p:xfrm>
            <a:graphic>
              <a:graphicData uri="http://schemas.openxmlformats.org/drawingml/2006/table">
                <a:tbl>
                  <a:tblPr firstRow="1" bandRow="1">
                    <a:tableStyleId>{5C22544A-7EE6-4342-B048-85BDC9FD1C3A}</a:tableStyleId>
                  </a:tblPr>
                  <a:tblGrid>
                    <a:gridCol w="1967346">
                      <a:extLst>
                        <a:ext uri="{9D8B030D-6E8A-4147-A177-3AD203B41FA5}">
                          <a16:colId xmlns:a16="http://schemas.microsoft.com/office/drawing/2014/main" val="1525233328"/>
                        </a:ext>
                      </a:extLst>
                    </a:gridCol>
                    <a:gridCol w="1967346">
                      <a:extLst>
                        <a:ext uri="{9D8B030D-6E8A-4147-A177-3AD203B41FA5}">
                          <a16:colId xmlns:a16="http://schemas.microsoft.com/office/drawing/2014/main" val="2744366571"/>
                        </a:ext>
                      </a:extLst>
                    </a:gridCol>
                    <a:gridCol w="1967346">
                      <a:extLst>
                        <a:ext uri="{9D8B030D-6E8A-4147-A177-3AD203B41FA5}">
                          <a16:colId xmlns:a16="http://schemas.microsoft.com/office/drawing/2014/main" val="2989150439"/>
                        </a:ext>
                      </a:extLst>
                    </a:gridCol>
                    <a:gridCol w="1967346">
                      <a:extLst>
                        <a:ext uri="{9D8B030D-6E8A-4147-A177-3AD203B41FA5}">
                          <a16:colId xmlns:a16="http://schemas.microsoft.com/office/drawing/2014/main" val="2685101558"/>
                        </a:ext>
                      </a:extLst>
                    </a:gridCol>
                    <a:gridCol w="1967346">
                      <a:extLst>
                        <a:ext uri="{9D8B030D-6E8A-4147-A177-3AD203B41FA5}">
                          <a16:colId xmlns:a16="http://schemas.microsoft.com/office/drawing/2014/main" val="488816927"/>
                        </a:ext>
                      </a:extLst>
                    </a:gridCol>
                  </a:tblGrid>
                  <a:tr h="370840">
                    <a:tc>
                      <a:txBody>
                        <a:bodyPr/>
                        <a:lstStyle/>
                        <a:p>
                          <a:pPr algn="ctr"/>
                          <a:r>
                            <a:rPr lang="en-IN" b="1" dirty="0" smtClean="0">
                              <a:latin typeface="Comic Sans MS" panose="030F0702030302020204" pitchFamily="66" charset="0"/>
                            </a:rPr>
                            <a:t>Source of Variation</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Degrees</a:t>
                          </a:r>
                          <a:r>
                            <a:rPr lang="en-IN" b="1" baseline="0" dirty="0" smtClean="0">
                              <a:latin typeface="Comic Sans MS" panose="030F0702030302020204" pitchFamily="66" charset="0"/>
                            </a:rPr>
                            <a:t> of Freedom (DF)</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Sum</a:t>
                          </a:r>
                          <a:r>
                            <a:rPr lang="en-IN" b="1" baseline="0" dirty="0" smtClean="0">
                              <a:latin typeface="Comic Sans MS" panose="030F0702030302020204" pitchFamily="66" charset="0"/>
                            </a:rPr>
                            <a:t> of Squares (SS)</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Means</a:t>
                          </a:r>
                          <a:r>
                            <a:rPr lang="en-IN" b="1" baseline="0" dirty="0" smtClean="0">
                              <a:latin typeface="Comic Sans MS" panose="030F0702030302020204" pitchFamily="66" charset="0"/>
                            </a:rPr>
                            <a:t> Squares (MS)</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F</a:t>
                          </a:r>
                        </a:p>
                        <a:p>
                          <a:pPr algn="ctr"/>
                          <a:endParaRPr lang="en-IN" b="1" dirty="0">
                            <a:latin typeface="Comic Sans MS" panose="030F0702030302020204" pitchFamily="66" charset="0"/>
                          </a:endParaRPr>
                        </a:p>
                      </a:txBody>
                      <a:tcPr/>
                    </a:tc>
                    <a:extLst>
                      <a:ext uri="{0D108BD9-81ED-4DB2-BD59-A6C34878D82A}">
                        <a16:rowId xmlns:a16="http://schemas.microsoft.com/office/drawing/2014/main" val="1606974522"/>
                      </a:ext>
                    </a:extLst>
                  </a:tr>
                  <a:tr h="370840">
                    <a:tc>
                      <a:txBody>
                        <a:bodyPr/>
                        <a:lstStyle/>
                        <a:p>
                          <a:pPr algn="ctr"/>
                          <a:r>
                            <a:rPr lang="en-IN" sz="2000" b="1" dirty="0" smtClean="0">
                              <a:latin typeface="Comic Sans MS" panose="030F0702030302020204" pitchFamily="66" charset="0"/>
                            </a:rPr>
                            <a:t>Between Blocks</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b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B</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B</a:t>
                          </a:r>
                          <a:endParaRPr lang="en-IN" sz="2000" b="1" baseline="-25000" dirty="0">
                            <a:latin typeface="Comic Sans MS" panose="030F0702030302020204" pitchFamily="66" charset="0"/>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IN" sz="2000" b="1" i="1" smtClean="0">
                                        <a:latin typeface="Cambria Math" panose="02040503050406030204" pitchFamily="18" charset="0"/>
                                      </a:rPr>
                                    </m:ctrlPr>
                                  </m:fPr>
                                  <m:num>
                                    <m:r>
                                      <a:rPr lang="en-IN" sz="2000" b="1" i="1" smtClean="0">
                                        <a:latin typeface="Cambria Math" panose="02040503050406030204" pitchFamily="18" charset="0"/>
                                      </a:rPr>
                                      <m:t>𝑴𝑺</m:t>
                                    </m:r>
                                    <m:r>
                                      <a:rPr lang="en-IN" sz="2000" b="1" i="1" baseline="-25000" smtClean="0">
                                        <a:latin typeface="Cambria Math" panose="02040503050406030204" pitchFamily="18" charset="0"/>
                                      </a:rPr>
                                      <m:t>𝑩</m:t>
                                    </m:r>
                                  </m:num>
                                  <m:den>
                                    <m:r>
                                      <a:rPr lang="en-IN" sz="2000" b="1" i="1" smtClean="0">
                                        <a:latin typeface="Cambria Math" panose="02040503050406030204" pitchFamily="18" charset="0"/>
                                      </a:rPr>
                                      <m:t>𝑴𝑺</m:t>
                                    </m:r>
                                    <m:r>
                                      <a:rPr lang="en-IN" sz="2000" b="1" i="1" baseline="-25000" smtClean="0">
                                        <a:latin typeface="Cambria Math" panose="02040503050406030204" pitchFamily="18" charset="0"/>
                                      </a:rPr>
                                      <m:t>𝑬</m:t>
                                    </m:r>
                                  </m:den>
                                </m:f>
                              </m:oMath>
                            </m:oMathPara>
                          </a14:m>
                          <a:endParaRPr lang="en-IN" sz="2000" b="1" dirty="0" smtClean="0">
                            <a:latin typeface="Comic Sans MS" panose="030F0702030302020204" pitchFamily="66" charset="0"/>
                          </a:endParaRPr>
                        </a:p>
                        <a:p>
                          <a:pPr algn="ctr"/>
                          <a:endParaRPr lang="en-IN" sz="2000" b="1" dirty="0">
                            <a:latin typeface="Comic Sans MS" panose="030F0702030302020204" pitchFamily="66" charset="0"/>
                          </a:endParaRPr>
                        </a:p>
                      </a:txBody>
                      <a:tcPr/>
                    </a:tc>
                    <a:extLst>
                      <a:ext uri="{0D108BD9-81ED-4DB2-BD59-A6C34878D82A}">
                        <a16:rowId xmlns:a16="http://schemas.microsoft.com/office/drawing/2014/main" val="3729020968"/>
                      </a:ext>
                    </a:extLst>
                  </a:tr>
                  <a:tr h="370840">
                    <a:tc>
                      <a:txBody>
                        <a:bodyPr/>
                        <a:lstStyle/>
                        <a:p>
                          <a:pPr algn="ctr"/>
                          <a:r>
                            <a:rPr lang="en-IN" sz="2000" b="1" dirty="0" smtClean="0">
                              <a:latin typeface="Comic Sans MS" panose="030F0702030302020204" pitchFamily="66" charset="0"/>
                            </a:rPr>
                            <a:t>Between Treatment</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T</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T</a:t>
                          </a:r>
                          <a:endParaRPr lang="en-IN" sz="2000" b="1" baseline="-25000" dirty="0">
                            <a:latin typeface="Comic Sans MS" panose="030F0702030302020204" pitchFamily="66" charset="0"/>
                          </a:endParaRPr>
                        </a:p>
                      </a:txBody>
                      <a:tcPr/>
                    </a:tc>
                    <a:tc>
                      <a:txBody>
                        <a:bodyPr/>
                        <a:lstStyle/>
                        <a:p>
                          <a:pPr algn="ctr"/>
                          <a:endParaRPr lang="en-IN" sz="2000" b="1" dirty="0" smtClean="0">
                            <a:latin typeface="Comic Sans MS" panose="030F0702030302020204" pitchFamily="66" charset="0"/>
                          </a:endParaRPr>
                        </a:p>
                        <a:p>
                          <a:pPr algn="ctr"/>
                          <a14:m>
                            <m:oMathPara xmlns:m="http://schemas.openxmlformats.org/officeDocument/2006/math">
                              <m:oMathParaPr>
                                <m:jc m:val="centerGroup"/>
                              </m:oMathParaPr>
                              <m:oMath xmlns:m="http://schemas.openxmlformats.org/officeDocument/2006/math">
                                <m:f>
                                  <m:fPr>
                                    <m:ctrlPr>
                                      <a:rPr lang="en-IN" sz="2000" b="1" i="1" smtClean="0">
                                        <a:latin typeface="Cambria Math" panose="02040503050406030204" pitchFamily="18" charset="0"/>
                                      </a:rPr>
                                    </m:ctrlPr>
                                  </m:fPr>
                                  <m:num>
                                    <m:r>
                                      <a:rPr lang="en-IN" sz="2000" b="1" i="1" smtClean="0">
                                        <a:latin typeface="Cambria Math" panose="02040503050406030204" pitchFamily="18" charset="0"/>
                                      </a:rPr>
                                      <m:t>𝑴𝑺</m:t>
                                    </m:r>
                                    <m:r>
                                      <a:rPr lang="en-IN" sz="2000" b="1" i="1" baseline="-25000" smtClean="0">
                                        <a:latin typeface="Cambria Math" panose="02040503050406030204" pitchFamily="18" charset="0"/>
                                      </a:rPr>
                                      <m:t>𝑻</m:t>
                                    </m:r>
                                  </m:num>
                                  <m:den>
                                    <m:r>
                                      <a:rPr lang="en-IN" sz="2000" b="1" i="1" smtClean="0">
                                        <a:latin typeface="Cambria Math" panose="02040503050406030204" pitchFamily="18" charset="0"/>
                                      </a:rPr>
                                      <m:t>𝑴𝑺</m:t>
                                    </m:r>
                                    <m:r>
                                      <a:rPr lang="en-IN" sz="2000" b="1" i="1" baseline="-25000" smtClean="0">
                                        <a:latin typeface="Cambria Math" panose="02040503050406030204" pitchFamily="18" charset="0"/>
                                      </a:rPr>
                                      <m:t>𝑬</m:t>
                                    </m:r>
                                  </m:den>
                                </m:f>
                              </m:oMath>
                            </m:oMathPara>
                          </a14:m>
                          <a:endParaRPr lang="en-IN" sz="2000" b="1" dirty="0">
                            <a:latin typeface="Comic Sans MS" panose="030F0702030302020204" pitchFamily="66" charset="0"/>
                          </a:endParaRPr>
                        </a:p>
                      </a:txBody>
                      <a:tcPr/>
                    </a:tc>
                    <a:extLst>
                      <a:ext uri="{0D108BD9-81ED-4DB2-BD59-A6C34878D82A}">
                        <a16:rowId xmlns:a16="http://schemas.microsoft.com/office/drawing/2014/main" val="2148892452"/>
                      </a:ext>
                    </a:extLst>
                  </a:tr>
                  <a:tr h="370840">
                    <a:tc>
                      <a:txBody>
                        <a:bodyPr/>
                        <a:lstStyle/>
                        <a:p>
                          <a:pPr algn="ctr"/>
                          <a:r>
                            <a:rPr lang="en-IN" sz="2000" b="1" dirty="0" smtClean="0">
                              <a:latin typeface="Comic Sans MS" panose="030F0702030302020204" pitchFamily="66" charset="0"/>
                            </a:rPr>
                            <a:t>Error</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(b - 1)(t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E</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E</a:t>
                          </a:r>
                          <a:endParaRPr lang="en-IN" sz="2000" b="1" baseline="-25000" dirty="0">
                            <a:latin typeface="Comic Sans MS" panose="030F0702030302020204" pitchFamily="66" charset="0"/>
                          </a:endParaRPr>
                        </a:p>
                      </a:txBody>
                      <a:tcPr/>
                    </a:tc>
                    <a:tc>
                      <a:txBody>
                        <a:bodyPr/>
                        <a:lstStyle/>
                        <a:p>
                          <a:pPr algn="ctr"/>
                          <a:endParaRPr lang="en-IN" sz="2000" b="1" dirty="0" smtClean="0">
                            <a:latin typeface="Comic Sans MS" panose="030F0702030302020204" pitchFamily="66" charset="0"/>
                          </a:endParaRPr>
                        </a:p>
                        <a:p>
                          <a:pPr algn="ctr"/>
                          <a:endParaRPr lang="en-IN" sz="2000" b="1" dirty="0">
                            <a:latin typeface="Comic Sans MS" panose="030F0702030302020204" pitchFamily="66" charset="0"/>
                          </a:endParaRPr>
                        </a:p>
                      </a:txBody>
                      <a:tcPr/>
                    </a:tc>
                    <a:extLst>
                      <a:ext uri="{0D108BD9-81ED-4DB2-BD59-A6C34878D82A}">
                        <a16:rowId xmlns:a16="http://schemas.microsoft.com/office/drawing/2014/main" val="3197422010"/>
                      </a:ext>
                    </a:extLst>
                  </a:tr>
                  <a:tr h="370840">
                    <a:tc>
                      <a:txBody>
                        <a:bodyPr/>
                        <a:lstStyle/>
                        <a:p>
                          <a:pPr algn="ctr"/>
                          <a:r>
                            <a:rPr lang="en-IN" sz="2000" b="1" dirty="0" smtClean="0">
                              <a:latin typeface="Comic Sans MS" panose="030F0702030302020204" pitchFamily="66" charset="0"/>
                            </a:rPr>
                            <a:t>Total</a:t>
                          </a:r>
                          <a:endParaRPr lang="en-IN" sz="2000" b="1" dirty="0">
                            <a:latin typeface="Comic Sans MS" panose="030F0702030302020204" pitchFamily="66" charset="0"/>
                          </a:endParaRPr>
                        </a:p>
                      </a:txBody>
                      <a:tcPr/>
                    </a:tc>
                    <a:tc>
                      <a:txBody>
                        <a:bodyPr/>
                        <a:lstStyle/>
                        <a:p>
                          <a:pPr algn="ctr"/>
                          <a:r>
                            <a:rPr lang="en-IN" sz="2000" b="1" dirty="0" err="1" smtClean="0">
                              <a:latin typeface="Comic Sans MS" panose="030F0702030302020204" pitchFamily="66" charset="0"/>
                            </a:rPr>
                            <a:t>bt</a:t>
                          </a:r>
                          <a:r>
                            <a:rPr lang="en-IN" sz="2000" b="1" dirty="0" smtClean="0">
                              <a:latin typeface="Comic Sans MS" panose="030F0702030302020204" pitchFamily="66" charset="0"/>
                            </a:rPr>
                            <a: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TCSS</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TMS</a:t>
                          </a:r>
                          <a:endParaRPr lang="en-IN" sz="2000" b="1" dirty="0">
                            <a:latin typeface="Comic Sans MS" panose="030F0702030302020204" pitchFamily="66" charset="0"/>
                          </a:endParaRPr>
                        </a:p>
                      </a:txBody>
                      <a:tcPr/>
                    </a:tc>
                    <a:tc>
                      <a:txBody>
                        <a:bodyPr/>
                        <a:lstStyle/>
                        <a:p>
                          <a:pPr algn="ctr"/>
                          <a:endParaRPr lang="en-IN" sz="2000" b="1" dirty="0" smtClean="0">
                            <a:latin typeface="Comic Sans MS" panose="030F0702030302020204" pitchFamily="66" charset="0"/>
                          </a:endParaRPr>
                        </a:p>
                        <a:p>
                          <a:pPr algn="ctr"/>
                          <a:endParaRPr lang="en-IN" sz="2000" b="1" dirty="0">
                            <a:latin typeface="Comic Sans MS" panose="030F0702030302020204" pitchFamily="66" charset="0"/>
                          </a:endParaRPr>
                        </a:p>
                      </a:txBody>
                      <a:tcPr/>
                    </a:tc>
                    <a:extLst>
                      <a:ext uri="{0D108BD9-81ED-4DB2-BD59-A6C34878D82A}">
                        <a16:rowId xmlns:a16="http://schemas.microsoft.com/office/drawing/2014/main" val="2373323744"/>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015046936"/>
                  </p:ext>
                </p:extLst>
              </p:nvPr>
            </p:nvGraphicFramePr>
            <p:xfrm>
              <a:off x="983672" y="1952720"/>
              <a:ext cx="9836730" cy="3979926"/>
            </p:xfrm>
            <a:graphic>
              <a:graphicData uri="http://schemas.openxmlformats.org/drawingml/2006/table">
                <a:tbl>
                  <a:tblPr firstRow="1" bandRow="1">
                    <a:tableStyleId>{5C22544A-7EE6-4342-B048-85BDC9FD1C3A}</a:tableStyleId>
                  </a:tblPr>
                  <a:tblGrid>
                    <a:gridCol w="1967346">
                      <a:extLst>
                        <a:ext uri="{9D8B030D-6E8A-4147-A177-3AD203B41FA5}">
                          <a16:colId xmlns:a16="http://schemas.microsoft.com/office/drawing/2014/main" val="1525233328"/>
                        </a:ext>
                      </a:extLst>
                    </a:gridCol>
                    <a:gridCol w="1967346">
                      <a:extLst>
                        <a:ext uri="{9D8B030D-6E8A-4147-A177-3AD203B41FA5}">
                          <a16:colId xmlns:a16="http://schemas.microsoft.com/office/drawing/2014/main" val="2744366571"/>
                        </a:ext>
                      </a:extLst>
                    </a:gridCol>
                    <a:gridCol w="1967346">
                      <a:extLst>
                        <a:ext uri="{9D8B030D-6E8A-4147-A177-3AD203B41FA5}">
                          <a16:colId xmlns:a16="http://schemas.microsoft.com/office/drawing/2014/main" val="2989150439"/>
                        </a:ext>
                      </a:extLst>
                    </a:gridCol>
                    <a:gridCol w="1967346">
                      <a:extLst>
                        <a:ext uri="{9D8B030D-6E8A-4147-A177-3AD203B41FA5}">
                          <a16:colId xmlns:a16="http://schemas.microsoft.com/office/drawing/2014/main" val="2685101558"/>
                        </a:ext>
                      </a:extLst>
                    </a:gridCol>
                    <a:gridCol w="1967346">
                      <a:extLst>
                        <a:ext uri="{9D8B030D-6E8A-4147-A177-3AD203B41FA5}">
                          <a16:colId xmlns:a16="http://schemas.microsoft.com/office/drawing/2014/main" val="488816927"/>
                        </a:ext>
                      </a:extLst>
                    </a:gridCol>
                  </a:tblGrid>
                  <a:tr h="640080">
                    <a:tc>
                      <a:txBody>
                        <a:bodyPr/>
                        <a:lstStyle/>
                        <a:p>
                          <a:pPr algn="ctr"/>
                          <a:r>
                            <a:rPr lang="en-IN" b="1" dirty="0" smtClean="0">
                              <a:latin typeface="Comic Sans MS" panose="030F0702030302020204" pitchFamily="66" charset="0"/>
                            </a:rPr>
                            <a:t>Source of Variation</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Degrees</a:t>
                          </a:r>
                          <a:r>
                            <a:rPr lang="en-IN" b="1" baseline="0" dirty="0" smtClean="0">
                              <a:latin typeface="Comic Sans MS" panose="030F0702030302020204" pitchFamily="66" charset="0"/>
                            </a:rPr>
                            <a:t> of Freedom (DF)</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Sum</a:t>
                          </a:r>
                          <a:r>
                            <a:rPr lang="en-IN" b="1" baseline="0" dirty="0" smtClean="0">
                              <a:latin typeface="Comic Sans MS" panose="030F0702030302020204" pitchFamily="66" charset="0"/>
                            </a:rPr>
                            <a:t> of Squares (SS)</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Means</a:t>
                          </a:r>
                          <a:r>
                            <a:rPr lang="en-IN" b="1" baseline="0" dirty="0" smtClean="0">
                              <a:latin typeface="Comic Sans MS" panose="030F0702030302020204" pitchFamily="66" charset="0"/>
                            </a:rPr>
                            <a:t> Squares (MS)</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F</a:t>
                          </a:r>
                        </a:p>
                        <a:p>
                          <a:pPr algn="ctr"/>
                          <a:endParaRPr lang="en-IN" b="1" dirty="0">
                            <a:latin typeface="Comic Sans MS" panose="030F0702030302020204" pitchFamily="66" charset="0"/>
                          </a:endParaRPr>
                        </a:p>
                      </a:txBody>
                      <a:tcPr/>
                    </a:tc>
                    <a:extLst>
                      <a:ext uri="{0D108BD9-81ED-4DB2-BD59-A6C34878D82A}">
                        <a16:rowId xmlns:a16="http://schemas.microsoft.com/office/drawing/2014/main" val="1606974522"/>
                      </a:ext>
                    </a:extLst>
                  </a:tr>
                  <a:tr h="968883">
                    <a:tc>
                      <a:txBody>
                        <a:bodyPr/>
                        <a:lstStyle/>
                        <a:p>
                          <a:pPr algn="ctr"/>
                          <a:r>
                            <a:rPr lang="en-IN" sz="2000" b="1" dirty="0" smtClean="0">
                              <a:latin typeface="Comic Sans MS" panose="030F0702030302020204" pitchFamily="66" charset="0"/>
                            </a:rPr>
                            <a:t>Between Blocks</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b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B</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B</a:t>
                          </a:r>
                          <a:endParaRPr lang="en-IN" sz="2000" b="1" baseline="-25000" dirty="0">
                            <a:latin typeface="Comic Sans MS" panose="030F0702030302020204" pitchFamily="66" charset="0"/>
                          </a:endParaRPr>
                        </a:p>
                      </a:txBody>
                      <a:tcPr/>
                    </a:tc>
                    <a:tc>
                      <a:txBody>
                        <a:bodyPr/>
                        <a:lstStyle/>
                        <a:p>
                          <a:endParaRPr lang="en-US"/>
                        </a:p>
                      </a:txBody>
                      <a:tcPr>
                        <a:blipFill>
                          <a:blip r:embed="rId2"/>
                          <a:stretch>
                            <a:fillRect l="-400310" t="-68553" r="-1238" b="-246541"/>
                          </a:stretch>
                        </a:blipFill>
                      </a:tcPr>
                    </a:tc>
                    <a:extLst>
                      <a:ext uri="{0D108BD9-81ED-4DB2-BD59-A6C34878D82A}">
                        <a16:rowId xmlns:a16="http://schemas.microsoft.com/office/drawing/2014/main" val="3729020968"/>
                      </a:ext>
                    </a:extLst>
                  </a:tr>
                  <a:tr h="968883">
                    <a:tc>
                      <a:txBody>
                        <a:bodyPr/>
                        <a:lstStyle/>
                        <a:p>
                          <a:pPr algn="ctr"/>
                          <a:r>
                            <a:rPr lang="en-IN" sz="2000" b="1" dirty="0" smtClean="0">
                              <a:latin typeface="Comic Sans MS" panose="030F0702030302020204" pitchFamily="66" charset="0"/>
                            </a:rPr>
                            <a:t>Between Treatment</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T</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T</a:t>
                          </a:r>
                          <a:endParaRPr lang="en-IN" sz="2000" b="1" baseline="-25000" dirty="0">
                            <a:latin typeface="Comic Sans MS" panose="030F0702030302020204" pitchFamily="66" charset="0"/>
                          </a:endParaRPr>
                        </a:p>
                      </a:txBody>
                      <a:tcPr/>
                    </a:tc>
                    <a:tc>
                      <a:txBody>
                        <a:bodyPr/>
                        <a:lstStyle/>
                        <a:p>
                          <a:endParaRPr lang="en-US"/>
                        </a:p>
                      </a:txBody>
                      <a:tcPr>
                        <a:blipFill>
                          <a:blip r:embed="rId2"/>
                          <a:stretch>
                            <a:fillRect l="-400310" t="-167500" r="-1238" b="-145000"/>
                          </a:stretch>
                        </a:blipFill>
                      </a:tcPr>
                    </a:tc>
                    <a:extLst>
                      <a:ext uri="{0D108BD9-81ED-4DB2-BD59-A6C34878D82A}">
                        <a16:rowId xmlns:a16="http://schemas.microsoft.com/office/drawing/2014/main" val="2148892452"/>
                      </a:ext>
                    </a:extLst>
                  </a:tr>
                  <a:tr h="701040">
                    <a:tc>
                      <a:txBody>
                        <a:bodyPr/>
                        <a:lstStyle/>
                        <a:p>
                          <a:pPr algn="ctr"/>
                          <a:r>
                            <a:rPr lang="en-IN" sz="2000" b="1" dirty="0" smtClean="0">
                              <a:latin typeface="Comic Sans MS" panose="030F0702030302020204" pitchFamily="66" charset="0"/>
                            </a:rPr>
                            <a:t>Error</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(b - 1)(t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E</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E</a:t>
                          </a:r>
                          <a:endParaRPr lang="en-IN" sz="2000" b="1" baseline="-25000" dirty="0">
                            <a:latin typeface="Comic Sans MS" panose="030F0702030302020204" pitchFamily="66" charset="0"/>
                          </a:endParaRPr>
                        </a:p>
                      </a:txBody>
                      <a:tcPr/>
                    </a:tc>
                    <a:tc>
                      <a:txBody>
                        <a:bodyPr/>
                        <a:lstStyle/>
                        <a:p>
                          <a:pPr algn="ctr"/>
                          <a:endParaRPr lang="en-IN" sz="2000" b="1" dirty="0" smtClean="0">
                            <a:latin typeface="Comic Sans MS" panose="030F0702030302020204" pitchFamily="66" charset="0"/>
                          </a:endParaRPr>
                        </a:p>
                        <a:p>
                          <a:pPr algn="ctr"/>
                          <a:endParaRPr lang="en-IN" sz="2000" b="1" dirty="0">
                            <a:latin typeface="Comic Sans MS" panose="030F0702030302020204" pitchFamily="66" charset="0"/>
                          </a:endParaRPr>
                        </a:p>
                      </a:txBody>
                      <a:tcPr/>
                    </a:tc>
                    <a:extLst>
                      <a:ext uri="{0D108BD9-81ED-4DB2-BD59-A6C34878D82A}">
                        <a16:rowId xmlns:a16="http://schemas.microsoft.com/office/drawing/2014/main" val="3197422010"/>
                      </a:ext>
                    </a:extLst>
                  </a:tr>
                  <a:tr h="701040">
                    <a:tc>
                      <a:txBody>
                        <a:bodyPr/>
                        <a:lstStyle/>
                        <a:p>
                          <a:pPr algn="ctr"/>
                          <a:r>
                            <a:rPr lang="en-IN" sz="2000" b="1" dirty="0" smtClean="0">
                              <a:latin typeface="Comic Sans MS" panose="030F0702030302020204" pitchFamily="66" charset="0"/>
                            </a:rPr>
                            <a:t>Total</a:t>
                          </a:r>
                          <a:endParaRPr lang="en-IN" sz="2000" b="1" dirty="0">
                            <a:latin typeface="Comic Sans MS" panose="030F0702030302020204" pitchFamily="66" charset="0"/>
                          </a:endParaRPr>
                        </a:p>
                      </a:txBody>
                      <a:tcPr/>
                    </a:tc>
                    <a:tc>
                      <a:txBody>
                        <a:bodyPr/>
                        <a:lstStyle/>
                        <a:p>
                          <a:pPr algn="ctr"/>
                          <a:r>
                            <a:rPr lang="en-IN" sz="2000" b="1" dirty="0" err="1" smtClean="0">
                              <a:latin typeface="Comic Sans MS" panose="030F0702030302020204" pitchFamily="66" charset="0"/>
                            </a:rPr>
                            <a:t>bt</a:t>
                          </a:r>
                          <a:r>
                            <a:rPr lang="en-IN" sz="2000" b="1" dirty="0" smtClean="0">
                              <a:latin typeface="Comic Sans MS" panose="030F0702030302020204" pitchFamily="66" charset="0"/>
                            </a:rPr>
                            <a: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TCSS</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TMS</a:t>
                          </a:r>
                          <a:endParaRPr lang="en-IN" sz="2000" b="1" dirty="0">
                            <a:latin typeface="Comic Sans MS" panose="030F0702030302020204" pitchFamily="66" charset="0"/>
                          </a:endParaRPr>
                        </a:p>
                      </a:txBody>
                      <a:tcPr/>
                    </a:tc>
                    <a:tc>
                      <a:txBody>
                        <a:bodyPr/>
                        <a:lstStyle/>
                        <a:p>
                          <a:pPr algn="ctr"/>
                          <a:endParaRPr lang="en-IN" sz="2000" b="1" dirty="0" smtClean="0">
                            <a:latin typeface="Comic Sans MS" panose="030F0702030302020204" pitchFamily="66" charset="0"/>
                          </a:endParaRPr>
                        </a:p>
                        <a:p>
                          <a:pPr algn="ctr"/>
                          <a:endParaRPr lang="en-IN" sz="2000" b="1" dirty="0">
                            <a:latin typeface="Comic Sans MS" panose="030F0702030302020204" pitchFamily="66" charset="0"/>
                          </a:endParaRPr>
                        </a:p>
                      </a:txBody>
                      <a:tcPr/>
                    </a:tc>
                    <a:extLst>
                      <a:ext uri="{0D108BD9-81ED-4DB2-BD59-A6C34878D82A}">
                        <a16:rowId xmlns:a16="http://schemas.microsoft.com/office/drawing/2014/main" val="2373323744"/>
                      </a:ext>
                    </a:extLst>
                  </a:tr>
                </a:tbl>
              </a:graphicData>
            </a:graphic>
          </p:graphicFrame>
        </mc:Fallback>
      </mc:AlternateContent>
    </p:spTree>
    <p:extLst>
      <p:ext uri="{BB962C8B-B14F-4D97-AF65-F5344CB8AC3E}">
        <p14:creationId xmlns:p14="http://schemas.microsoft.com/office/powerpoint/2010/main" val="67460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4182"/>
            <a:ext cx="10515600" cy="5622781"/>
          </a:xfrm>
        </p:spPr>
        <p:txBody>
          <a:bodyPr/>
          <a:lstStyle/>
          <a:p>
            <a:pPr marL="0" indent="0">
              <a:buNone/>
            </a:pPr>
            <a:r>
              <a:rPr lang="en-IN" dirty="0" smtClean="0">
                <a:solidFill>
                  <a:srgbClr val="FF0000"/>
                </a:solidFill>
                <a:latin typeface="Comic Sans MS" panose="030F0702030302020204" pitchFamily="66" charset="0"/>
              </a:rPr>
              <a:t>Data structure for RBD:</a:t>
            </a:r>
          </a:p>
          <a:p>
            <a:pPr marL="0" indent="0">
              <a:buNone/>
            </a:pPr>
            <a:r>
              <a:rPr lang="en-IN" dirty="0" smtClean="0">
                <a:solidFill>
                  <a:srgbClr val="FF0000"/>
                </a:solidFill>
                <a:latin typeface="Comic Sans MS" panose="030F0702030302020204" pitchFamily="66" charset="0"/>
              </a:rPr>
              <a:t>Example: </a:t>
            </a:r>
            <a:r>
              <a:rPr lang="en-IN" dirty="0" smtClean="0">
                <a:solidFill>
                  <a:srgbClr val="7030A0"/>
                </a:solidFill>
                <a:latin typeface="Comic Sans MS" panose="030F0702030302020204" pitchFamily="66" charset="0"/>
              </a:rPr>
              <a:t>Effect of feed on body weight gain on day old chicks when chicks are from different breeds.</a:t>
            </a:r>
          </a:p>
          <a:p>
            <a:pPr marL="0" indent="0">
              <a:buNone/>
            </a:pPr>
            <a:endParaRPr lang="en-IN"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38551242"/>
              </p:ext>
            </p:extLst>
          </p:nvPr>
        </p:nvGraphicFramePr>
        <p:xfrm>
          <a:off x="1921164" y="2132829"/>
          <a:ext cx="8128000" cy="420624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1709011304"/>
                    </a:ext>
                  </a:extLst>
                </a:gridCol>
                <a:gridCol w="1343891">
                  <a:extLst>
                    <a:ext uri="{9D8B030D-6E8A-4147-A177-3AD203B41FA5}">
                      <a16:colId xmlns:a16="http://schemas.microsoft.com/office/drawing/2014/main" val="2031665032"/>
                    </a:ext>
                  </a:extLst>
                </a:gridCol>
                <a:gridCol w="1219200">
                  <a:extLst>
                    <a:ext uri="{9D8B030D-6E8A-4147-A177-3AD203B41FA5}">
                      <a16:colId xmlns:a16="http://schemas.microsoft.com/office/drawing/2014/main" val="2627919017"/>
                    </a:ext>
                  </a:extLst>
                </a:gridCol>
                <a:gridCol w="1413163">
                  <a:extLst>
                    <a:ext uri="{9D8B030D-6E8A-4147-A177-3AD203B41FA5}">
                      <a16:colId xmlns:a16="http://schemas.microsoft.com/office/drawing/2014/main" val="860731085"/>
                    </a:ext>
                  </a:extLst>
                </a:gridCol>
                <a:gridCol w="1246909">
                  <a:extLst>
                    <a:ext uri="{9D8B030D-6E8A-4147-A177-3AD203B41FA5}">
                      <a16:colId xmlns:a16="http://schemas.microsoft.com/office/drawing/2014/main" val="805972883"/>
                    </a:ext>
                  </a:extLst>
                </a:gridCol>
                <a:gridCol w="1279237">
                  <a:extLst>
                    <a:ext uri="{9D8B030D-6E8A-4147-A177-3AD203B41FA5}">
                      <a16:colId xmlns:a16="http://schemas.microsoft.com/office/drawing/2014/main" val="2602049455"/>
                    </a:ext>
                  </a:extLst>
                </a:gridCol>
              </a:tblGrid>
              <a:tr h="370840">
                <a:tc>
                  <a:txBody>
                    <a:bodyPr/>
                    <a:lstStyle/>
                    <a:p>
                      <a:pPr algn="ctr"/>
                      <a:r>
                        <a:rPr lang="en-IN" sz="2000" b="1" dirty="0" smtClean="0"/>
                        <a:t>Breed / Feed</a:t>
                      </a:r>
                      <a:endParaRPr lang="en-IN" sz="2000" b="1" dirty="0"/>
                    </a:p>
                  </a:txBody>
                  <a:tcPr/>
                </a:tc>
                <a:tc>
                  <a:txBody>
                    <a:bodyPr/>
                    <a:lstStyle/>
                    <a:p>
                      <a:pPr algn="ctr"/>
                      <a:r>
                        <a:rPr lang="en-IN" sz="2000" b="1" dirty="0" smtClean="0"/>
                        <a:t>F1</a:t>
                      </a:r>
                      <a:endParaRPr lang="en-IN" sz="2000" b="1" dirty="0"/>
                    </a:p>
                  </a:txBody>
                  <a:tcPr/>
                </a:tc>
                <a:tc>
                  <a:txBody>
                    <a:bodyPr/>
                    <a:lstStyle/>
                    <a:p>
                      <a:pPr algn="ctr"/>
                      <a:r>
                        <a:rPr lang="en-IN" sz="2000" b="1" dirty="0" smtClean="0"/>
                        <a:t>F2</a:t>
                      </a:r>
                      <a:endParaRPr lang="en-IN" sz="2000" b="1" dirty="0"/>
                    </a:p>
                  </a:txBody>
                  <a:tcPr/>
                </a:tc>
                <a:tc>
                  <a:txBody>
                    <a:bodyPr/>
                    <a:lstStyle/>
                    <a:p>
                      <a:pPr algn="ctr"/>
                      <a:r>
                        <a:rPr lang="en-IN" sz="2000" b="1" dirty="0" smtClean="0"/>
                        <a:t>F3</a:t>
                      </a:r>
                      <a:endParaRPr lang="en-IN" sz="2000" b="1" dirty="0"/>
                    </a:p>
                  </a:txBody>
                  <a:tcPr/>
                </a:tc>
                <a:tc>
                  <a:txBody>
                    <a:bodyPr/>
                    <a:lstStyle/>
                    <a:p>
                      <a:pPr algn="ctr"/>
                      <a:r>
                        <a:rPr lang="en-IN" sz="2000" b="1" dirty="0" smtClean="0"/>
                        <a:t>F4</a:t>
                      </a:r>
                    </a:p>
                    <a:p>
                      <a:pPr algn="ctr"/>
                      <a:endParaRPr lang="en-IN" sz="2000" b="1" dirty="0"/>
                    </a:p>
                  </a:txBody>
                  <a:tcPr/>
                </a:tc>
                <a:tc>
                  <a:txBody>
                    <a:bodyPr/>
                    <a:lstStyle/>
                    <a:p>
                      <a:pPr algn="ctr"/>
                      <a:r>
                        <a:rPr lang="en-IN" sz="2000" b="1" dirty="0" smtClean="0"/>
                        <a:t>Total</a:t>
                      </a:r>
                      <a:endParaRPr lang="en-IN" sz="2000" b="1" dirty="0"/>
                    </a:p>
                  </a:txBody>
                  <a:tcPr/>
                </a:tc>
                <a:extLst>
                  <a:ext uri="{0D108BD9-81ED-4DB2-BD59-A6C34878D82A}">
                    <a16:rowId xmlns:a16="http://schemas.microsoft.com/office/drawing/2014/main" val="195158441"/>
                  </a:ext>
                </a:extLst>
              </a:tr>
              <a:tr h="370840">
                <a:tc>
                  <a:txBody>
                    <a:bodyPr/>
                    <a:lstStyle/>
                    <a:p>
                      <a:pPr algn="ctr"/>
                      <a:r>
                        <a:rPr lang="en-IN" sz="2000" b="1" dirty="0" smtClean="0"/>
                        <a:t>B1</a:t>
                      </a:r>
                      <a:endParaRPr lang="en-IN" sz="2000" b="1" dirty="0"/>
                    </a:p>
                  </a:txBody>
                  <a:tcPr/>
                </a:tc>
                <a:tc>
                  <a:txBody>
                    <a:bodyPr/>
                    <a:lstStyle/>
                    <a:p>
                      <a:pPr algn="ctr"/>
                      <a:r>
                        <a:rPr lang="en-IN" sz="2000" b="1" dirty="0" smtClean="0"/>
                        <a:t>X1</a:t>
                      </a:r>
                      <a:endParaRPr lang="en-IN" sz="2000" b="1" dirty="0"/>
                    </a:p>
                  </a:txBody>
                  <a:tcPr/>
                </a:tc>
                <a:tc>
                  <a:txBody>
                    <a:bodyPr/>
                    <a:lstStyle/>
                    <a:p>
                      <a:pPr algn="ctr"/>
                      <a:r>
                        <a:rPr lang="en-IN" sz="2000" b="1" dirty="0" smtClean="0"/>
                        <a:t>X2</a:t>
                      </a:r>
                      <a:endParaRPr lang="en-IN" sz="2000" b="1" dirty="0"/>
                    </a:p>
                  </a:txBody>
                  <a:tcPr/>
                </a:tc>
                <a:tc>
                  <a:txBody>
                    <a:bodyPr/>
                    <a:lstStyle/>
                    <a:p>
                      <a:pPr algn="ctr"/>
                      <a:r>
                        <a:rPr lang="en-IN" sz="2000" b="1" dirty="0" smtClean="0"/>
                        <a:t>X3</a:t>
                      </a:r>
                      <a:endParaRPr lang="en-IN" sz="2000" b="1" dirty="0"/>
                    </a:p>
                  </a:txBody>
                  <a:tcPr/>
                </a:tc>
                <a:tc>
                  <a:txBody>
                    <a:bodyPr/>
                    <a:lstStyle/>
                    <a:p>
                      <a:pPr algn="ctr"/>
                      <a:r>
                        <a:rPr lang="en-IN" sz="2000" b="1" dirty="0" smtClean="0"/>
                        <a:t>X4</a:t>
                      </a:r>
                    </a:p>
                    <a:p>
                      <a:pPr algn="ctr"/>
                      <a:endParaRPr lang="en-IN" sz="2000" b="1" dirty="0"/>
                    </a:p>
                  </a:txBody>
                  <a:tcPr/>
                </a:tc>
                <a:tc>
                  <a:txBody>
                    <a:bodyPr/>
                    <a:lstStyle/>
                    <a:p>
                      <a:pPr algn="ctr"/>
                      <a:r>
                        <a:rPr lang="en-IN" sz="2000" b="1" dirty="0" smtClean="0"/>
                        <a:t>∑B1</a:t>
                      </a:r>
                      <a:endParaRPr lang="en-IN" sz="2000" b="1" dirty="0"/>
                    </a:p>
                  </a:txBody>
                  <a:tcPr/>
                </a:tc>
                <a:extLst>
                  <a:ext uri="{0D108BD9-81ED-4DB2-BD59-A6C34878D82A}">
                    <a16:rowId xmlns:a16="http://schemas.microsoft.com/office/drawing/2014/main" val="2018739555"/>
                  </a:ext>
                </a:extLst>
              </a:tr>
              <a:tr h="370840">
                <a:tc>
                  <a:txBody>
                    <a:bodyPr/>
                    <a:lstStyle/>
                    <a:p>
                      <a:pPr algn="ctr"/>
                      <a:r>
                        <a:rPr lang="en-IN" sz="2000" b="1" dirty="0" smtClean="0"/>
                        <a:t>B2</a:t>
                      </a:r>
                      <a:endParaRPr lang="en-IN" sz="2000" b="1" dirty="0"/>
                    </a:p>
                  </a:txBody>
                  <a:tcPr/>
                </a:tc>
                <a:tc>
                  <a:txBody>
                    <a:bodyPr/>
                    <a:lstStyle/>
                    <a:p>
                      <a:pPr algn="ctr"/>
                      <a:r>
                        <a:rPr lang="en-IN" sz="2000" b="1" dirty="0" smtClean="0"/>
                        <a:t>X5</a:t>
                      </a:r>
                      <a:endParaRPr lang="en-IN" sz="2000" b="1" dirty="0"/>
                    </a:p>
                  </a:txBody>
                  <a:tcPr/>
                </a:tc>
                <a:tc>
                  <a:txBody>
                    <a:bodyPr/>
                    <a:lstStyle/>
                    <a:p>
                      <a:pPr algn="ctr"/>
                      <a:r>
                        <a:rPr lang="en-IN" sz="2000" b="1" dirty="0" smtClean="0"/>
                        <a:t>X6</a:t>
                      </a:r>
                      <a:endParaRPr lang="en-IN" sz="2000" b="1" dirty="0"/>
                    </a:p>
                  </a:txBody>
                  <a:tcPr/>
                </a:tc>
                <a:tc>
                  <a:txBody>
                    <a:bodyPr/>
                    <a:lstStyle/>
                    <a:p>
                      <a:pPr algn="ctr"/>
                      <a:r>
                        <a:rPr lang="en-IN" sz="2000" b="1" dirty="0" smtClean="0"/>
                        <a:t>X7</a:t>
                      </a:r>
                      <a:endParaRPr lang="en-IN" sz="2000" b="1" dirty="0"/>
                    </a:p>
                  </a:txBody>
                  <a:tcPr/>
                </a:tc>
                <a:tc>
                  <a:txBody>
                    <a:bodyPr/>
                    <a:lstStyle/>
                    <a:p>
                      <a:pPr algn="ctr"/>
                      <a:r>
                        <a:rPr lang="en-IN" sz="2000" b="1" dirty="0" smtClean="0"/>
                        <a:t>X8</a:t>
                      </a:r>
                    </a:p>
                    <a:p>
                      <a:pPr algn="ctr"/>
                      <a:endParaRPr lang="en-IN" sz="2000" b="1" dirty="0"/>
                    </a:p>
                  </a:txBody>
                  <a:tcPr/>
                </a:tc>
                <a:tc>
                  <a:txBody>
                    <a:bodyPr/>
                    <a:lstStyle/>
                    <a:p>
                      <a:pPr algn="ctr"/>
                      <a:r>
                        <a:rPr lang="en-IN" sz="2000" b="1" dirty="0" smtClean="0"/>
                        <a:t>∑B2</a:t>
                      </a:r>
                      <a:endParaRPr lang="en-IN" sz="2000" b="1" dirty="0"/>
                    </a:p>
                  </a:txBody>
                  <a:tcPr/>
                </a:tc>
                <a:extLst>
                  <a:ext uri="{0D108BD9-81ED-4DB2-BD59-A6C34878D82A}">
                    <a16:rowId xmlns:a16="http://schemas.microsoft.com/office/drawing/2014/main" val="3301971181"/>
                  </a:ext>
                </a:extLst>
              </a:tr>
              <a:tr h="370840">
                <a:tc>
                  <a:txBody>
                    <a:bodyPr/>
                    <a:lstStyle/>
                    <a:p>
                      <a:pPr algn="ctr"/>
                      <a:r>
                        <a:rPr lang="en-IN" sz="2000" b="1" dirty="0" smtClean="0"/>
                        <a:t>B3</a:t>
                      </a:r>
                      <a:endParaRPr lang="en-IN" sz="2000" b="1" dirty="0"/>
                    </a:p>
                  </a:txBody>
                  <a:tcPr/>
                </a:tc>
                <a:tc>
                  <a:txBody>
                    <a:bodyPr/>
                    <a:lstStyle/>
                    <a:p>
                      <a:pPr algn="ctr"/>
                      <a:r>
                        <a:rPr lang="en-IN" sz="2000" b="1" dirty="0" smtClean="0"/>
                        <a:t>X9</a:t>
                      </a:r>
                      <a:endParaRPr lang="en-IN" sz="2000" b="1" dirty="0"/>
                    </a:p>
                  </a:txBody>
                  <a:tcPr/>
                </a:tc>
                <a:tc>
                  <a:txBody>
                    <a:bodyPr/>
                    <a:lstStyle/>
                    <a:p>
                      <a:pPr algn="ctr"/>
                      <a:r>
                        <a:rPr lang="en-IN" sz="2000" b="1" dirty="0" smtClean="0"/>
                        <a:t>X10</a:t>
                      </a:r>
                      <a:endParaRPr lang="en-IN" sz="2000" b="1" dirty="0"/>
                    </a:p>
                  </a:txBody>
                  <a:tcPr/>
                </a:tc>
                <a:tc>
                  <a:txBody>
                    <a:bodyPr/>
                    <a:lstStyle/>
                    <a:p>
                      <a:pPr algn="ctr"/>
                      <a:r>
                        <a:rPr lang="en-IN" sz="2000" b="1" dirty="0" smtClean="0"/>
                        <a:t>X11</a:t>
                      </a:r>
                      <a:endParaRPr lang="en-IN" sz="2000" b="1" dirty="0"/>
                    </a:p>
                  </a:txBody>
                  <a:tcPr/>
                </a:tc>
                <a:tc>
                  <a:txBody>
                    <a:bodyPr/>
                    <a:lstStyle/>
                    <a:p>
                      <a:pPr algn="ctr"/>
                      <a:r>
                        <a:rPr lang="en-IN" sz="2000" b="1" dirty="0" smtClean="0"/>
                        <a:t>X12</a:t>
                      </a:r>
                    </a:p>
                    <a:p>
                      <a:pPr algn="ctr"/>
                      <a:endParaRPr lang="en-IN" sz="2000" b="1" dirty="0"/>
                    </a:p>
                  </a:txBody>
                  <a:tcPr/>
                </a:tc>
                <a:tc>
                  <a:txBody>
                    <a:bodyPr/>
                    <a:lstStyle/>
                    <a:p>
                      <a:pPr algn="ctr"/>
                      <a:r>
                        <a:rPr lang="en-IN" sz="2000" b="1" dirty="0" smtClean="0"/>
                        <a:t>∑B3</a:t>
                      </a:r>
                      <a:endParaRPr lang="en-IN" sz="2000" b="1" dirty="0"/>
                    </a:p>
                  </a:txBody>
                  <a:tcPr/>
                </a:tc>
                <a:extLst>
                  <a:ext uri="{0D108BD9-81ED-4DB2-BD59-A6C34878D82A}">
                    <a16:rowId xmlns:a16="http://schemas.microsoft.com/office/drawing/2014/main" val="3735065389"/>
                  </a:ext>
                </a:extLst>
              </a:tr>
              <a:tr h="370840">
                <a:tc>
                  <a:txBody>
                    <a:bodyPr/>
                    <a:lstStyle/>
                    <a:p>
                      <a:pPr algn="ctr"/>
                      <a:r>
                        <a:rPr lang="en-IN" sz="2000" b="1" dirty="0" smtClean="0"/>
                        <a:t>B4</a:t>
                      </a:r>
                      <a:endParaRPr lang="en-IN" sz="2000" b="1" dirty="0"/>
                    </a:p>
                  </a:txBody>
                  <a:tcPr/>
                </a:tc>
                <a:tc>
                  <a:txBody>
                    <a:bodyPr/>
                    <a:lstStyle/>
                    <a:p>
                      <a:pPr algn="ctr"/>
                      <a:r>
                        <a:rPr lang="en-IN" sz="2000" b="1" dirty="0" smtClean="0"/>
                        <a:t>X13</a:t>
                      </a:r>
                      <a:endParaRPr lang="en-IN" sz="2000" b="1" dirty="0"/>
                    </a:p>
                  </a:txBody>
                  <a:tcPr/>
                </a:tc>
                <a:tc>
                  <a:txBody>
                    <a:bodyPr/>
                    <a:lstStyle/>
                    <a:p>
                      <a:pPr algn="ctr"/>
                      <a:r>
                        <a:rPr lang="en-IN" sz="2000" b="1" dirty="0" smtClean="0"/>
                        <a:t>X14</a:t>
                      </a:r>
                      <a:endParaRPr lang="en-IN" sz="2000" b="1" dirty="0"/>
                    </a:p>
                  </a:txBody>
                  <a:tcPr/>
                </a:tc>
                <a:tc>
                  <a:txBody>
                    <a:bodyPr/>
                    <a:lstStyle/>
                    <a:p>
                      <a:pPr algn="ctr"/>
                      <a:r>
                        <a:rPr lang="en-IN" sz="2000" b="1" dirty="0" smtClean="0"/>
                        <a:t>X15</a:t>
                      </a:r>
                      <a:endParaRPr lang="en-IN" sz="2000" b="1" dirty="0"/>
                    </a:p>
                  </a:txBody>
                  <a:tcPr/>
                </a:tc>
                <a:tc>
                  <a:txBody>
                    <a:bodyPr/>
                    <a:lstStyle/>
                    <a:p>
                      <a:pPr algn="ctr"/>
                      <a:r>
                        <a:rPr lang="en-IN" sz="2000" b="1" dirty="0" smtClean="0"/>
                        <a:t>X16</a:t>
                      </a:r>
                    </a:p>
                    <a:p>
                      <a:pPr algn="ctr"/>
                      <a:endParaRPr lang="en-IN" sz="2000" b="1" dirty="0"/>
                    </a:p>
                  </a:txBody>
                  <a:tcPr/>
                </a:tc>
                <a:tc>
                  <a:txBody>
                    <a:bodyPr/>
                    <a:lstStyle/>
                    <a:p>
                      <a:pPr algn="ctr"/>
                      <a:r>
                        <a:rPr lang="en-IN" sz="2000" b="1" dirty="0" smtClean="0"/>
                        <a:t>∑B4</a:t>
                      </a:r>
                      <a:endParaRPr lang="en-IN" sz="2000" b="1" dirty="0"/>
                    </a:p>
                  </a:txBody>
                  <a:tcPr/>
                </a:tc>
                <a:extLst>
                  <a:ext uri="{0D108BD9-81ED-4DB2-BD59-A6C34878D82A}">
                    <a16:rowId xmlns:a16="http://schemas.microsoft.com/office/drawing/2014/main" val="2716024365"/>
                  </a:ext>
                </a:extLst>
              </a:tr>
              <a:tr h="370840">
                <a:tc>
                  <a:txBody>
                    <a:bodyPr/>
                    <a:lstStyle/>
                    <a:p>
                      <a:pPr algn="ctr"/>
                      <a:endParaRPr lang="en-IN" sz="2000" b="1" dirty="0" smtClean="0"/>
                    </a:p>
                    <a:p>
                      <a:pPr algn="ctr"/>
                      <a:r>
                        <a:rPr lang="en-IN" sz="2000" b="1" dirty="0" smtClean="0"/>
                        <a:t>Total</a:t>
                      </a:r>
                      <a:endParaRPr lang="en-IN" sz="2000" b="1" dirty="0"/>
                    </a:p>
                  </a:txBody>
                  <a:tcPr/>
                </a:tc>
                <a:tc>
                  <a:txBody>
                    <a:bodyPr/>
                    <a:lstStyle/>
                    <a:p>
                      <a:pPr algn="ctr"/>
                      <a:r>
                        <a:rPr lang="en-IN" sz="2000" b="1" dirty="0" smtClean="0"/>
                        <a:t>∑F1</a:t>
                      </a:r>
                      <a:endParaRPr lang="en-IN" sz="2000" b="1" dirty="0"/>
                    </a:p>
                  </a:txBody>
                  <a:tcPr/>
                </a:tc>
                <a:tc>
                  <a:txBody>
                    <a:bodyPr/>
                    <a:lstStyle/>
                    <a:p>
                      <a:pPr algn="ctr"/>
                      <a:r>
                        <a:rPr lang="en-IN" sz="2000" b="1" dirty="0" smtClean="0"/>
                        <a:t>∑F2</a:t>
                      </a:r>
                      <a:endParaRPr lang="en-IN" sz="2000" b="1" dirty="0"/>
                    </a:p>
                  </a:txBody>
                  <a:tcPr/>
                </a:tc>
                <a:tc>
                  <a:txBody>
                    <a:bodyPr/>
                    <a:lstStyle/>
                    <a:p>
                      <a:pPr algn="ctr"/>
                      <a:r>
                        <a:rPr lang="en-IN" sz="2000" b="1" dirty="0" smtClean="0"/>
                        <a:t>∑F3</a:t>
                      </a:r>
                      <a:endParaRPr lang="en-IN" sz="2000" b="1" dirty="0"/>
                    </a:p>
                  </a:txBody>
                  <a:tcPr/>
                </a:tc>
                <a:tc>
                  <a:txBody>
                    <a:bodyPr/>
                    <a:lstStyle/>
                    <a:p>
                      <a:pPr algn="ctr"/>
                      <a:r>
                        <a:rPr lang="en-IN" sz="2000" b="1" dirty="0" smtClean="0"/>
                        <a:t>∑F4</a:t>
                      </a:r>
                      <a:endParaRPr lang="en-IN" sz="2000" b="1" dirty="0"/>
                    </a:p>
                  </a:txBody>
                  <a:tcPr/>
                </a:tc>
                <a:tc>
                  <a:txBody>
                    <a:bodyPr/>
                    <a:lstStyle/>
                    <a:p>
                      <a:pPr algn="ctr"/>
                      <a:r>
                        <a:rPr lang="en-IN" sz="2000" b="1" dirty="0" smtClean="0"/>
                        <a:t>GT</a:t>
                      </a:r>
                      <a:endParaRPr lang="en-IN" sz="2000" b="1" dirty="0"/>
                    </a:p>
                  </a:txBody>
                  <a:tcPr/>
                </a:tc>
                <a:extLst>
                  <a:ext uri="{0D108BD9-81ED-4DB2-BD59-A6C34878D82A}">
                    <a16:rowId xmlns:a16="http://schemas.microsoft.com/office/drawing/2014/main" val="1144638573"/>
                  </a:ext>
                </a:extLst>
              </a:tr>
            </a:tbl>
          </a:graphicData>
        </a:graphic>
      </p:graphicFrame>
    </p:spTree>
    <p:extLst>
      <p:ext uri="{BB962C8B-B14F-4D97-AF65-F5344CB8AC3E}">
        <p14:creationId xmlns:p14="http://schemas.microsoft.com/office/powerpoint/2010/main" val="3684934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1543"/>
            <a:ext cx="10515600" cy="5625420"/>
          </a:xfrm>
        </p:spPr>
        <p:txBody>
          <a:bodyPr>
            <a:normAutofit/>
          </a:bodyPr>
          <a:lstStyle/>
          <a:p>
            <a:pPr marL="0" indent="0">
              <a:buNone/>
            </a:pPr>
            <a:r>
              <a:rPr lang="en-IN" sz="3200" dirty="0" smtClean="0">
                <a:latin typeface="Comic Sans MS" panose="030F0702030302020204" pitchFamily="66" charset="0"/>
              </a:rPr>
              <a:t>Skeleton of ANOVA for RBD:</a:t>
            </a: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r>
              <a:rPr lang="en-IN" sz="3200" dirty="0" smtClean="0">
                <a:latin typeface="Comic Sans MS" panose="030F0702030302020204" pitchFamily="66" charset="0"/>
              </a:rPr>
              <a:t>Where, b = no. of blocks; t = no. of treatment</a:t>
            </a:r>
          </a:p>
          <a:p>
            <a:pPr marL="0" indent="0">
              <a:buNone/>
            </a:pPr>
            <a:endParaRPr lang="en-IN" sz="3200" dirty="0">
              <a:latin typeface="Comic Sans MS" panose="030F0702030302020204" pitchFamily="66" charset="0"/>
            </a:endParaRPr>
          </a:p>
          <a:p>
            <a:pPr marL="0" indent="0">
              <a:buNone/>
            </a:pPr>
            <a:endParaRPr lang="en-IN" sz="3200" dirty="0">
              <a:latin typeface="Comic Sans MS" panose="030F0702030302020204" pitchFamily="66" charset="0"/>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277089897"/>
                  </p:ext>
                </p:extLst>
              </p:nvPr>
            </p:nvGraphicFramePr>
            <p:xfrm>
              <a:off x="1146625" y="1213152"/>
              <a:ext cx="10207175" cy="3779520"/>
            </p:xfrm>
            <a:graphic>
              <a:graphicData uri="http://schemas.openxmlformats.org/drawingml/2006/table">
                <a:tbl>
                  <a:tblPr firstRow="1" bandRow="1">
                    <a:tableStyleId>{5C22544A-7EE6-4342-B048-85BDC9FD1C3A}</a:tableStyleId>
                  </a:tblPr>
                  <a:tblGrid>
                    <a:gridCol w="2041435">
                      <a:extLst>
                        <a:ext uri="{9D8B030D-6E8A-4147-A177-3AD203B41FA5}">
                          <a16:colId xmlns:a16="http://schemas.microsoft.com/office/drawing/2014/main" val="1790764744"/>
                        </a:ext>
                      </a:extLst>
                    </a:gridCol>
                    <a:gridCol w="2041435">
                      <a:extLst>
                        <a:ext uri="{9D8B030D-6E8A-4147-A177-3AD203B41FA5}">
                          <a16:colId xmlns:a16="http://schemas.microsoft.com/office/drawing/2014/main" val="2127789803"/>
                        </a:ext>
                      </a:extLst>
                    </a:gridCol>
                    <a:gridCol w="2041435">
                      <a:extLst>
                        <a:ext uri="{9D8B030D-6E8A-4147-A177-3AD203B41FA5}">
                          <a16:colId xmlns:a16="http://schemas.microsoft.com/office/drawing/2014/main" val="348741757"/>
                        </a:ext>
                      </a:extLst>
                    </a:gridCol>
                    <a:gridCol w="2041435">
                      <a:extLst>
                        <a:ext uri="{9D8B030D-6E8A-4147-A177-3AD203B41FA5}">
                          <a16:colId xmlns:a16="http://schemas.microsoft.com/office/drawing/2014/main" val="197997413"/>
                        </a:ext>
                      </a:extLst>
                    </a:gridCol>
                    <a:gridCol w="2041435">
                      <a:extLst>
                        <a:ext uri="{9D8B030D-6E8A-4147-A177-3AD203B41FA5}">
                          <a16:colId xmlns:a16="http://schemas.microsoft.com/office/drawing/2014/main" val="154871567"/>
                        </a:ext>
                      </a:extLst>
                    </a:gridCol>
                  </a:tblGrid>
                  <a:tr h="370840">
                    <a:tc>
                      <a:txBody>
                        <a:bodyPr/>
                        <a:lstStyle/>
                        <a:p>
                          <a:pPr algn="ctr"/>
                          <a:r>
                            <a:rPr lang="en-IN" sz="2800" b="1" dirty="0" smtClean="0"/>
                            <a:t>Source of variation</a:t>
                          </a:r>
                          <a:endParaRPr lang="en-IN" sz="2800" b="1" dirty="0"/>
                        </a:p>
                      </a:txBody>
                      <a:tcPr/>
                    </a:tc>
                    <a:tc>
                      <a:txBody>
                        <a:bodyPr/>
                        <a:lstStyle/>
                        <a:p>
                          <a:pPr algn="ctr"/>
                          <a:r>
                            <a:rPr lang="en-IN" sz="2800" b="1" dirty="0" smtClean="0"/>
                            <a:t>Degrees of Freedom </a:t>
                          </a:r>
                          <a:endParaRPr lang="en-IN" sz="2800" b="1" dirty="0"/>
                        </a:p>
                      </a:txBody>
                      <a:tcPr/>
                    </a:tc>
                    <a:tc>
                      <a:txBody>
                        <a:bodyPr/>
                        <a:lstStyle/>
                        <a:p>
                          <a:pPr algn="ctr"/>
                          <a:r>
                            <a:rPr lang="en-IN" sz="2800" b="1" dirty="0" smtClean="0"/>
                            <a:t>Sum</a:t>
                          </a:r>
                          <a:r>
                            <a:rPr lang="en-IN" sz="2800" b="1" baseline="0" dirty="0" smtClean="0"/>
                            <a:t> of Squares</a:t>
                          </a:r>
                          <a:endParaRPr lang="en-IN" sz="2800" b="1" dirty="0"/>
                        </a:p>
                      </a:txBody>
                      <a:tcPr/>
                    </a:tc>
                    <a:tc>
                      <a:txBody>
                        <a:bodyPr/>
                        <a:lstStyle/>
                        <a:p>
                          <a:pPr algn="ctr"/>
                          <a:r>
                            <a:rPr lang="en-IN" sz="2800" b="1" dirty="0" smtClean="0"/>
                            <a:t>Means Squares</a:t>
                          </a:r>
                          <a:endParaRPr lang="en-IN" sz="2800" b="1" dirty="0"/>
                        </a:p>
                      </a:txBody>
                      <a:tcPr/>
                    </a:tc>
                    <a:tc>
                      <a:txBody>
                        <a:bodyPr/>
                        <a:lstStyle/>
                        <a:p>
                          <a:pPr algn="ctr"/>
                          <a:r>
                            <a:rPr lang="en-IN" sz="2800" b="1" dirty="0" smtClean="0"/>
                            <a:t>F</a:t>
                          </a:r>
                          <a:endParaRPr lang="en-IN" sz="2800" b="1" dirty="0"/>
                        </a:p>
                      </a:txBody>
                      <a:tcPr/>
                    </a:tc>
                    <a:extLst>
                      <a:ext uri="{0D108BD9-81ED-4DB2-BD59-A6C34878D82A}">
                        <a16:rowId xmlns:a16="http://schemas.microsoft.com/office/drawing/2014/main" val="2939997890"/>
                      </a:ext>
                    </a:extLst>
                  </a:tr>
                  <a:tr h="370840">
                    <a:tc>
                      <a:txBody>
                        <a:bodyPr/>
                        <a:lstStyle/>
                        <a:p>
                          <a:pPr algn="ctr"/>
                          <a:r>
                            <a:rPr lang="en-IN" sz="2800" b="1" dirty="0" smtClean="0"/>
                            <a:t>Between Blocks (Breeds)</a:t>
                          </a:r>
                          <a:endParaRPr lang="en-IN" sz="2800" b="1" dirty="0"/>
                        </a:p>
                      </a:txBody>
                      <a:tcPr/>
                    </a:tc>
                    <a:tc>
                      <a:txBody>
                        <a:bodyPr/>
                        <a:lstStyle/>
                        <a:p>
                          <a:pPr algn="ctr"/>
                          <a:r>
                            <a:rPr lang="en-IN" sz="2800" b="1" dirty="0" smtClean="0"/>
                            <a:t>b – 1</a:t>
                          </a:r>
                          <a:endParaRPr lang="en-IN" sz="2800" b="1" dirty="0"/>
                        </a:p>
                      </a:txBody>
                      <a:tcPr/>
                    </a:tc>
                    <a:tc>
                      <a:txBody>
                        <a:bodyPr/>
                        <a:lstStyle/>
                        <a:p>
                          <a:pPr algn="ctr"/>
                          <a:r>
                            <a:rPr lang="en-IN" sz="2800" b="1" dirty="0" smtClean="0"/>
                            <a:t>SS</a:t>
                          </a:r>
                          <a:r>
                            <a:rPr lang="en-IN" sz="2800" b="1" baseline="-25000" dirty="0" smtClean="0"/>
                            <a:t>B</a:t>
                          </a:r>
                          <a:endParaRPr lang="en-IN" sz="2800" b="1" baseline="-25000" dirty="0"/>
                        </a:p>
                      </a:txBody>
                      <a:tcPr/>
                    </a:tc>
                    <a:tc>
                      <a:txBody>
                        <a:bodyPr/>
                        <a:lstStyle/>
                        <a:p>
                          <a:pPr algn="ctr"/>
                          <a:r>
                            <a:rPr lang="en-IN" sz="2800" b="1" dirty="0" smtClean="0"/>
                            <a:t>MS</a:t>
                          </a:r>
                          <a:r>
                            <a:rPr lang="en-IN" sz="2800" b="1" baseline="-25000" dirty="0" smtClean="0"/>
                            <a:t>B</a:t>
                          </a:r>
                          <a:endParaRPr lang="en-IN" sz="2800" b="1" baseline="-25000" dirty="0"/>
                        </a:p>
                      </a:txBody>
                      <a:tcPr/>
                    </a:tc>
                    <a:tc>
                      <a:txBody>
                        <a:bodyPr/>
                        <a:lstStyle/>
                        <a:p>
                          <a:pPr algn="ctr"/>
                          <a14:m>
                            <m:oMathPara xmlns:m="http://schemas.openxmlformats.org/officeDocument/2006/math">
                              <m:oMathParaPr>
                                <m:jc m:val="centerGroup"/>
                              </m:oMathParaPr>
                              <m:oMath xmlns:m="http://schemas.openxmlformats.org/officeDocument/2006/math">
                                <m:f>
                                  <m:fPr>
                                    <m:ctrlPr>
                                      <a:rPr lang="en-IN" sz="2800" b="1" i="1" smtClean="0">
                                        <a:latin typeface="Cambria Math" panose="02040503050406030204" pitchFamily="18" charset="0"/>
                                      </a:rPr>
                                    </m:ctrlPr>
                                  </m:fPr>
                                  <m:num>
                                    <m:r>
                                      <a:rPr lang="en-IN" sz="2800" b="1" i="1" smtClean="0">
                                        <a:latin typeface="Cambria Math" panose="02040503050406030204" pitchFamily="18" charset="0"/>
                                      </a:rPr>
                                      <m:t>𝑴𝑺</m:t>
                                    </m:r>
                                    <m:r>
                                      <a:rPr lang="en-IN" sz="2800" b="1" i="1" baseline="-25000" smtClean="0">
                                        <a:latin typeface="Cambria Math" panose="02040503050406030204" pitchFamily="18" charset="0"/>
                                      </a:rPr>
                                      <m:t>𝑩</m:t>
                                    </m:r>
                                  </m:num>
                                  <m:den>
                                    <m:r>
                                      <a:rPr lang="en-IN" sz="2800" b="1" i="1" smtClean="0">
                                        <a:latin typeface="Cambria Math" panose="02040503050406030204" pitchFamily="18" charset="0"/>
                                      </a:rPr>
                                      <m:t>𝑴𝑺</m:t>
                                    </m:r>
                                    <m:r>
                                      <a:rPr lang="en-IN" sz="2800" b="1" i="1" baseline="-25000" smtClean="0">
                                        <a:latin typeface="Cambria Math" panose="02040503050406030204" pitchFamily="18" charset="0"/>
                                      </a:rPr>
                                      <m:t>𝑬</m:t>
                                    </m:r>
                                  </m:den>
                                </m:f>
                              </m:oMath>
                            </m:oMathPara>
                          </a14:m>
                          <a:endParaRPr lang="en-IN" sz="2800" b="1" dirty="0"/>
                        </a:p>
                      </a:txBody>
                      <a:tcPr/>
                    </a:tc>
                    <a:extLst>
                      <a:ext uri="{0D108BD9-81ED-4DB2-BD59-A6C34878D82A}">
                        <a16:rowId xmlns:a16="http://schemas.microsoft.com/office/drawing/2014/main" val="1968120062"/>
                      </a:ext>
                    </a:extLst>
                  </a:tr>
                  <a:tr h="370840">
                    <a:tc>
                      <a:txBody>
                        <a:bodyPr/>
                        <a:lstStyle/>
                        <a:p>
                          <a:pPr algn="ctr"/>
                          <a:r>
                            <a:rPr lang="en-IN" sz="2800" b="1" dirty="0" smtClean="0"/>
                            <a:t>Between Treatment</a:t>
                          </a:r>
                          <a:endParaRPr lang="en-IN" sz="2800" b="1" dirty="0"/>
                        </a:p>
                      </a:txBody>
                      <a:tcPr/>
                    </a:tc>
                    <a:tc>
                      <a:txBody>
                        <a:bodyPr/>
                        <a:lstStyle/>
                        <a:p>
                          <a:pPr algn="ctr"/>
                          <a:r>
                            <a:rPr lang="en-IN" sz="2800" b="1" dirty="0" smtClean="0"/>
                            <a:t>t - 1</a:t>
                          </a:r>
                          <a:endParaRPr lang="en-IN" sz="2800" b="1" dirty="0"/>
                        </a:p>
                      </a:txBody>
                      <a:tcPr/>
                    </a:tc>
                    <a:tc>
                      <a:txBody>
                        <a:bodyPr/>
                        <a:lstStyle/>
                        <a:p>
                          <a:pPr algn="ctr"/>
                          <a:r>
                            <a:rPr lang="en-IN" sz="2800" b="1" dirty="0" smtClean="0"/>
                            <a:t>SS</a:t>
                          </a:r>
                          <a:r>
                            <a:rPr lang="en-IN" sz="2800" b="1" baseline="-25000" dirty="0" smtClean="0"/>
                            <a:t>T</a:t>
                          </a:r>
                          <a:endParaRPr lang="en-IN" sz="2800" b="1" baseline="-25000" dirty="0"/>
                        </a:p>
                      </a:txBody>
                      <a:tcPr/>
                    </a:tc>
                    <a:tc>
                      <a:txBody>
                        <a:bodyPr/>
                        <a:lstStyle/>
                        <a:p>
                          <a:pPr algn="ctr"/>
                          <a:r>
                            <a:rPr lang="en-IN" sz="2800" b="1" dirty="0" smtClean="0"/>
                            <a:t>MS</a:t>
                          </a:r>
                          <a:r>
                            <a:rPr lang="en-IN" sz="2800" b="1" baseline="-25000" dirty="0" smtClean="0"/>
                            <a:t>T</a:t>
                          </a:r>
                          <a:endParaRPr lang="en-IN" sz="2800" b="1" baseline="-25000" dirty="0"/>
                        </a:p>
                      </a:txBody>
                      <a:tcPr/>
                    </a:tc>
                    <a:tc>
                      <a:txBody>
                        <a:bodyPr/>
                        <a:lstStyle/>
                        <a:p>
                          <a:pPr algn="ctr"/>
                          <a14:m>
                            <m:oMathPara xmlns:m="http://schemas.openxmlformats.org/officeDocument/2006/math">
                              <m:oMathParaPr>
                                <m:jc m:val="centerGroup"/>
                              </m:oMathParaPr>
                              <m:oMath xmlns:m="http://schemas.openxmlformats.org/officeDocument/2006/math">
                                <m:f>
                                  <m:fPr>
                                    <m:ctrlPr>
                                      <a:rPr lang="en-IN" sz="2800" b="1" i="1" smtClean="0">
                                        <a:latin typeface="Cambria Math" panose="02040503050406030204" pitchFamily="18" charset="0"/>
                                      </a:rPr>
                                    </m:ctrlPr>
                                  </m:fPr>
                                  <m:num>
                                    <m:r>
                                      <a:rPr lang="en-IN" sz="2800" b="1" i="1" smtClean="0">
                                        <a:latin typeface="Cambria Math" panose="02040503050406030204" pitchFamily="18" charset="0"/>
                                      </a:rPr>
                                      <m:t>𝑴𝑺</m:t>
                                    </m:r>
                                    <m:r>
                                      <a:rPr lang="en-IN" sz="2800" b="1" i="1" baseline="-25000" smtClean="0">
                                        <a:latin typeface="Cambria Math" panose="02040503050406030204" pitchFamily="18" charset="0"/>
                                      </a:rPr>
                                      <m:t>𝑻</m:t>
                                    </m:r>
                                  </m:num>
                                  <m:den>
                                    <m:r>
                                      <a:rPr lang="en-IN" sz="2800" b="1" i="1" smtClean="0">
                                        <a:latin typeface="Cambria Math" panose="02040503050406030204" pitchFamily="18" charset="0"/>
                                      </a:rPr>
                                      <m:t>𝑴𝑺</m:t>
                                    </m:r>
                                    <m:r>
                                      <a:rPr lang="en-IN" sz="2800" b="1" i="1" baseline="-25000" smtClean="0">
                                        <a:latin typeface="Cambria Math" panose="02040503050406030204" pitchFamily="18" charset="0"/>
                                      </a:rPr>
                                      <m:t>𝑬</m:t>
                                    </m:r>
                                  </m:den>
                                </m:f>
                              </m:oMath>
                            </m:oMathPara>
                          </a14:m>
                          <a:endParaRPr lang="en-IN" sz="2800" b="1" dirty="0"/>
                        </a:p>
                      </a:txBody>
                      <a:tcPr/>
                    </a:tc>
                    <a:extLst>
                      <a:ext uri="{0D108BD9-81ED-4DB2-BD59-A6C34878D82A}">
                        <a16:rowId xmlns:a16="http://schemas.microsoft.com/office/drawing/2014/main" val="3172613953"/>
                      </a:ext>
                    </a:extLst>
                  </a:tr>
                  <a:tr h="370840">
                    <a:tc>
                      <a:txBody>
                        <a:bodyPr/>
                        <a:lstStyle/>
                        <a:p>
                          <a:pPr algn="ctr"/>
                          <a:r>
                            <a:rPr lang="en-IN" sz="2800" b="1" dirty="0" smtClean="0"/>
                            <a:t>Error</a:t>
                          </a:r>
                          <a:endParaRPr lang="en-IN" sz="2800" b="1" dirty="0"/>
                        </a:p>
                      </a:txBody>
                      <a:tcPr/>
                    </a:tc>
                    <a:tc>
                      <a:txBody>
                        <a:bodyPr/>
                        <a:lstStyle/>
                        <a:p>
                          <a:pPr algn="ctr"/>
                          <a:r>
                            <a:rPr lang="en-IN" sz="2800" b="1" dirty="0" smtClean="0"/>
                            <a:t>(b –</a:t>
                          </a:r>
                          <a:r>
                            <a:rPr lang="en-IN" sz="2800" b="1" baseline="0" dirty="0" smtClean="0"/>
                            <a:t> 1)(t – 1)</a:t>
                          </a:r>
                          <a:endParaRPr lang="en-IN" sz="2800" b="1" dirty="0"/>
                        </a:p>
                      </a:txBody>
                      <a:tcPr/>
                    </a:tc>
                    <a:tc>
                      <a:txBody>
                        <a:bodyPr/>
                        <a:lstStyle/>
                        <a:p>
                          <a:pPr algn="ctr"/>
                          <a:r>
                            <a:rPr lang="en-IN" sz="2800" b="1" dirty="0" smtClean="0"/>
                            <a:t>SS</a:t>
                          </a:r>
                          <a:r>
                            <a:rPr lang="en-IN" sz="2800" b="1" baseline="-25000" dirty="0" smtClean="0"/>
                            <a:t>E</a:t>
                          </a:r>
                          <a:endParaRPr lang="en-IN" sz="2800" b="1" baseline="-25000" dirty="0"/>
                        </a:p>
                      </a:txBody>
                      <a:tcPr/>
                    </a:tc>
                    <a:tc>
                      <a:txBody>
                        <a:bodyPr/>
                        <a:lstStyle/>
                        <a:p>
                          <a:pPr algn="ctr"/>
                          <a:r>
                            <a:rPr lang="en-IN" sz="2800" b="1" dirty="0" smtClean="0"/>
                            <a:t>MS</a:t>
                          </a:r>
                          <a:r>
                            <a:rPr lang="en-IN" sz="2800" b="1" baseline="-25000" dirty="0" smtClean="0"/>
                            <a:t>E</a:t>
                          </a:r>
                          <a:endParaRPr lang="en-IN" sz="2800" b="1" baseline="-25000" dirty="0"/>
                        </a:p>
                      </a:txBody>
                      <a:tcPr/>
                    </a:tc>
                    <a:tc>
                      <a:txBody>
                        <a:bodyPr/>
                        <a:lstStyle/>
                        <a:p>
                          <a:pPr algn="ctr"/>
                          <a:endParaRPr lang="en-IN" sz="2800" b="1" dirty="0"/>
                        </a:p>
                      </a:txBody>
                      <a:tcPr/>
                    </a:tc>
                    <a:extLst>
                      <a:ext uri="{0D108BD9-81ED-4DB2-BD59-A6C34878D82A}">
                        <a16:rowId xmlns:a16="http://schemas.microsoft.com/office/drawing/2014/main" val="1624580395"/>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277089897"/>
                  </p:ext>
                </p:extLst>
              </p:nvPr>
            </p:nvGraphicFramePr>
            <p:xfrm>
              <a:off x="1146625" y="1213152"/>
              <a:ext cx="10207175" cy="3779520"/>
            </p:xfrm>
            <a:graphic>
              <a:graphicData uri="http://schemas.openxmlformats.org/drawingml/2006/table">
                <a:tbl>
                  <a:tblPr firstRow="1" bandRow="1">
                    <a:tableStyleId>{5C22544A-7EE6-4342-B048-85BDC9FD1C3A}</a:tableStyleId>
                  </a:tblPr>
                  <a:tblGrid>
                    <a:gridCol w="2041435">
                      <a:extLst>
                        <a:ext uri="{9D8B030D-6E8A-4147-A177-3AD203B41FA5}">
                          <a16:colId xmlns:a16="http://schemas.microsoft.com/office/drawing/2014/main" val="1790764744"/>
                        </a:ext>
                      </a:extLst>
                    </a:gridCol>
                    <a:gridCol w="2041435">
                      <a:extLst>
                        <a:ext uri="{9D8B030D-6E8A-4147-A177-3AD203B41FA5}">
                          <a16:colId xmlns:a16="http://schemas.microsoft.com/office/drawing/2014/main" val="2127789803"/>
                        </a:ext>
                      </a:extLst>
                    </a:gridCol>
                    <a:gridCol w="2041435">
                      <a:extLst>
                        <a:ext uri="{9D8B030D-6E8A-4147-A177-3AD203B41FA5}">
                          <a16:colId xmlns:a16="http://schemas.microsoft.com/office/drawing/2014/main" val="348741757"/>
                        </a:ext>
                      </a:extLst>
                    </a:gridCol>
                    <a:gridCol w="2041435">
                      <a:extLst>
                        <a:ext uri="{9D8B030D-6E8A-4147-A177-3AD203B41FA5}">
                          <a16:colId xmlns:a16="http://schemas.microsoft.com/office/drawing/2014/main" val="197997413"/>
                        </a:ext>
                      </a:extLst>
                    </a:gridCol>
                    <a:gridCol w="2041435">
                      <a:extLst>
                        <a:ext uri="{9D8B030D-6E8A-4147-A177-3AD203B41FA5}">
                          <a16:colId xmlns:a16="http://schemas.microsoft.com/office/drawing/2014/main" val="154871567"/>
                        </a:ext>
                      </a:extLst>
                    </a:gridCol>
                  </a:tblGrid>
                  <a:tr h="944880">
                    <a:tc>
                      <a:txBody>
                        <a:bodyPr/>
                        <a:lstStyle/>
                        <a:p>
                          <a:pPr algn="ctr"/>
                          <a:r>
                            <a:rPr lang="en-IN" sz="2800" b="1" dirty="0" smtClean="0"/>
                            <a:t>Source of variation</a:t>
                          </a:r>
                          <a:endParaRPr lang="en-IN" sz="2800" b="1" dirty="0"/>
                        </a:p>
                      </a:txBody>
                      <a:tcPr/>
                    </a:tc>
                    <a:tc>
                      <a:txBody>
                        <a:bodyPr/>
                        <a:lstStyle/>
                        <a:p>
                          <a:pPr algn="ctr"/>
                          <a:r>
                            <a:rPr lang="en-IN" sz="2800" b="1" dirty="0" smtClean="0"/>
                            <a:t>Degrees of Freedom </a:t>
                          </a:r>
                          <a:endParaRPr lang="en-IN" sz="2800" b="1" dirty="0"/>
                        </a:p>
                      </a:txBody>
                      <a:tcPr/>
                    </a:tc>
                    <a:tc>
                      <a:txBody>
                        <a:bodyPr/>
                        <a:lstStyle/>
                        <a:p>
                          <a:pPr algn="ctr"/>
                          <a:r>
                            <a:rPr lang="en-IN" sz="2800" b="1" dirty="0" smtClean="0"/>
                            <a:t>Sum</a:t>
                          </a:r>
                          <a:r>
                            <a:rPr lang="en-IN" sz="2800" b="1" baseline="0" dirty="0" smtClean="0"/>
                            <a:t> of Squares</a:t>
                          </a:r>
                          <a:endParaRPr lang="en-IN" sz="2800" b="1" dirty="0"/>
                        </a:p>
                      </a:txBody>
                      <a:tcPr/>
                    </a:tc>
                    <a:tc>
                      <a:txBody>
                        <a:bodyPr/>
                        <a:lstStyle/>
                        <a:p>
                          <a:pPr algn="ctr"/>
                          <a:r>
                            <a:rPr lang="en-IN" sz="2800" b="1" dirty="0" smtClean="0"/>
                            <a:t>Means Squares</a:t>
                          </a:r>
                          <a:endParaRPr lang="en-IN" sz="2800" b="1" dirty="0"/>
                        </a:p>
                      </a:txBody>
                      <a:tcPr/>
                    </a:tc>
                    <a:tc>
                      <a:txBody>
                        <a:bodyPr/>
                        <a:lstStyle/>
                        <a:p>
                          <a:pPr algn="ctr"/>
                          <a:r>
                            <a:rPr lang="en-IN" sz="2800" b="1" dirty="0" smtClean="0"/>
                            <a:t>F</a:t>
                          </a:r>
                          <a:endParaRPr lang="en-IN" sz="2800" b="1" dirty="0"/>
                        </a:p>
                      </a:txBody>
                      <a:tcPr/>
                    </a:tc>
                    <a:extLst>
                      <a:ext uri="{0D108BD9-81ED-4DB2-BD59-A6C34878D82A}">
                        <a16:rowId xmlns:a16="http://schemas.microsoft.com/office/drawing/2014/main" val="2939997890"/>
                      </a:ext>
                    </a:extLst>
                  </a:tr>
                  <a:tr h="1371600">
                    <a:tc>
                      <a:txBody>
                        <a:bodyPr/>
                        <a:lstStyle/>
                        <a:p>
                          <a:pPr algn="ctr"/>
                          <a:r>
                            <a:rPr lang="en-IN" sz="2800" b="1" dirty="0" smtClean="0"/>
                            <a:t>Between Blocks (Breeds)</a:t>
                          </a:r>
                          <a:endParaRPr lang="en-IN" sz="2800" b="1" dirty="0"/>
                        </a:p>
                      </a:txBody>
                      <a:tcPr/>
                    </a:tc>
                    <a:tc>
                      <a:txBody>
                        <a:bodyPr/>
                        <a:lstStyle/>
                        <a:p>
                          <a:pPr algn="ctr"/>
                          <a:r>
                            <a:rPr lang="en-IN" sz="2800" b="1" dirty="0" smtClean="0"/>
                            <a:t>b – 1</a:t>
                          </a:r>
                          <a:endParaRPr lang="en-IN" sz="2800" b="1" dirty="0"/>
                        </a:p>
                      </a:txBody>
                      <a:tcPr/>
                    </a:tc>
                    <a:tc>
                      <a:txBody>
                        <a:bodyPr/>
                        <a:lstStyle/>
                        <a:p>
                          <a:pPr algn="ctr"/>
                          <a:r>
                            <a:rPr lang="en-IN" sz="2800" b="1" dirty="0" smtClean="0"/>
                            <a:t>SS</a:t>
                          </a:r>
                          <a:r>
                            <a:rPr lang="en-IN" sz="2800" b="1" baseline="-25000" dirty="0" smtClean="0"/>
                            <a:t>B</a:t>
                          </a:r>
                          <a:endParaRPr lang="en-IN" sz="2800" b="1" baseline="-25000" dirty="0"/>
                        </a:p>
                      </a:txBody>
                      <a:tcPr/>
                    </a:tc>
                    <a:tc>
                      <a:txBody>
                        <a:bodyPr/>
                        <a:lstStyle/>
                        <a:p>
                          <a:pPr algn="ctr"/>
                          <a:r>
                            <a:rPr lang="en-IN" sz="2800" b="1" dirty="0" smtClean="0"/>
                            <a:t>MS</a:t>
                          </a:r>
                          <a:r>
                            <a:rPr lang="en-IN" sz="2800" b="1" baseline="-25000" dirty="0" smtClean="0"/>
                            <a:t>B</a:t>
                          </a:r>
                          <a:endParaRPr lang="en-IN" sz="2800" b="1" baseline="-25000" dirty="0"/>
                        </a:p>
                      </a:txBody>
                      <a:tcPr/>
                    </a:tc>
                    <a:tc>
                      <a:txBody>
                        <a:bodyPr/>
                        <a:lstStyle/>
                        <a:p>
                          <a:endParaRPr lang="en-US"/>
                        </a:p>
                      </a:txBody>
                      <a:tcPr>
                        <a:blipFill>
                          <a:blip r:embed="rId3"/>
                          <a:stretch>
                            <a:fillRect l="-400299" t="-72566" r="-1194" b="-118584"/>
                          </a:stretch>
                        </a:blipFill>
                      </a:tcPr>
                    </a:tc>
                    <a:extLst>
                      <a:ext uri="{0D108BD9-81ED-4DB2-BD59-A6C34878D82A}">
                        <a16:rowId xmlns:a16="http://schemas.microsoft.com/office/drawing/2014/main" val="1968120062"/>
                      </a:ext>
                    </a:extLst>
                  </a:tr>
                  <a:tr h="944880">
                    <a:tc>
                      <a:txBody>
                        <a:bodyPr/>
                        <a:lstStyle/>
                        <a:p>
                          <a:pPr algn="ctr"/>
                          <a:r>
                            <a:rPr lang="en-IN" sz="2800" b="1" dirty="0" smtClean="0"/>
                            <a:t>Between Treatment</a:t>
                          </a:r>
                          <a:endParaRPr lang="en-IN" sz="2800" b="1" dirty="0"/>
                        </a:p>
                      </a:txBody>
                      <a:tcPr/>
                    </a:tc>
                    <a:tc>
                      <a:txBody>
                        <a:bodyPr/>
                        <a:lstStyle/>
                        <a:p>
                          <a:pPr algn="ctr"/>
                          <a:r>
                            <a:rPr lang="en-IN" sz="2800" b="1" dirty="0" smtClean="0"/>
                            <a:t>t - 1</a:t>
                          </a:r>
                          <a:endParaRPr lang="en-IN" sz="2800" b="1" dirty="0"/>
                        </a:p>
                      </a:txBody>
                      <a:tcPr/>
                    </a:tc>
                    <a:tc>
                      <a:txBody>
                        <a:bodyPr/>
                        <a:lstStyle/>
                        <a:p>
                          <a:pPr algn="ctr"/>
                          <a:r>
                            <a:rPr lang="en-IN" sz="2800" b="1" dirty="0" smtClean="0"/>
                            <a:t>SS</a:t>
                          </a:r>
                          <a:r>
                            <a:rPr lang="en-IN" sz="2800" b="1" baseline="-25000" dirty="0" smtClean="0"/>
                            <a:t>T</a:t>
                          </a:r>
                          <a:endParaRPr lang="en-IN" sz="2800" b="1" baseline="-25000" dirty="0"/>
                        </a:p>
                      </a:txBody>
                      <a:tcPr/>
                    </a:tc>
                    <a:tc>
                      <a:txBody>
                        <a:bodyPr/>
                        <a:lstStyle/>
                        <a:p>
                          <a:pPr algn="ctr"/>
                          <a:r>
                            <a:rPr lang="en-IN" sz="2800" b="1" dirty="0" smtClean="0"/>
                            <a:t>MS</a:t>
                          </a:r>
                          <a:r>
                            <a:rPr lang="en-IN" sz="2800" b="1" baseline="-25000" dirty="0" smtClean="0"/>
                            <a:t>T</a:t>
                          </a:r>
                          <a:endParaRPr lang="en-IN" sz="2800" b="1" baseline="-25000" dirty="0"/>
                        </a:p>
                      </a:txBody>
                      <a:tcPr/>
                    </a:tc>
                    <a:tc>
                      <a:txBody>
                        <a:bodyPr/>
                        <a:lstStyle/>
                        <a:p>
                          <a:endParaRPr lang="en-US"/>
                        </a:p>
                      </a:txBody>
                      <a:tcPr>
                        <a:blipFill>
                          <a:blip r:embed="rId3"/>
                          <a:stretch>
                            <a:fillRect l="-400299" t="-251613" r="-1194" b="-72903"/>
                          </a:stretch>
                        </a:blipFill>
                      </a:tcPr>
                    </a:tc>
                    <a:extLst>
                      <a:ext uri="{0D108BD9-81ED-4DB2-BD59-A6C34878D82A}">
                        <a16:rowId xmlns:a16="http://schemas.microsoft.com/office/drawing/2014/main" val="3172613953"/>
                      </a:ext>
                    </a:extLst>
                  </a:tr>
                  <a:tr h="518160">
                    <a:tc>
                      <a:txBody>
                        <a:bodyPr/>
                        <a:lstStyle/>
                        <a:p>
                          <a:pPr algn="ctr"/>
                          <a:r>
                            <a:rPr lang="en-IN" sz="2800" b="1" dirty="0" smtClean="0"/>
                            <a:t>Error</a:t>
                          </a:r>
                          <a:endParaRPr lang="en-IN" sz="2800" b="1" dirty="0"/>
                        </a:p>
                      </a:txBody>
                      <a:tcPr/>
                    </a:tc>
                    <a:tc>
                      <a:txBody>
                        <a:bodyPr/>
                        <a:lstStyle/>
                        <a:p>
                          <a:pPr algn="ctr"/>
                          <a:r>
                            <a:rPr lang="en-IN" sz="2800" b="1" dirty="0" smtClean="0"/>
                            <a:t>(b –</a:t>
                          </a:r>
                          <a:r>
                            <a:rPr lang="en-IN" sz="2800" b="1" baseline="0" dirty="0" smtClean="0"/>
                            <a:t> 1)(t – 1)</a:t>
                          </a:r>
                          <a:endParaRPr lang="en-IN" sz="2800" b="1" dirty="0"/>
                        </a:p>
                      </a:txBody>
                      <a:tcPr/>
                    </a:tc>
                    <a:tc>
                      <a:txBody>
                        <a:bodyPr/>
                        <a:lstStyle/>
                        <a:p>
                          <a:pPr algn="ctr"/>
                          <a:r>
                            <a:rPr lang="en-IN" sz="2800" b="1" dirty="0" smtClean="0"/>
                            <a:t>SS</a:t>
                          </a:r>
                          <a:r>
                            <a:rPr lang="en-IN" sz="2800" b="1" baseline="-25000" dirty="0" smtClean="0"/>
                            <a:t>E</a:t>
                          </a:r>
                          <a:endParaRPr lang="en-IN" sz="2800" b="1" baseline="-25000" dirty="0"/>
                        </a:p>
                      </a:txBody>
                      <a:tcPr/>
                    </a:tc>
                    <a:tc>
                      <a:txBody>
                        <a:bodyPr/>
                        <a:lstStyle/>
                        <a:p>
                          <a:pPr algn="ctr"/>
                          <a:r>
                            <a:rPr lang="en-IN" sz="2800" b="1" dirty="0" smtClean="0"/>
                            <a:t>MS</a:t>
                          </a:r>
                          <a:r>
                            <a:rPr lang="en-IN" sz="2800" b="1" baseline="-25000" dirty="0" smtClean="0"/>
                            <a:t>E</a:t>
                          </a:r>
                          <a:endParaRPr lang="en-IN" sz="2800" b="1" baseline="-25000" dirty="0"/>
                        </a:p>
                      </a:txBody>
                      <a:tcPr/>
                    </a:tc>
                    <a:tc>
                      <a:txBody>
                        <a:bodyPr/>
                        <a:lstStyle/>
                        <a:p>
                          <a:pPr algn="ctr"/>
                          <a:endParaRPr lang="en-IN" sz="2800" b="1" dirty="0"/>
                        </a:p>
                      </a:txBody>
                      <a:tcPr/>
                    </a:tc>
                    <a:extLst>
                      <a:ext uri="{0D108BD9-81ED-4DB2-BD59-A6C34878D82A}">
                        <a16:rowId xmlns:a16="http://schemas.microsoft.com/office/drawing/2014/main" val="1624580395"/>
                      </a:ext>
                    </a:extLst>
                  </a:tr>
                </a:tbl>
              </a:graphicData>
            </a:graphic>
          </p:graphicFrame>
        </mc:Fallback>
      </mc:AlternateContent>
    </p:spTree>
    <p:extLst>
      <p:ext uri="{BB962C8B-B14F-4D97-AF65-F5344CB8AC3E}">
        <p14:creationId xmlns:p14="http://schemas.microsoft.com/office/powerpoint/2010/main" val="1163859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6582"/>
            <a:ext cx="10515600" cy="5470381"/>
          </a:xfrm>
        </p:spPr>
        <p:txBody>
          <a:bodyPr>
            <a:normAutofit/>
          </a:bodyPr>
          <a:lstStyle/>
          <a:p>
            <a:pPr>
              <a:spcBef>
                <a:spcPts val="1200"/>
              </a:spcBef>
              <a:spcAft>
                <a:spcPts val="1200"/>
              </a:spcAft>
            </a:pPr>
            <a:r>
              <a:rPr lang="en-IN" sz="3200" dirty="0">
                <a:solidFill>
                  <a:srgbClr val="00B050"/>
                </a:solidFill>
                <a:latin typeface="Comic Sans MS" panose="030F0702030302020204" pitchFamily="66" charset="0"/>
              </a:rPr>
              <a:t>Grand Total (GT) = </a:t>
            </a:r>
            <a:r>
              <a:rPr lang="en-IN" sz="3200" dirty="0" smtClean="0">
                <a:solidFill>
                  <a:srgbClr val="00B050"/>
                </a:solidFill>
                <a:latin typeface="Comic Sans MS" panose="030F0702030302020204" pitchFamily="66" charset="0"/>
              </a:rPr>
              <a:t>x</a:t>
            </a:r>
            <a:r>
              <a:rPr lang="en-IN" sz="3200" baseline="-25000" dirty="0" smtClean="0">
                <a:solidFill>
                  <a:srgbClr val="00B050"/>
                </a:solidFill>
                <a:latin typeface="Comic Sans MS" panose="030F0702030302020204" pitchFamily="66" charset="0"/>
              </a:rPr>
              <a:t>1</a:t>
            </a:r>
            <a:r>
              <a:rPr lang="en-IN" sz="3200" dirty="0" smtClean="0">
                <a:solidFill>
                  <a:srgbClr val="00B050"/>
                </a:solidFill>
                <a:latin typeface="Comic Sans MS" panose="030F0702030302020204" pitchFamily="66" charset="0"/>
              </a:rPr>
              <a:t> + x</a:t>
            </a:r>
            <a:r>
              <a:rPr lang="en-IN" sz="3200" baseline="-25000" dirty="0" smtClean="0">
                <a:solidFill>
                  <a:srgbClr val="00B050"/>
                </a:solidFill>
                <a:latin typeface="Comic Sans MS" panose="030F0702030302020204" pitchFamily="66" charset="0"/>
              </a:rPr>
              <a:t>2</a:t>
            </a:r>
            <a:r>
              <a:rPr lang="en-IN" sz="3200" dirty="0" smtClean="0">
                <a:solidFill>
                  <a:srgbClr val="00B050"/>
                </a:solidFill>
                <a:latin typeface="Comic Sans MS" panose="030F0702030302020204" pitchFamily="66" charset="0"/>
              </a:rPr>
              <a:t> + x</a:t>
            </a:r>
            <a:r>
              <a:rPr lang="en-IN" sz="3200" baseline="-25000" dirty="0" smtClean="0">
                <a:solidFill>
                  <a:srgbClr val="00B050"/>
                </a:solidFill>
                <a:latin typeface="Comic Sans MS" panose="030F0702030302020204" pitchFamily="66" charset="0"/>
              </a:rPr>
              <a:t>3</a:t>
            </a:r>
            <a:r>
              <a:rPr lang="en-IN" sz="3200" dirty="0" smtClean="0">
                <a:solidFill>
                  <a:srgbClr val="00B050"/>
                </a:solidFill>
                <a:latin typeface="Comic Sans MS" panose="030F0702030302020204" pitchFamily="66" charset="0"/>
              </a:rPr>
              <a:t> + ………..+ x</a:t>
            </a:r>
            <a:r>
              <a:rPr lang="en-IN" sz="3200" baseline="-25000" dirty="0" smtClean="0">
                <a:solidFill>
                  <a:srgbClr val="00B050"/>
                </a:solidFill>
                <a:latin typeface="Comic Sans MS" panose="030F0702030302020204" pitchFamily="66" charset="0"/>
              </a:rPr>
              <a:t>16</a:t>
            </a:r>
            <a:endParaRPr lang="en-IN" sz="3200" baseline="-25000" dirty="0">
              <a:solidFill>
                <a:srgbClr val="00B050"/>
              </a:solidFill>
              <a:latin typeface="Comic Sans MS" panose="030F0702030302020204" pitchFamily="66" charset="0"/>
            </a:endParaRPr>
          </a:p>
          <a:p>
            <a:pPr>
              <a:spcBef>
                <a:spcPts val="1200"/>
              </a:spcBef>
              <a:spcAft>
                <a:spcPts val="1200"/>
              </a:spcAft>
            </a:pPr>
            <a:r>
              <a:rPr lang="en-IN" sz="3200" dirty="0">
                <a:solidFill>
                  <a:srgbClr val="0070C0"/>
                </a:solidFill>
                <a:latin typeface="Comic Sans MS" panose="030F0702030302020204" pitchFamily="66" charset="0"/>
              </a:rPr>
              <a:t>Correction Factor (C.F.) = GT</a:t>
            </a:r>
            <a:r>
              <a:rPr lang="en-IN" sz="3200" baseline="30000" dirty="0">
                <a:solidFill>
                  <a:srgbClr val="0070C0"/>
                </a:solidFill>
                <a:latin typeface="Comic Sans MS" panose="030F0702030302020204" pitchFamily="66" charset="0"/>
              </a:rPr>
              <a:t>2</a:t>
            </a:r>
            <a:r>
              <a:rPr lang="en-IN" sz="3200" dirty="0">
                <a:solidFill>
                  <a:srgbClr val="0070C0"/>
                </a:solidFill>
                <a:latin typeface="Comic Sans MS" panose="030F0702030302020204" pitchFamily="66" charset="0"/>
              </a:rPr>
              <a:t> / N</a:t>
            </a:r>
          </a:p>
          <a:p>
            <a:pPr>
              <a:spcBef>
                <a:spcPts val="1200"/>
              </a:spcBef>
              <a:spcAft>
                <a:spcPts val="1200"/>
              </a:spcAft>
            </a:pPr>
            <a:r>
              <a:rPr lang="en-IN" sz="3200" dirty="0">
                <a:solidFill>
                  <a:srgbClr val="7030A0"/>
                </a:solidFill>
                <a:latin typeface="Comic Sans MS" panose="030F0702030302020204" pitchFamily="66" charset="0"/>
              </a:rPr>
              <a:t>N = n</a:t>
            </a:r>
            <a:r>
              <a:rPr lang="en-IN" sz="3200" baseline="-25000" dirty="0">
                <a:solidFill>
                  <a:srgbClr val="7030A0"/>
                </a:solidFill>
                <a:latin typeface="Comic Sans MS" panose="030F0702030302020204" pitchFamily="66" charset="0"/>
              </a:rPr>
              <a:t>1</a:t>
            </a:r>
            <a:r>
              <a:rPr lang="en-IN" sz="3200" dirty="0">
                <a:solidFill>
                  <a:srgbClr val="7030A0"/>
                </a:solidFill>
                <a:latin typeface="Comic Sans MS" panose="030F0702030302020204" pitchFamily="66" charset="0"/>
              </a:rPr>
              <a:t> + n</a:t>
            </a:r>
            <a:r>
              <a:rPr lang="en-IN" sz="3200" baseline="-25000" dirty="0">
                <a:solidFill>
                  <a:srgbClr val="7030A0"/>
                </a:solidFill>
                <a:latin typeface="Comic Sans MS" panose="030F0702030302020204" pitchFamily="66" charset="0"/>
              </a:rPr>
              <a:t>2</a:t>
            </a:r>
            <a:r>
              <a:rPr lang="en-IN" sz="3200" dirty="0">
                <a:solidFill>
                  <a:srgbClr val="7030A0"/>
                </a:solidFill>
                <a:latin typeface="Comic Sans MS" panose="030F0702030302020204" pitchFamily="66" charset="0"/>
              </a:rPr>
              <a:t> + n</a:t>
            </a:r>
            <a:r>
              <a:rPr lang="en-IN" sz="3200" baseline="-25000" dirty="0">
                <a:solidFill>
                  <a:srgbClr val="7030A0"/>
                </a:solidFill>
                <a:latin typeface="Comic Sans MS" panose="030F0702030302020204" pitchFamily="66" charset="0"/>
              </a:rPr>
              <a:t>3</a:t>
            </a:r>
            <a:r>
              <a:rPr lang="en-IN" sz="3200" dirty="0">
                <a:solidFill>
                  <a:srgbClr val="7030A0"/>
                </a:solidFill>
                <a:latin typeface="Comic Sans MS" panose="030F0702030302020204" pitchFamily="66" charset="0"/>
              </a:rPr>
              <a:t> + n</a:t>
            </a:r>
            <a:r>
              <a:rPr lang="en-IN" sz="3200" baseline="-25000" dirty="0">
                <a:solidFill>
                  <a:srgbClr val="7030A0"/>
                </a:solidFill>
                <a:latin typeface="Comic Sans MS" panose="030F0702030302020204" pitchFamily="66" charset="0"/>
              </a:rPr>
              <a:t>4</a:t>
            </a:r>
          </a:p>
          <a:p>
            <a:pPr>
              <a:spcBef>
                <a:spcPts val="1200"/>
              </a:spcBef>
              <a:spcAft>
                <a:spcPts val="1200"/>
              </a:spcAft>
            </a:pPr>
            <a:r>
              <a:rPr lang="en-IN" sz="3200" dirty="0">
                <a:solidFill>
                  <a:srgbClr val="FF0000"/>
                </a:solidFill>
                <a:latin typeface="Comic Sans MS" panose="030F0702030302020204" pitchFamily="66" charset="0"/>
              </a:rPr>
              <a:t>Total sum of square (TSS) = x</a:t>
            </a:r>
            <a:r>
              <a:rPr lang="en-IN" sz="3200" baseline="-25000" dirty="0">
                <a:solidFill>
                  <a:srgbClr val="FF0000"/>
                </a:solidFill>
                <a:latin typeface="Comic Sans MS" panose="030F0702030302020204" pitchFamily="66" charset="0"/>
              </a:rPr>
              <a:t>1</a:t>
            </a:r>
            <a:r>
              <a:rPr lang="en-IN" sz="3200" baseline="30000" dirty="0">
                <a:solidFill>
                  <a:srgbClr val="FF0000"/>
                </a:solidFill>
                <a:latin typeface="Comic Sans MS" panose="030F0702030302020204" pitchFamily="66" charset="0"/>
              </a:rPr>
              <a:t>2</a:t>
            </a:r>
            <a:r>
              <a:rPr lang="en-IN" sz="3200" dirty="0">
                <a:solidFill>
                  <a:srgbClr val="FF0000"/>
                </a:solidFill>
                <a:latin typeface="Comic Sans MS" panose="030F0702030302020204" pitchFamily="66" charset="0"/>
              </a:rPr>
              <a:t> + x</a:t>
            </a:r>
            <a:r>
              <a:rPr lang="en-IN" sz="3200" baseline="-25000" dirty="0">
                <a:solidFill>
                  <a:srgbClr val="FF0000"/>
                </a:solidFill>
                <a:latin typeface="Comic Sans MS" panose="030F0702030302020204" pitchFamily="66" charset="0"/>
              </a:rPr>
              <a:t>2</a:t>
            </a:r>
            <a:r>
              <a:rPr lang="en-IN" sz="3200" baseline="30000" dirty="0">
                <a:solidFill>
                  <a:srgbClr val="FF0000"/>
                </a:solidFill>
                <a:latin typeface="Comic Sans MS" panose="030F0702030302020204" pitchFamily="66" charset="0"/>
              </a:rPr>
              <a:t>2</a:t>
            </a:r>
            <a:r>
              <a:rPr lang="en-IN" sz="3200" dirty="0">
                <a:solidFill>
                  <a:srgbClr val="FF0000"/>
                </a:solidFill>
                <a:latin typeface="Comic Sans MS" panose="030F0702030302020204" pitchFamily="66" charset="0"/>
              </a:rPr>
              <a:t> + x</a:t>
            </a:r>
            <a:r>
              <a:rPr lang="en-IN" sz="3200" baseline="-25000" dirty="0">
                <a:solidFill>
                  <a:srgbClr val="FF0000"/>
                </a:solidFill>
                <a:latin typeface="Comic Sans MS" panose="030F0702030302020204" pitchFamily="66" charset="0"/>
              </a:rPr>
              <a:t>3</a:t>
            </a:r>
            <a:r>
              <a:rPr lang="en-IN" sz="3200" baseline="30000" dirty="0">
                <a:solidFill>
                  <a:srgbClr val="FF0000"/>
                </a:solidFill>
                <a:latin typeface="Comic Sans MS" panose="030F0702030302020204" pitchFamily="66" charset="0"/>
              </a:rPr>
              <a:t>2</a:t>
            </a:r>
            <a:r>
              <a:rPr lang="en-IN" sz="3200" dirty="0">
                <a:solidFill>
                  <a:srgbClr val="FF0000"/>
                </a:solidFill>
                <a:latin typeface="Comic Sans MS" panose="030F0702030302020204" pitchFamily="66" charset="0"/>
              </a:rPr>
              <a:t> + ...+ </a:t>
            </a:r>
            <a:r>
              <a:rPr lang="en-IN" sz="3200" dirty="0" smtClean="0">
                <a:solidFill>
                  <a:srgbClr val="FF0000"/>
                </a:solidFill>
                <a:latin typeface="Comic Sans MS" panose="030F0702030302020204" pitchFamily="66" charset="0"/>
              </a:rPr>
              <a:t>x</a:t>
            </a:r>
            <a:r>
              <a:rPr lang="en-IN" sz="3200" baseline="-25000" dirty="0" smtClean="0">
                <a:solidFill>
                  <a:srgbClr val="FF0000"/>
                </a:solidFill>
                <a:latin typeface="Comic Sans MS" panose="030F0702030302020204" pitchFamily="66" charset="0"/>
              </a:rPr>
              <a:t>16</a:t>
            </a:r>
            <a:r>
              <a:rPr lang="en-IN" sz="3200" baseline="30000" dirty="0" smtClean="0">
                <a:solidFill>
                  <a:srgbClr val="FF0000"/>
                </a:solidFill>
                <a:latin typeface="Comic Sans MS" panose="030F0702030302020204" pitchFamily="66" charset="0"/>
              </a:rPr>
              <a:t>2</a:t>
            </a:r>
            <a:r>
              <a:rPr lang="en-IN" sz="3200" dirty="0" smtClean="0">
                <a:solidFill>
                  <a:srgbClr val="FF0000"/>
                </a:solidFill>
                <a:latin typeface="Comic Sans MS" panose="030F0702030302020204" pitchFamily="66" charset="0"/>
              </a:rPr>
              <a:t>  </a:t>
            </a:r>
            <a:endParaRPr lang="en-IN" sz="3200" dirty="0">
              <a:solidFill>
                <a:srgbClr val="FF0000"/>
              </a:solidFill>
              <a:latin typeface="Comic Sans MS" panose="030F0702030302020204" pitchFamily="66" charset="0"/>
            </a:endParaRPr>
          </a:p>
          <a:p>
            <a:pPr>
              <a:spcBef>
                <a:spcPts val="1200"/>
              </a:spcBef>
              <a:spcAft>
                <a:spcPts val="1200"/>
              </a:spcAft>
            </a:pPr>
            <a:r>
              <a:rPr lang="en-IN" sz="3200" dirty="0">
                <a:solidFill>
                  <a:srgbClr val="00B050"/>
                </a:solidFill>
                <a:latin typeface="Comic Sans MS" panose="030F0702030302020204" pitchFamily="66" charset="0"/>
              </a:rPr>
              <a:t>Total corrected SS (TCSS) = TSS - CF ……….. (</a:t>
            </a:r>
            <a:r>
              <a:rPr lang="en-IN" sz="3200" dirty="0" err="1">
                <a:solidFill>
                  <a:srgbClr val="00B050"/>
                </a:solidFill>
                <a:latin typeface="Comic Sans MS" panose="030F0702030302020204" pitchFamily="66" charset="0"/>
              </a:rPr>
              <a:t>i</a:t>
            </a:r>
            <a:r>
              <a:rPr lang="en-IN" sz="3200" dirty="0">
                <a:solidFill>
                  <a:srgbClr val="00B050"/>
                </a:solidFill>
                <a:latin typeface="Comic Sans MS" panose="030F0702030302020204" pitchFamily="66" charset="0"/>
              </a:rPr>
              <a:t>)</a:t>
            </a:r>
          </a:p>
          <a:p>
            <a:pPr>
              <a:spcBef>
                <a:spcPts val="1200"/>
              </a:spcBef>
              <a:spcAft>
                <a:spcPts val="1200"/>
              </a:spcAft>
            </a:pPr>
            <a:r>
              <a:rPr lang="en-IN" sz="3200" dirty="0">
                <a:solidFill>
                  <a:srgbClr val="0070C0"/>
                </a:solidFill>
                <a:latin typeface="Comic Sans MS" panose="030F0702030302020204" pitchFamily="66" charset="0"/>
              </a:rPr>
              <a:t>Corrected SS due to </a:t>
            </a:r>
            <a:r>
              <a:rPr lang="en-IN" sz="3200" dirty="0" smtClean="0">
                <a:solidFill>
                  <a:srgbClr val="0070C0"/>
                </a:solidFill>
                <a:latin typeface="Comic Sans MS" panose="030F0702030302020204" pitchFamily="66" charset="0"/>
              </a:rPr>
              <a:t>Block (Breed), SS</a:t>
            </a:r>
            <a:r>
              <a:rPr lang="en-IN" sz="3200" baseline="-25000" dirty="0" smtClean="0">
                <a:solidFill>
                  <a:srgbClr val="0070C0"/>
                </a:solidFill>
                <a:latin typeface="Comic Sans MS" panose="030F0702030302020204" pitchFamily="66" charset="0"/>
              </a:rPr>
              <a:t>B</a:t>
            </a:r>
            <a:r>
              <a:rPr lang="en-IN" sz="3200" dirty="0" smtClean="0">
                <a:solidFill>
                  <a:srgbClr val="0070C0"/>
                </a:solidFill>
                <a:latin typeface="Comic Sans MS" panose="030F0702030302020204" pitchFamily="66" charset="0"/>
              </a:rPr>
              <a:t>,</a:t>
            </a:r>
            <a:endParaRPr lang="en-IN" sz="3200" dirty="0">
              <a:solidFill>
                <a:srgbClr val="0070C0"/>
              </a:solidFill>
              <a:latin typeface="Comic Sans MS" panose="030F0702030302020204" pitchFamily="66" charset="0"/>
            </a:endParaRPr>
          </a:p>
          <a:p>
            <a:pPr marL="0" indent="0">
              <a:spcBef>
                <a:spcPts val="1200"/>
              </a:spcBef>
              <a:spcAft>
                <a:spcPts val="1200"/>
              </a:spcAft>
              <a:buNone/>
            </a:pPr>
            <a:r>
              <a:rPr lang="en-IN" dirty="0" smtClean="0">
                <a:solidFill>
                  <a:srgbClr val="0070C0"/>
                </a:solidFill>
                <a:latin typeface="Comic Sans MS" panose="030F0702030302020204" pitchFamily="66" charset="0"/>
              </a:rPr>
              <a:t>	=(∑B</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∑B</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∑B</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∑B</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CF…..(ii)</a:t>
            </a:r>
            <a:endParaRPr lang="en-IN" sz="3200" dirty="0">
              <a:solidFill>
                <a:srgbClr val="0070C0"/>
              </a:solidFill>
              <a:latin typeface="Comic Sans MS" panose="030F0702030302020204" pitchFamily="66" charset="0"/>
            </a:endParaRPr>
          </a:p>
          <a:p>
            <a:pPr>
              <a:spcBef>
                <a:spcPts val="1200"/>
              </a:spcBef>
              <a:spcAft>
                <a:spcPts val="1200"/>
              </a:spcAft>
            </a:pPr>
            <a:endParaRPr lang="en-IN" sz="3600" baseline="-25000" dirty="0">
              <a:solidFill>
                <a:srgbClr val="FF0000"/>
              </a:solidFill>
              <a:latin typeface="Comic Sans MS" panose="030F0702030302020204" pitchFamily="66" charset="0"/>
            </a:endParaRPr>
          </a:p>
          <a:p>
            <a:pPr marL="0" indent="0">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1630004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5855"/>
            <a:ext cx="10515600" cy="5401108"/>
          </a:xfrm>
        </p:spPr>
        <p:txBody>
          <a:bodyPr>
            <a:normAutofit/>
          </a:bodyPr>
          <a:lstStyle/>
          <a:p>
            <a:pPr>
              <a:spcBef>
                <a:spcPts val="1200"/>
              </a:spcBef>
              <a:spcAft>
                <a:spcPts val="1200"/>
              </a:spcAft>
            </a:pPr>
            <a:r>
              <a:rPr lang="en-IN" sz="3200" dirty="0">
                <a:solidFill>
                  <a:srgbClr val="0070C0"/>
                </a:solidFill>
                <a:latin typeface="Comic Sans MS" panose="030F0702030302020204" pitchFamily="66" charset="0"/>
              </a:rPr>
              <a:t>Corrected SS due to </a:t>
            </a:r>
            <a:r>
              <a:rPr lang="en-IN" sz="3200" dirty="0" smtClean="0">
                <a:solidFill>
                  <a:srgbClr val="0070C0"/>
                </a:solidFill>
                <a:latin typeface="Comic Sans MS" panose="030F0702030302020204" pitchFamily="66" charset="0"/>
              </a:rPr>
              <a:t>Feed (Treatment), SS</a:t>
            </a:r>
            <a:r>
              <a:rPr lang="en-IN" sz="3200" baseline="-25000" dirty="0" smtClean="0">
                <a:solidFill>
                  <a:srgbClr val="0070C0"/>
                </a:solidFill>
                <a:latin typeface="Comic Sans MS" panose="030F0702030302020204" pitchFamily="66" charset="0"/>
              </a:rPr>
              <a:t>T</a:t>
            </a:r>
            <a:r>
              <a:rPr lang="en-IN" sz="3200" dirty="0" smtClean="0">
                <a:solidFill>
                  <a:srgbClr val="0070C0"/>
                </a:solidFill>
                <a:latin typeface="Comic Sans MS" panose="030F0702030302020204" pitchFamily="66" charset="0"/>
              </a:rPr>
              <a:t>,</a:t>
            </a:r>
            <a:endParaRPr lang="en-IN" sz="3200" dirty="0">
              <a:solidFill>
                <a:srgbClr val="0070C0"/>
              </a:solidFill>
              <a:latin typeface="Comic Sans MS" panose="030F0702030302020204" pitchFamily="66" charset="0"/>
            </a:endParaRPr>
          </a:p>
          <a:p>
            <a:pPr marL="0" indent="0">
              <a:spcBef>
                <a:spcPts val="1200"/>
              </a:spcBef>
              <a:spcAft>
                <a:spcPts val="1200"/>
              </a:spcAft>
              <a:buNone/>
            </a:pPr>
            <a:r>
              <a:rPr lang="en-IN" dirty="0">
                <a:solidFill>
                  <a:srgbClr val="0070C0"/>
                </a:solidFill>
                <a:latin typeface="Comic Sans MS" panose="030F0702030302020204" pitchFamily="66" charset="0"/>
              </a:rPr>
              <a:t>=(</a:t>
            </a:r>
            <a:r>
              <a:rPr lang="en-IN" dirty="0" smtClean="0">
                <a:solidFill>
                  <a:srgbClr val="0070C0"/>
                </a:solidFill>
                <a:latin typeface="Comic Sans MS" panose="030F0702030302020204" pitchFamily="66" charset="0"/>
              </a:rPr>
              <a:t>∑F</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∑F</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∑F</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∑F</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CF…..(</a:t>
            </a:r>
            <a:r>
              <a:rPr lang="en-IN" dirty="0" smtClean="0">
                <a:solidFill>
                  <a:srgbClr val="0070C0"/>
                </a:solidFill>
                <a:latin typeface="Comic Sans MS" panose="030F0702030302020204" pitchFamily="66" charset="0"/>
              </a:rPr>
              <a:t>iii)</a:t>
            </a:r>
            <a:endParaRPr lang="en-IN" sz="3200" dirty="0" smtClean="0">
              <a:latin typeface="Comic Sans MS" panose="030F0702030302020204" pitchFamily="66" charset="0"/>
            </a:endParaRPr>
          </a:p>
          <a:p>
            <a:r>
              <a:rPr lang="en-IN" dirty="0">
                <a:solidFill>
                  <a:srgbClr val="FF0000"/>
                </a:solidFill>
                <a:latin typeface="Comic Sans MS" panose="030F0702030302020204" pitchFamily="66" charset="0"/>
              </a:rPr>
              <a:t>Corrected SS due to error, </a:t>
            </a:r>
            <a:r>
              <a:rPr lang="en-IN">
                <a:solidFill>
                  <a:srgbClr val="FF0000"/>
                </a:solidFill>
                <a:latin typeface="Comic Sans MS" panose="030F0702030302020204" pitchFamily="66" charset="0"/>
              </a:rPr>
              <a:t>SS</a:t>
            </a:r>
            <a:r>
              <a:rPr lang="en-IN" baseline="-25000">
                <a:solidFill>
                  <a:srgbClr val="FF0000"/>
                </a:solidFill>
                <a:latin typeface="Comic Sans MS" panose="030F0702030302020204" pitchFamily="66" charset="0"/>
              </a:rPr>
              <a:t>E</a:t>
            </a:r>
            <a:r>
              <a:rPr lang="en-IN">
                <a:solidFill>
                  <a:srgbClr val="FF0000"/>
                </a:solidFill>
                <a:latin typeface="Comic Sans MS" panose="030F0702030302020204" pitchFamily="66" charset="0"/>
              </a:rPr>
              <a:t> </a:t>
            </a:r>
            <a:r>
              <a:rPr lang="en-IN" smtClean="0">
                <a:solidFill>
                  <a:srgbClr val="FF0000"/>
                </a:solidFill>
                <a:latin typeface="Comic Sans MS" panose="030F0702030302020204" pitchFamily="66" charset="0"/>
              </a:rPr>
              <a:t>= </a:t>
            </a:r>
            <a:r>
              <a:rPr lang="en-IN" dirty="0">
                <a:solidFill>
                  <a:srgbClr val="FF0000"/>
                </a:solidFill>
                <a:latin typeface="Comic Sans MS" panose="030F0702030302020204" pitchFamily="66" charset="0"/>
              </a:rPr>
              <a:t>TCSS – </a:t>
            </a:r>
            <a:r>
              <a:rPr lang="en-IN" dirty="0" smtClean="0">
                <a:solidFill>
                  <a:srgbClr val="FF0000"/>
                </a:solidFill>
                <a:latin typeface="Comic Sans MS" panose="030F0702030302020204" pitchFamily="66" charset="0"/>
              </a:rPr>
              <a:t>SS</a:t>
            </a:r>
            <a:r>
              <a:rPr lang="en-IN" baseline="-25000" dirty="0" smtClean="0">
                <a:solidFill>
                  <a:srgbClr val="FF0000"/>
                </a:solidFill>
                <a:latin typeface="Comic Sans MS" panose="030F0702030302020204" pitchFamily="66" charset="0"/>
              </a:rPr>
              <a:t>B</a:t>
            </a:r>
            <a:r>
              <a:rPr lang="en-IN" dirty="0" smtClean="0">
                <a:solidFill>
                  <a:srgbClr val="FF0000"/>
                </a:solidFill>
                <a:latin typeface="Comic Sans MS" panose="030F0702030302020204" pitchFamily="66" charset="0"/>
              </a:rPr>
              <a:t> - SS</a:t>
            </a:r>
            <a:r>
              <a:rPr lang="en-IN" baseline="-25000" dirty="0" smtClean="0">
                <a:solidFill>
                  <a:srgbClr val="FF0000"/>
                </a:solidFill>
                <a:latin typeface="Comic Sans MS" panose="030F0702030302020204" pitchFamily="66" charset="0"/>
              </a:rPr>
              <a:t>T</a:t>
            </a:r>
            <a:r>
              <a:rPr lang="en-IN" dirty="0" smtClean="0">
                <a:solidFill>
                  <a:srgbClr val="FF0000"/>
                </a:solidFill>
                <a:latin typeface="Comic Sans MS" panose="030F0702030302020204" pitchFamily="66" charset="0"/>
              </a:rPr>
              <a:t> …..(iv)</a:t>
            </a:r>
            <a:endParaRPr lang="en-IN" sz="3200" dirty="0">
              <a:latin typeface="Comic Sans MS" panose="030F0702030302020204" pitchFamily="66" charset="0"/>
            </a:endParaRPr>
          </a:p>
        </p:txBody>
      </p:sp>
    </p:spTree>
    <p:extLst>
      <p:ext uri="{BB962C8B-B14F-4D97-AF65-F5344CB8AC3E}">
        <p14:creationId xmlns:p14="http://schemas.microsoft.com/office/powerpoint/2010/main" val="3277366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6686" y="0"/>
            <a:ext cx="10871200" cy="6248399"/>
          </a:xfrm>
        </p:spPr>
        <p:txBody>
          <a:bodyPr>
            <a:normAutofit/>
          </a:bodyPr>
          <a:lstStyle/>
          <a:p>
            <a:pPr marL="0" indent="0">
              <a:buNone/>
            </a:pPr>
            <a:r>
              <a:rPr lang="en-IN" sz="3200" dirty="0" smtClean="0">
                <a:solidFill>
                  <a:srgbClr val="FF0000"/>
                </a:solidFill>
                <a:latin typeface="Comic Sans MS" panose="030F0702030302020204" pitchFamily="66" charset="0"/>
              </a:rPr>
              <a:t>Precision:</a:t>
            </a:r>
          </a:p>
          <a:p>
            <a:pPr marL="0" indent="0" algn="just">
              <a:spcBef>
                <a:spcPts val="1200"/>
              </a:spcBef>
              <a:spcAft>
                <a:spcPts val="600"/>
              </a:spcAft>
              <a:buNone/>
            </a:pPr>
            <a:r>
              <a:rPr lang="en-IN" sz="3200" dirty="0" smtClean="0">
                <a:latin typeface="Comic Sans MS" panose="030F0702030302020204" pitchFamily="66" charset="0"/>
              </a:rPr>
              <a:t> </a:t>
            </a:r>
            <a:r>
              <a:rPr lang="en-IN" sz="3200" dirty="0" smtClean="0">
                <a:solidFill>
                  <a:srgbClr val="00B050"/>
                </a:solidFill>
                <a:latin typeface="Comic Sans MS" panose="030F0702030302020204" pitchFamily="66" charset="0"/>
              </a:rPr>
              <a:t>The number of blocks and number of treatments will be such that the error degrees of freedom should be at lest 10. </a:t>
            </a:r>
          </a:p>
          <a:p>
            <a:pPr marL="0" indent="0" algn="just">
              <a:spcBef>
                <a:spcPts val="1200"/>
              </a:spcBef>
              <a:spcAft>
                <a:spcPts val="600"/>
              </a:spcAft>
              <a:buNone/>
            </a:pPr>
            <a:r>
              <a:rPr lang="en-IN" sz="3200" b="1" dirty="0" smtClean="0">
                <a:latin typeface="Comic Sans MS" panose="030F0702030302020204" pitchFamily="66" charset="0"/>
              </a:rPr>
              <a:t>Example: </a:t>
            </a:r>
          </a:p>
          <a:p>
            <a:pPr marL="0" indent="0" algn="just">
              <a:spcBef>
                <a:spcPts val="1200"/>
              </a:spcBef>
              <a:spcAft>
                <a:spcPts val="600"/>
              </a:spcAft>
              <a:buNone/>
            </a:pPr>
            <a:r>
              <a:rPr lang="en-IN" sz="3200" dirty="0" smtClean="0">
                <a:latin typeface="Comic Sans MS" panose="030F0702030302020204" pitchFamily="66" charset="0"/>
              </a:rPr>
              <a:t>Number of treatment, t = 4</a:t>
            </a:r>
          </a:p>
          <a:p>
            <a:pPr marL="0" indent="0" algn="just">
              <a:spcBef>
                <a:spcPts val="1200"/>
              </a:spcBef>
              <a:spcAft>
                <a:spcPts val="600"/>
              </a:spcAft>
              <a:buNone/>
            </a:pPr>
            <a:r>
              <a:rPr lang="en-IN" sz="3200" dirty="0" smtClean="0">
                <a:latin typeface="Comic Sans MS" panose="030F0702030302020204" pitchFamily="66" charset="0"/>
              </a:rPr>
              <a:t>Number of block = b</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10 = (b – </a:t>
            </a:r>
            <a:r>
              <a:rPr lang="en-IN" sz="3200" dirty="0" smtClean="0">
                <a:latin typeface="Comic Sans MS" panose="030F0702030302020204" pitchFamily="66" charset="0"/>
              </a:rPr>
              <a:t>1)x(t </a:t>
            </a:r>
            <a:r>
              <a:rPr lang="en-IN" sz="3200" dirty="0" smtClean="0">
                <a:latin typeface="Comic Sans MS" panose="030F0702030302020204" pitchFamily="66" charset="0"/>
              </a:rPr>
              <a:t>-1) = (b – </a:t>
            </a:r>
            <a:r>
              <a:rPr lang="en-IN" sz="3200" dirty="0" smtClean="0">
                <a:latin typeface="Comic Sans MS" panose="030F0702030302020204" pitchFamily="66" charset="0"/>
              </a:rPr>
              <a:t>1)x (4 – 1) </a:t>
            </a:r>
            <a:r>
              <a:rPr lang="en-IN" sz="3200" dirty="0" smtClean="0">
                <a:latin typeface="Comic Sans MS" panose="030F0702030302020204" pitchFamily="66" charset="0"/>
              </a:rPr>
              <a:t>or, 10 = 3b – 3 </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or, 3b = 13 or, b = 13/3 = 4.2 or 4</a:t>
            </a:r>
          </a:p>
          <a:p>
            <a:pPr marL="0" indent="0" algn="just">
              <a:spcBef>
                <a:spcPts val="1200"/>
              </a:spcBef>
              <a:spcAft>
                <a:spcPts val="600"/>
              </a:spcAft>
              <a:buNone/>
            </a:pPr>
            <a:r>
              <a:rPr lang="en-IN" sz="3200" dirty="0" smtClean="0">
                <a:latin typeface="Comic Sans MS" panose="030F0702030302020204" pitchFamily="66" charset="0"/>
              </a:rPr>
              <a:t>Total no. of experimental units = 4x4 = 16</a:t>
            </a:r>
            <a:endParaRPr lang="en-IN" sz="3200" dirty="0">
              <a:latin typeface="Comic Sans MS" panose="030F0702030302020204" pitchFamily="66" charset="0"/>
            </a:endParaRPr>
          </a:p>
        </p:txBody>
      </p:sp>
    </p:spTree>
    <p:extLst>
      <p:ext uri="{BB962C8B-B14F-4D97-AF65-F5344CB8AC3E}">
        <p14:creationId xmlns:p14="http://schemas.microsoft.com/office/powerpoint/2010/main" val="2561094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600" b="1" dirty="0" smtClean="0">
                <a:solidFill>
                  <a:srgbClr val="FF0000"/>
                </a:solidFill>
                <a:latin typeface="Comic Sans MS" panose="030F0702030302020204" pitchFamily="66" charset="0"/>
              </a:rPr>
              <a:t>ANOVA</a:t>
            </a:r>
            <a:r>
              <a:rPr lang="en-IN" sz="3600" dirty="0" smtClean="0">
                <a:solidFill>
                  <a:srgbClr val="FF0000"/>
                </a:solidFill>
                <a:latin typeface="Comic Sans MS" panose="030F0702030302020204" pitchFamily="66" charset="0"/>
              </a:rPr>
              <a:t> </a:t>
            </a:r>
            <a:r>
              <a:rPr lang="en-IN" sz="3600" b="1" dirty="0">
                <a:solidFill>
                  <a:srgbClr val="FF0000"/>
                </a:solidFill>
                <a:latin typeface="Comic Sans MS" panose="030F0702030302020204" pitchFamily="66" charset="0"/>
              </a:rPr>
              <a:t>in Completely Randomized Design</a:t>
            </a:r>
            <a:endParaRPr lang="en-IN"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lstStyle/>
          <a:p>
            <a:pPr marL="571500" indent="-571500" algn="just">
              <a:spcBef>
                <a:spcPts val="1200"/>
              </a:spcBef>
              <a:spcAft>
                <a:spcPts val="1200"/>
              </a:spcAft>
              <a:buAutoNum type="romanLcParenBoth"/>
            </a:pPr>
            <a:r>
              <a:rPr lang="en-IN" sz="3200" dirty="0" smtClean="0">
                <a:solidFill>
                  <a:srgbClr val="0070C0"/>
                </a:solidFill>
                <a:latin typeface="Comic Sans MS" panose="030F0702030302020204" pitchFamily="66" charset="0"/>
              </a:rPr>
              <a:t>This design of experiment is used </a:t>
            </a:r>
            <a:r>
              <a:rPr lang="en-IN" sz="3200" b="1" dirty="0" smtClean="0">
                <a:solidFill>
                  <a:srgbClr val="0070C0"/>
                </a:solidFill>
                <a:latin typeface="Comic Sans MS" panose="030F0702030302020204" pitchFamily="66" charset="0"/>
              </a:rPr>
              <a:t>when the experimental units form a homogeneous group.</a:t>
            </a:r>
          </a:p>
          <a:p>
            <a:pPr marL="0" indent="0" algn="just">
              <a:spcBef>
                <a:spcPts val="1200"/>
              </a:spcBef>
              <a:spcAft>
                <a:spcPts val="1200"/>
              </a:spcAft>
              <a:buNone/>
            </a:pPr>
            <a:r>
              <a:rPr lang="en-IN" sz="3200" dirty="0" smtClean="0">
                <a:latin typeface="Comic Sans MS" panose="030F0702030302020204" pitchFamily="66" charset="0"/>
              </a:rPr>
              <a:t>Example: Day old chicks, Laboratory animals – mice, rats, G. pigs, and animals of same age and weight, etc.</a:t>
            </a:r>
          </a:p>
          <a:p>
            <a:pPr marL="571500" indent="-571500" algn="just">
              <a:spcBef>
                <a:spcPts val="1200"/>
              </a:spcBef>
              <a:spcAft>
                <a:spcPts val="1200"/>
              </a:spcAft>
              <a:buAutoNum type="romanLcParenBoth" startAt="2"/>
            </a:pPr>
            <a:r>
              <a:rPr lang="en-IN" sz="3200" b="1" dirty="0" smtClean="0">
                <a:solidFill>
                  <a:srgbClr val="00B050"/>
                </a:solidFill>
                <a:latin typeface="Comic Sans MS" panose="030F0702030302020204" pitchFamily="66" charset="0"/>
              </a:rPr>
              <a:t>Allotment </a:t>
            </a:r>
            <a:r>
              <a:rPr lang="en-IN" sz="3200" b="1" dirty="0" smtClean="0">
                <a:solidFill>
                  <a:srgbClr val="00B050"/>
                </a:solidFill>
                <a:latin typeface="Comic Sans MS" panose="030F0702030302020204" pitchFamily="66" charset="0"/>
              </a:rPr>
              <a:t>of experimental units</a:t>
            </a:r>
            <a:r>
              <a:rPr lang="en-IN" sz="3200" dirty="0" smtClean="0">
                <a:solidFill>
                  <a:srgbClr val="00B050"/>
                </a:solidFill>
                <a:latin typeface="Comic Sans MS" panose="030F0702030302020204" pitchFamily="66" charset="0"/>
              </a:rPr>
              <a:t> (i.e. animals) is done </a:t>
            </a:r>
            <a:r>
              <a:rPr lang="en-IN" sz="3200" dirty="0" smtClean="0">
                <a:solidFill>
                  <a:srgbClr val="00B050"/>
                </a:solidFill>
                <a:latin typeface="Comic Sans MS" panose="030F0702030302020204" pitchFamily="66" charset="0"/>
              </a:rPr>
              <a:t>at random </a:t>
            </a:r>
            <a:r>
              <a:rPr lang="en-IN" sz="3200" dirty="0" smtClean="0">
                <a:latin typeface="Comic Sans MS" panose="030F0702030302020204" pitchFamily="66" charset="0"/>
              </a:rPr>
              <a:t>with </a:t>
            </a:r>
            <a:r>
              <a:rPr lang="en-IN" sz="3200" dirty="0" smtClean="0">
                <a:latin typeface="Comic Sans MS" panose="030F0702030302020204" pitchFamily="66" charset="0"/>
              </a:rPr>
              <a:t>the help of </a:t>
            </a:r>
            <a:r>
              <a:rPr lang="en-IN" sz="3200" dirty="0" smtClean="0">
                <a:solidFill>
                  <a:srgbClr val="0070C0"/>
                </a:solidFill>
                <a:latin typeface="Comic Sans MS" panose="030F0702030302020204" pitchFamily="66" charset="0"/>
              </a:rPr>
              <a:t>lottery system or table of random numbers.</a:t>
            </a:r>
          </a:p>
          <a:p>
            <a:pPr marL="0" indent="0">
              <a:buNone/>
            </a:pPr>
            <a:endParaRPr lang="en-IN" dirty="0">
              <a:latin typeface="Comic Sans MS" panose="030F0702030302020204" pitchFamily="66" charset="0"/>
            </a:endParaRPr>
          </a:p>
        </p:txBody>
      </p:sp>
    </p:spTree>
    <p:extLst>
      <p:ext uri="{BB962C8B-B14F-4D97-AF65-F5344CB8AC3E}">
        <p14:creationId xmlns:p14="http://schemas.microsoft.com/office/powerpoint/2010/main" val="459903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6344" y="493486"/>
            <a:ext cx="10871200" cy="5754913"/>
          </a:xfrm>
        </p:spPr>
        <p:txBody>
          <a:bodyPr>
            <a:normAutofit/>
          </a:bodyPr>
          <a:lstStyle/>
          <a:p>
            <a:r>
              <a:rPr lang="en-IN" sz="3200" b="1" dirty="0" smtClean="0">
                <a:solidFill>
                  <a:srgbClr val="FF0000"/>
                </a:solidFill>
                <a:latin typeface="Comic Sans MS" panose="030F0702030302020204" pitchFamily="66" charset="0"/>
              </a:rPr>
              <a:t>Merit of RBD:</a:t>
            </a:r>
            <a:endParaRPr lang="en-IN" sz="3200" dirty="0" smtClean="0">
              <a:solidFill>
                <a:srgbClr val="FF0000"/>
              </a:solidFill>
              <a:latin typeface="Comic Sans MS" panose="030F0702030302020204" pitchFamily="66" charset="0"/>
            </a:endParaRPr>
          </a:p>
          <a:p>
            <a:pPr algn="just">
              <a:spcBef>
                <a:spcPts val="1200"/>
              </a:spcBef>
              <a:spcAft>
                <a:spcPts val="600"/>
              </a:spcAft>
            </a:pPr>
            <a:r>
              <a:rPr lang="en-IN" sz="3200" dirty="0" smtClean="0">
                <a:solidFill>
                  <a:srgbClr val="7030A0"/>
                </a:solidFill>
                <a:latin typeface="Comic Sans MS" panose="030F0702030302020204" pitchFamily="66" charset="0"/>
              </a:rPr>
              <a:t>Most frequently used design. It is easy to design with one local control.</a:t>
            </a:r>
          </a:p>
          <a:p>
            <a:pPr algn="just">
              <a:spcBef>
                <a:spcPts val="1200"/>
              </a:spcBef>
              <a:spcAft>
                <a:spcPts val="600"/>
              </a:spcAft>
            </a:pPr>
            <a:r>
              <a:rPr lang="en-IN" sz="3200" dirty="0" smtClean="0">
                <a:solidFill>
                  <a:srgbClr val="00B050"/>
                </a:solidFill>
                <a:latin typeface="Comic Sans MS" panose="030F0702030302020204" pitchFamily="66" charset="0"/>
              </a:rPr>
              <a:t>Statistical analysis of data is simple but little bit tricky than CRD.</a:t>
            </a:r>
          </a:p>
          <a:p>
            <a:pPr algn="just">
              <a:spcBef>
                <a:spcPts val="1200"/>
              </a:spcBef>
              <a:spcAft>
                <a:spcPts val="600"/>
              </a:spcAft>
            </a:pPr>
            <a:r>
              <a:rPr lang="en-IN" sz="3200" dirty="0" smtClean="0">
                <a:solidFill>
                  <a:srgbClr val="7030A0"/>
                </a:solidFill>
                <a:latin typeface="Comic Sans MS" panose="030F0702030302020204" pitchFamily="66" charset="0"/>
              </a:rPr>
              <a:t>It eliminates one assignable causes of variation among experimental units  by using local control or blocking.</a:t>
            </a:r>
          </a:p>
          <a:p>
            <a:pPr algn="just">
              <a:spcBef>
                <a:spcPts val="1200"/>
              </a:spcBef>
              <a:spcAft>
                <a:spcPts val="600"/>
              </a:spcAft>
            </a:pPr>
            <a:r>
              <a:rPr lang="en-IN" sz="3200" dirty="0" smtClean="0">
                <a:solidFill>
                  <a:srgbClr val="00B050"/>
                </a:solidFill>
                <a:latin typeface="Comic Sans MS" panose="030F0702030302020204" pitchFamily="66" charset="0"/>
              </a:rPr>
              <a:t>The error DF in RBD is lesser than that of CRD due to removal of DF for blocks.</a:t>
            </a:r>
            <a:endParaRPr lang="en-IN" sz="32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4994597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93486"/>
            <a:ext cx="9738859" cy="5754913"/>
          </a:xfrm>
        </p:spPr>
        <p:txBody>
          <a:bodyPr>
            <a:normAutofit/>
          </a:bodyPr>
          <a:lstStyle/>
          <a:p>
            <a:pPr algn="just">
              <a:spcBef>
                <a:spcPts val="1200"/>
              </a:spcBef>
              <a:spcAft>
                <a:spcPts val="1200"/>
              </a:spcAft>
            </a:pPr>
            <a:r>
              <a:rPr lang="en-IN" sz="3200" b="1" dirty="0" smtClean="0">
                <a:solidFill>
                  <a:srgbClr val="FF0000"/>
                </a:solidFill>
                <a:latin typeface="Comic Sans MS" panose="030F0702030302020204" pitchFamily="66" charset="0"/>
              </a:rPr>
              <a:t>Demerit of RBD:</a:t>
            </a:r>
            <a:endParaRPr lang="en-IN" sz="3200" dirty="0" smtClean="0">
              <a:solidFill>
                <a:srgbClr val="FF0000"/>
              </a:solidFill>
              <a:latin typeface="Comic Sans MS" panose="030F0702030302020204" pitchFamily="66" charset="0"/>
            </a:endParaRPr>
          </a:p>
          <a:p>
            <a:pPr marL="514350" indent="-514350" algn="just">
              <a:spcBef>
                <a:spcPts val="1200"/>
              </a:spcBef>
              <a:spcAft>
                <a:spcPts val="1200"/>
              </a:spcAft>
              <a:buAutoNum type="arabicPeriod"/>
            </a:pPr>
            <a:r>
              <a:rPr lang="en-IN" sz="3200" dirty="0" smtClean="0">
                <a:solidFill>
                  <a:srgbClr val="00B050"/>
                </a:solidFill>
                <a:latin typeface="Comic Sans MS" panose="030F0702030302020204" pitchFamily="66" charset="0"/>
              </a:rPr>
              <a:t>When</a:t>
            </a:r>
            <a:r>
              <a:rPr lang="en-IN" sz="3200" b="1" dirty="0" smtClean="0">
                <a:solidFill>
                  <a:srgbClr val="00B050"/>
                </a:solidFill>
                <a:latin typeface="Comic Sans MS" panose="030F0702030302020204" pitchFamily="66" charset="0"/>
              </a:rPr>
              <a:t> </a:t>
            </a:r>
            <a:r>
              <a:rPr lang="en-IN" sz="3200" dirty="0" smtClean="0">
                <a:solidFill>
                  <a:srgbClr val="00B050"/>
                </a:solidFill>
                <a:latin typeface="Comic Sans MS" panose="030F0702030302020204" pitchFamily="66" charset="0"/>
              </a:rPr>
              <a:t>the </a:t>
            </a:r>
            <a:r>
              <a:rPr lang="en-IN" sz="3200" dirty="0">
                <a:solidFill>
                  <a:srgbClr val="00B050"/>
                </a:solidFill>
                <a:latin typeface="Comic Sans MS" panose="030F0702030302020204" pitchFamily="66" charset="0"/>
              </a:rPr>
              <a:t>number of</a:t>
            </a:r>
            <a:r>
              <a:rPr lang="en-IN" sz="3200" dirty="0" smtClean="0">
                <a:solidFill>
                  <a:srgbClr val="00B050"/>
                </a:solidFill>
                <a:latin typeface="Comic Sans MS" panose="030F0702030302020204" pitchFamily="66" charset="0"/>
              </a:rPr>
              <a:t> treatments to be compared is large then it becomes difficult to get large blocks of homogeneous experimental units.</a:t>
            </a:r>
          </a:p>
          <a:p>
            <a:pPr marL="514350" indent="-514350" algn="just">
              <a:spcBef>
                <a:spcPts val="1200"/>
              </a:spcBef>
              <a:spcAft>
                <a:spcPts val="1200"/>
              </a:spcAft>
              <a:buAutoNum type="arabicPeriod"/>
            </a:pPr>
            <a:r>
              <a:rPr lang="en-IN" sz="3200" dirty="0" smtClean="0">
                <a:solidFill>
                  <a:srgbClr val="7030A0"/>
                </a:solidFill>
                <a:latin typeface="Comic Sans MS" panose="030F0702030302020204" pitchFamily="66" charset="0"/>
              </a:rPr>
              <a:t>The analysis of data becomes difficult if one or more than one observation in RBD is missing.</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Under such condition it will be necessary to 	remove or omit that block.</a:t>
            </a:r>
            <a:endParaRPr lang="en-IN" sz="3200" dirty="0">
              <a:latin typeface="Comic Sans MS" panose="030F0702030302020204" pitchFamily="66" charset="0"/>
            </a:endParaRPr>
          </a:p>
        </p:txBody>
      </p:sp>
    </p:spTree>
    <p:extLst>
      <p:ext uri="{BB962C8B-B14F-4D97-AF65-F5344CB8AC3E}">
        <p14:creationId xmlns:p14="http://schemas.microsoft.com/office/powerpoint/2010/main" val="4051201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0700"/>
            <a:ext cx="10515600" cy="5656263"/>
          </a:xfrm>
        </p:spPr>
        <p:txBody>
          <a:bodyPr>
            <a:normAutofit/>
          </a:bodyPr>
          <a:lstStyle/>
          <a:p>
            <a:pPr marL="0" indent="0">
              <a:buNone/>
            </a:pPr>
            <a:endParaRPr lang="en-IN" sz="11500" b="1" dirty="0" smtClean="0">
              <a:latin typeface="Comic Sans MS" panose="030F0702030302020204" pitchFamily="66" charset="0"/>
            </a:endParaRPr>
          </a:p>
          <a:p>
            <a:pPr marL="0" indent="0">
              <a:buNone/>
            </a:pPr>
            <a:r>
              <a:rPr lang="en-IN" sz="11500" b="1" dirty="0" smtClean="0">
                <a:solidFill>
                  <a:srgbClr val="00B050"/>
                </a:solidFill>
                <a:latin typeface="Comic Sans MS" panose="030F0702030302020204" pitchFamily="66" charset="0"/>
              </a:rPr>
              <a:t>THANK  YOU</a:t>
            </a:r>
            <a:endParaRPr lang="en-IN" sz="3200" b="1"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29781569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010338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208392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7309"/>
            <a:ext cx="10515600" cy="5539654"/>
          </a:xfrm>
        </p:spPr>
        <p:txBody>
          <a:bodyPr>
            <a:normAutofit fontScale="92500" lnSpcReduction="10000"/>
          </a:bodyPr>
          <a:lstStyle/>
          <a:p>
            <a:pPr marL="0" indent="0" algn="just">
              <a:buNone/>
            </a:pPr>
            <a:r>
              <a:rPr lang="en-IN" sz="3200" dirty="0" smtClean="0">
                <a:latin typeface="Comic Sans MS" panose="030F0702030302020204" pitchFamily="66" charset="0"/>
              </a:rPr>
              <a:t>(iii) </a:t>
            </a:r>
            <a:r>
              <a:rPr lang="en-IN" sz="3200" b="1" dirty="0" smtClean="0">
                <a:solidFill>
                  <a:srgbClr val="0070C0"/>
                </a:solidFill>
                <a:latin typeface="Comic Sans MS" panose="030F0702030302020204" pitchFamily="66" charset="0"/>
              </a:rPr>
              <a:t>Total number of animals required</a:t>
            </a:r>
            <a:r>
              <a:rPr lang="en-IN" sz="3200" dirty="0" smtClean="0">
                <a:latin typeface="Comic Sans MS" panose="030F0702030302020204" pitchFamily="66" charset="0"/>
              </a:rPr>
              <a:t> </a:t>
            </a:r>
            <a:r>
              <a:rPr lang="en-IN" sz="3200" b="1" dirty="0" smtClean="0">
                <a:solidFill>
                  <a:srgbClr val="0070C0"/>
                </a:solidFill>
                <a:latin typeface="Comic Sans MS" panose="030F0702030302020204" pitchFamily="66" charset="0"/>
              </a:rPr>
              <a:t>for the experiment</a:t>
            </a:r>
            <a:r>
              <a:rPr lang="en-IN" sz="3200" dirty="0" smtClean="0">
                <a:latin typeface="Comic Sans MS" panose="030F0702030302020204" pitchFamily="66" charset="0"/>
              </a:rPr>
              <a:t> or </a:t>
            </a:r>
            <a:r>
              <a:rPr lang="en-IN" sz="3200" b="1" dirty="0" smtClean="0">
                <a:solidFill>
                  <a:srgbClr val="7030A0"/>
                </a:solidFill>
                <a:latin typeface="Comic Sans MS" panose="030F0702030302020204" pitchFamily="66" charset="0"/>
              </a:rPr>
              <a:t>replications for each treatment is decided by error </a:t>
            </a:r>
            <a:r>
              <a:rPr lang="en-IN" sz="3200" b="1" dirty="0" err="1" smtClean="0">
                <a:solidFill>
                  <a:srgbClr val="7030A0"/>
                </a:solidFill>
                <a:latin typeface="Comic Sans MS" panose="030F0702030302020204" pitchFamily="66" charset="0"/>
              </a:rPr>
              <a:t>df</a:t>
            </a:r>
            <a:r>
              <a:rPr lang="en-IN" sz="3200" dirty="0" smtClean="0">
                <a:solidFill>
                  <a:srgbClr val="7030A0"/>
                </a:solidFill>
                <a:latin typeface="Comic Sans MS" panose="030F0702030302020204" pitchFamily="66" charset="0"/>
              </a:rPr>
              <a:t> </a:t>
            </a:r>
          </a:p>
          <a:p>
            <a:pPr marL="0" indent="0" algn="just">
              <a:buNone/>
            </a:pPr>
            <a:r>
              <a:rPr lang="en-IN" sz="3200" dirty="0">
                <a:latin typeface="Comic Sans MS" panose="030F0702030302020204" pitchFamily="66" charset="0"/>
              </a:rPr>
              <a:t>	</a:t>
            </a:r>
            <a:r>
              <a:rPr lang="en-IN" sz="3200" b="1" dirty="0" smtClean="0">
                <a:solidFill>
                  <a:srgbClr val="00B050"/>
                </a:solidFill>
                <a:latin typeface="Comic Sans MS" panose="030F0702030302020204" pitchFamily="66" charset="0"/>
              </a:rPr>
              <a:t>t (n – 1) = 10</a:t>
            </a:r>
            <a:r>
              <a:rPr lang="en-IN" sz="3200" dirty="0" smtClean="0">
                <a:latin typeface="Comic Sans MS" panose="030F0702030302020204" pitchFamily="66" charset="0"/>
              </a:rPr>
              <a:t> and </a:t>
            </a:r>
            <a:r>
              <a:rPr lang="en-IN" sz="3200" b="1" dirty="0" smtClean="0">
                <a:solidFill>
                  <a:srgbClr val="7030A0"/>
                </a:solidFill>
                <a:latin typeface="Comic Sans MS" panose="030F0702030302020204" pitchFamily="66" charset="0"/>
              </a:rPr>
              <a:t>N = </a:t>
            </a:r>
            <a:r>
              <a:rPr lang="en-IN" sz="3200" b="1" dirty="0" err="1" smtClean="0">
                <a:solidFill>
                  <a:srgbClr val="7030A0"/>
                </a:solidFill>
                <a:latin typeface="Comic Sans MS" panose="030F0702030302020204" pitchFamily="66" charset="0"/>
              </a:rPr>
              <a:t>nxt</a:t>
            </a:r>
            <a:endParaRPr lang="en-IN" sz="3200" b="1" dirty="0" smtClean="0">
              <a:solidFill>
                <a:srgbClr val="7030A0"/>
              </a:solidFill>
              <a:latin typeface="Comic Sans MS" panose="030F0702030302020204" pitchFamily="66" charset="0"/>
            </a:endParaRPr>
          </a:p>
          <a:p>
            <a:pPr marL="0" indent="0" algn="just">
              <a:buNone/>
            </a:pPr>
            <a:r>
              <a:rPr lang="en-IN" sz="3200" dirty="0" smtClean="0">
                <a:latin typeface="Comic Sans MS" panose="030F0702030302020204" pitchFamily="66" charset="0"/>
              </a:rPr>
              <a:t>Where, 	t = no. of treatments, </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	n = no. replications per treatment</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	N = Total number of animals (observations)</a:t>
            </a:r>
          </a:p>
          <a:p>
            <a:pPr marL="0" indent="0" algn="just">
              <a:buNone/>
            </a:pPr>
            <a:endParaRPr lang="en-IN" sz="3200" dirty="0" smtClean="0">
              <a:latin typeface="Comic Sans MS" panose="030F0702030302020204" pitchFamily="66" charset="0"/>
            </a:endParaRPr>
          </a:p>
          <a:p>
            <a:pPr marL="0" indent="0" algn="just">
              <a:buNone/>
            </a:pPr>
            <a:r>
              <a:rPr lang="en-IN" sz="3200" dirty="0" smtClean="0">
                <a:latin typeface="Comic Sans MS" panose="030F0702030302020204" pitchFamily="66" charset="0"/>
              </a:rPr>
              <a:t>Thus, </a:t>
            </a:r>
            <a:r>
              <a:rPr lang="en-IN" sz="3200" dirty="0" smtClean="0">
                <a:solidFill>
                  <a:srgbClr val="00B050"/>
                </a:solidFill>
                <a:latin typeface="Comic Sans MS" panose="030F0702030302020204" pitchFamily="66" charset="0"/>
              </a:rPr>
              <a:t>for testing 5 treatments we require 3 replications in each treatment and total no. of animals, </a:t>
            </a:r>
            <a:r>
              <a:rPr lang="en-IN" sz="3200" dirty="0" smtClean="0">
                <a:solidFill>
                  <a:srgbClr val="FF0000"/>
                </a:solidFill>
                <a:latin typeface="Comic Sans MS" panose="030F0702030302020204" pitchFamily="66" charset="0"/>
              </a:rPr>
              <a:t>N = 5 x 3 = 15</a:t>
            </a:r>
            <a:r>
              <a:rPr lang="en-IN" sz="3200" dirty="0" smtClean="0">
                <a:solidFill>
                  <a:srgbClr val="00B050"/>
                </a:solidFill>
                <a:latin typeface="Comic Sans MS" panose="030F0702030302020204" pitchFamily="66" charset="0"/>
              </a:rPr>
              <a:t> in total.</a:t>
            </a:r>
          </a:p>
          <a:p>
            <a:pPr marL="0" indent="0">
              <a:buNone/>
            </a:pPr>
            <a:r>
              <a:rPr lang="en-IN" sz="3200" dirty="0">
                <a:latin typeface="Comic Sans MS" panose="030F0702030302020204" pitchFamily="66" charset="0"/>
              </a:rPr>
              <a:t>	</a:t>
            </a:r>
          </a:p>
        </p:txBody>
      </p:sp>
    </p:spTree>
    <p:extLst>
      <p:ext uri="{BB962C8B-B14F-4D97-AF65-F5344CB8AC3E}">
        <p14:creationId xmlns:p14="http://schemas.microsoft.com/office/powerpoint/2010/main" val="344391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6473"/>
            <a:ext cx="10515600" cy="5650490"/>
          </a:xfrm>
        </p:spPr>
        <p:txBody>
          <a:bodyPr>
            <a:normAutofit/>
          </a:bodyPr>
          <a:lstStyle/>
          <a:p>
            <a:pPr marL="571500" indent="-571500">
              <a:buAutoNum type="romanLcParenBoth" startAt="4"/>
            </a:pPr>
            <a:r>
              <a:rPr lang="en-IN" sz="3200" b="1" dirty="0" smtClean="0">
                <a:latin typeface="Comic Sans MS" panose="030F0702030302020204" pitchFamily="66" charset="0"/>
              </a:rPr>
              <a:t>Skeleton of </a:t>
            </a:r>
            <a:r>
              <a:rPr lang="en-IN" sz="3200" b="1" dirty="0" smtClean="0">
                <a:latin typeface="Comic Sans MS" panose="030F0702030302020204" pitchFamily="66" charset="0"/>
              </a:rPr>
              <a:t>ANOVA for CRD:</a:t>
            </a: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a:latin typeface="Comic Sans MS" panose="030F0702030302020204" pitchFamily="66" charset="0"/>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987088541"/>
                  </p:ext>
                </p:extLst>
              </p:nvPr>
            </p:nvGraphicFramePr>
            <p:xfrm>
              <a:off x="734293" y="2243666"/>
              <a:ext cx="10474035" cy="3657600"/>
            </p:xfrm>
            <a:graphic>
              <a:graphicData uri="http://schemas.openxmlformats.org/drawingml/2006/table">
                <a:tbl>
                  <a:tblPr firstRow="1" bandRow="1">
                    <a:tableStyleId>{7DF18680-E054-41AD-8BC1-D1AEF772440D}</a:tableStyleId>
                  </a:tblPr>
                  <a:tblGrid>
                    <a:gridCol w="2094807">
                      <a:extLst>
                        <a:ext uri="{9D8B030D-6E8A-4147-A177-3AD203B41FA5}">
                          <a16:colId xmlns:a16="http://schemas.microsoft.com/office/drawing/2014/main" val="3104286388"/>
                        </a:ext>
                      </a:extLst>
                    </a:gridCol>
                    <a:gridCol w="2094807">
                      <a:extLst>
                        <a:ext uri="{9D8B030D-6E8A-4147-A177-3AD203B41FA5}">
                          <a16:colId xmlns:a16="http://schemas.microsoft.com/office/drawing/2014/main" val="717722054"/>
                        </a:ext>
                      </a:extLst>
                    </a:gridCol>
                    <a:gridCol w="2094807">
                      <a:extLst>
                        <a:ext uri="{9D8B030D-6E8A-4147-A177-3AD203B41FA5}">
                          <a16:colId xmlns:a16="http://schemas.microsoft.com/office/drawing/2014/main" val="577296535"/>
                        </a:ext>
                      </a:extLst>
                    </a:gridCol>
                    <a:gridCol w="2582486">
                      <a:extLst>
                        <a:ext uri="{9D8B030D-6E8A-4147-A177-3AD203B41FA5}">
                          <a16:colId xmlns:a16="http://schemas.microsoft.com/office/drawing/2014/main" val="2701684038"/>
                        </a:ext>
                      </a:extLst>
                    </a:gridCol>
                    <a:gridCol w="1607128">
                      <a:extLst>
                        <a:ext uri="{9D8B030D-6E8A-4147-A177-3AD203B41FA5}">
                          <a16:colId xmlns:a16="http://schemas.microsoft.com/office/drawing/2014/main" val="2181360883"/>
                        </a:ext>
                      </a:extLst>
                    </a:gridCol>
                  </a:tblGrid>
                  <a:tr h="370840">
                    <a:tc>
                      <a:txBody>
                        <a:bodyPr/>
                        <a:lstStyle/>
                        <a:p>
                          <a:pPr algn="ctr"/>
                          <a:r>
                            <a:rPr lang="en-IN" sz="2400" b="1" dirty="0" smtClean="0">
                              <a:latin typeface="Comic Sans MS" panose="030F0702030302020204" pitchFamily="66" charset="0"/>
                            </a:rPr>
                            <a:t>Source of Variation</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Degrees of Freedom (</a:t>
                          </a:r>
                          <a:r>
                            <a:rPr lang="en-IN" sz="2400" dirty="0" err="1" smtClean="0">
                              <a:latin typeface="Comic Sans MS" panose="030F0702030302020204" pitchFamily="66" charset="0"/>
                            </a:rPr>
                            <a:t>df</a:t>
                          </a:r>
                          <a:r>
                            <a:rPr lang="en-IN" sz="2400" dirty="0" smtClean="0">
                              <a:latin typeface="Comic Sans MS" panose="030F0702030302020204" pitchFamily="66" charset="0"/>
                            </a:rPr>
                            <a:t>)</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a:t>
                          </a:r>
                          <a:r>
                            <a:rPr lang="en-IN" sz="2400" baseline="0" dirty="0" smtClean="0">
                              <a:latin typeface="Comic Sans MS" panose="030F0702030302020204" pitchFamily="66" charset="0"/>
                            </a:rPr>
                            <a:t> sum of squares (SS)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 Mean Squares (MS)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F</a:t>
                          </a:r>
                          <a:endParaRPr lang="en-IN" sz="2400" dirty="0">
                            <a:latin typeface="Comic Sans MS" panose="030F0702030302020204" pitchFamily="66" charset="0"/>
                          </a:endParaRPr>
                        </a:p>
                      </a:txBody>
                      <a:tcPr/>
                    </a:tc>
                    <a:extLst>
                      <a:ext uri="{0D108BD9-81ED-4DB2-BD59-A6C34878D82A}">
                        <a16:rowId xmlns:a16="http://schemas.microsoft.com/office/drawing/2014/main" val="2647039205"/>
                      </a:ext>
                    </a:extLst>
                  </a:tr>
                  <a:tr h="370840">
                    <a:tc>
                      <a:txBody>
                        <a:bodyPr/>
                        <a:lstStyle/>
                        <a:p>
                          <a:pPr algn="ctr"/>
                          <a:r>
                            <a:rPr lang="en-IN" sz="2400" b="1" dirty="0" smtClean="0">
                              <a:latin typeface="Comic Sans MS" panose="030F0702030302020204" pitchFamily="66" charset="0"/>
                            </a:rPr>
                            <a:t>Between treatment</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t - 1</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SS</a:t>
                          </a:r>
                          <a:r>
                            <a:rPr lang="en-IN" sz="2400" baseline="-25000" dirty="0" smtClean="0">
                              <a:latin typeface="Comic Sans MS" panose="030F0702030302020204" pitchFamily="66" charset="0"/>
                            </a:rPr>
                            <a:t>T</a:t>
                          </a:r>
                          <a:endParaRPr lang="en-IN" sz="2400" baseline="-250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MS</a:t>
                          </a:r>
                          <a:r>
                            <a:rPr lang="en-IN" sz="2400" baseline="-25000" dirty="0" smtClean="0">
                              <a:latin typeface="Comic Sans MS" panose="030F0702030302020204" pitchFamily="66" charset="0"/>
                            </a:rPr>
                            <a:t>T</a:t>
                          </a:r>
                          <a:endParaRPr lang="en-IN" sz="2400" baseline="-25000" dirty="0">
                            <a:latin typeface="Comic Sans MS" panose="030F0702030302020204" pitchFamily="66" charset="0"/>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IN" sz="2400" b="1" i="1" smtClean="0">
                                        <a:solidFill>
                                          <a:srgbClr val="FF0000"/>
                                        </a:solidFill>
                                        <a:latin typeface="Cambria Math" panose="02040503050406030204" pitchFamily="18" charset="0"/>
                                      </a:rPr>
                                    </m:ctrlPr>
                                  </m:fPr>
                                  <m:num>
                                    <m:r>
                                      <a:rPr lang="en-IN" sz="2400" b="1" i="1" smtClean="0">
                                        <a:solidFill>
                                          <a:srgbClr val="FF0000"/>
                                        </a:solidFill>
                                        <a:latin typeface="Cambria Math" panose="02040503050406030204" pitchFamily="18" charset="0"/>
                                      </a:rPr>
                                      <m:t>𝑴𝑺</m:t>
                                    </m:r>
                                    <m:r>
                                      <a:rPr lang="en-IN" sz="2400" b="1" i="1" baseline="-25000" smtClean="0">
                                        <a:solidFill>
                                          <a:srgbClr val="FF0000"/>
                                        </a:solidFill>
                                        <a:latin typeface="Cambria Math" panose="02040503050406030204" pitchFamily="18" charset="0"/>
                                      </a:rPr>
                                      <m:t>𝑻</m:t>
                                    </m:r>
                                  </m:num>
                                  <m:den>
                                    <m:r>
                                      <a:rPr lang="en-IN" sz="2400" b="1" i="1" smtClean="0">
                                        <a:solidFill>
                                          <a:srgbClr val="FF0000"/>
                                        </a:solidFill>
                                        <a:latin typeface="Cambria Math" panose="02040503050406030204" pitchFamily="18" charset="0"/>
                                      </a:rPr>
                                      <m:t>𝑴𝑺</m:t>
                                    </m:r>
                                    <m:r>
                                      <a:rPr lang="en-IN" sz="2400" b="1" i="1" baseline="-25000" smtClean="0">
                                        <a:solidFill>
                                          <a:srgbClr val="FF0000"/>
                                        </a:solidFill>
                                        <a:latin typeface="Cambria Math" panose="02040503050406030204" pitchFamily="18" charset="0"/>
                                      </a:rPr>
                                      <m:t>𝑬</m:t>
                                    </m:r>
                                  </m:den>
                                </m:f>
                              </m:oMath>
                            </m:oMathPara>
                          </a14:m>
                          <a:endParaRPr lang="en-IN" sz="2400" b="1" dirty="0">
                            <a:solidFill>
                              <a:srgbClr val="FF0000"/>
                            </a:solidFill>
                            <a:latin typeface="Comic Sans MS" panose="030F0702030302020204" pitchFamily="66" charset="0"/>
                          </a:endParaRPr>
                        </a:p>
                      </a:txBody>
                      <a:tcPr/>
                    </a:tc>
                    <a:extLst>
                      <a:ext uri="{0D108BD9-81ED-4DB2-BD59-A6C34878D82A}">
                        <a16:rowId xmlns:a16="http://schemas.microsoft.com/office/drawing/2014/main" val="3249778933"/>
                      </a:ext>
                    </a:extLst>
                  </a:tr>
                  <a:tr h="370840">
                    <a:tc>
                      <a:txBody>
                        <a:bodyPr/>
                        <a:lstStyle/>
                        <a:p>
                          <a:pPr algn="ctr"/>
                          <a:r>
                            <a:rPr lang="en-IN" sz="2400" b="1" dirty="0" smtClean="0">
                              <a:latin typeface="Comic Sans MS" panose="030F0702030302020204" pitchFamily="66" charset="0"/>
                            </a:rPr>
                            <a:t>Within treatment (Error)</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N - t </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SS</a:t>
                          </a:r>
                          <a:r>
                            <a:rPr lang="en-IN" sz="2400" baseline="-25000" dirty="0" smtClean="0">
                              <a:latin typeface="Comic Sans MS" panose="030F0702030302020204" pitchFamily="66" charset="0"/>
                            </a:rPr>
                            <a:t>E</a:t>
                          </a:r>
                          <a:endParaRPr lang="en-IN" sz="2400" baseline="-250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MS</a:t>
                          </a:r>
                          <a:r>
                            <a:rPr lang="en-IN" sz="2400" baseline="-25000" dirty="0" smtClean="0">
                              <a:latin typeface="Comic Sans MS" panose="030F0702030302020204" pitchFamily="66" charset="0"/>
                            </a:rPr>
                            <a:t>E</a:t>
                          </a:r>
                          <a:endParaRPr lang="en-IN" sz="2400" baseline="-25000"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3796528996"/>
                      </a:ext>
                    </a:extLst>
                  </a:tr>
                  <a:tr h="370840">
                    <a:tc>
                      <a:txBody>
                        <a:bodyPr/>
                        <a:lstStyle/>
                        <a:p>
                          <a:pPr algn="ctr"/>
                          <a:r>
                            <a:rPr lang="en-IN" sz="2400" b="1" dirty="0" smtClean="0">
                              <a:latin typeface="Comic Sans MS" panose="030F0702030302020204" pitchFamily="66" charset="0"/>
                            </a:rPr>
                            <a:t>Total</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N</a:t>
                          </a:r>
                          <a:r>
                            <a:rPr lang="en-IN" sz="2400" baseline="0" dirty="0" smtClean="0">
                              <a:latin typeface="Comic Sans MS" panose="030F0702030302020204" pitchFamily="66" charset="0"/>
                            </a:rPr>
                            <a:t> – 1</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TSS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TMS</a:t>
                          </a:r>
                          <a:endParaRPr lang="en-IN" sz="2400"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1427486429"/>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987088541"/>
                  </p:ext>
                </p:extLst>
              </p:nvPr>
            </p:nvGraphicFramePr>
            <p:xfrm>
              <a:off x="734293" y="2243666"/>
              <a:ext cx="10474035" cy="3657600"/>
            </p:xfrm>
            <a:graphic>
              <a:graphicData uri="http://schemas.openxmlformats.org/drawingml/2006/table">
                <a:tbl>
                  <a:tblPr firstRow="1" bandRow="1">
                    <a:tableStyleId>{7DF18680-E054-41AD-8BC1-D1AEF772440D}</a:tableStyleId>
                  </a:tblPr>
                  <a:tblGrid>
                    <a:gridCol w="2094807">
                      <a:extLst>
                        <a:ext uri="{9D8B030D-6E8A-4147-A177-3AD203B41FA5}">
                          <a16:colId xmlns:a16="http://schemas.microsoft.com/office/drawing/2014/main" val="3104286388"/>
                        </a:ext>
                      </a:extLst>
                    </a:gridCol>
                    <a:gridCol w="2094807">
                      <a:extLst>
                        <a:ext uri="{9D8B030D-6E8A-4147-A177-3AD203B41FA5}">
                          <a16:colId xmlns:a16="http://schemas.microsoft.com/office/drawing/2014/main" val="717722054"/>
                        </a:ext>
                      </a:extLst>
                    </a:gridCol>
                    <a:gridCol w="2094807">
                      <a:extLst>
                        <a:ext uri="{9D8B030D-6E8A-4147-A177-3AD203B41FA5}">
                          <a16:colId xmlns:a16="http://schemas.microsoft.com/office/drawing/2014/main" val="577296535"/>
                        </a:ext>
                      </a:extLst>
                    </a:gridCol>
                    <a:gridCol w="2582486">
                      <a:extLst>
                        <a:ext uri="{9D8B030D-6E8A-4147-A177-3AD203B41FA5}">
                          <a16:colId xmlns:a16="http://schemas.microsoft.com/office/drawing/2014/main" val="2701684038"/>
                        </a:ext>
                      </a:extLst>
                    </a:gridCol>
                    <a:gridCol w="1607128">
                      <a:extLst>
                        <a:ext uri="{9D8B030D-6E8A-4147-A177-3AD203B41FA5}">
                          <a16:colId xmlns:a16="http://schemas.microsoft.com/office/drawing/2014/main" val="2181360883"/>
                        </a:ext>
                      </a:extLst>
                    </a:gridCol>
                  </a:tblGrid>
                  <a:tr h="1188720">
                    <a:tc>
                      <a:txBody>
                        <a:bodyPr/>
                        <a:lstStyle/>
                        <a:p>
                          <a:pPr algn="ctr"/>
                          <a:r>
                            <a:rPr lang="en-IN" sz="2400" b="1" dirty="0" smtClean="0">
                              <a:latin typeface="Comic Sans MS" panose="030F0702030302020204" pitchFamily="66" charset="0"/>
                            </a:rPr>
                            <a:t>Source of Variation</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Degrees of Freedom (</a:t>
                          </a:r>
                          <a:r>
                            <a:rPr lang="en-IN" sz="2400" dirty="0" err="1" smtClean="0">
                              <a:latin typeface="Comic Sans MS" panose="030F0702030302020204" pitchFamily="66" charset="0"/>
                            </a:rPr>
                            <a:t>df</a:t>
                          </a:r>
                          <a:r>
                            <a:rPr lang="en-IN" sz="2400" dirty="0" smtClean="0">
                              <a:latin typeface="Comic Sans MS" panose="030F0702030302020204" pitchFamily="66" charset="0"/>
                            </a:rPr>
                            <a:t>)</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a:t>
                          </a:r>
                          <a:r>
                            <a:rPr lang="en-IN" sz="2400" baseline="0" dirty="0" smtClean="0">
                              <a:latin typeface="Comic Sans MS" panose="030F0702030302020204" pitchFamily="66" charset="0"/>
                            </a:rPr>
                            <a:t> sum of squares (SS)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 Mean Squares (MS)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F</a:t>
                          </a:r>
                          <a:endParaRPr lang="en-IN" sz="2400" dirty="0">
                            <a:latin typeface="Comic Sans MS" panose="030F0702030302020204" pitchFamily="66" charset="0"/>
                          </a:endParaRPr>
                        </a:p>
                      </a:txBody>
                      <a:tcPr/>
                    </a:tc>
                    <a:extLst>
                      <a:ext uri="{0D108BD9-81ED-4DB2-BD59-A6C34878D82A}">
                        <a16:rowId xmlns:a16="http://schemas.microsoft.com/office/drawing/2014/main" val="2647039205"/>
                      </a:ext>
                    </a:extLst>
                  </a:tr>
                  <a:tr h="822960">
                    <a:tc>
                      <a:txBody>
                        <a:bodyPr/>
                        <a:lstStyle/>
                        <a:p>
                          <a:pPr algn="ctr"/>
                          <a:r>
                            <a:rPr lang="en-IN" sz="2400" b="1" dirty="0" smtClean="0">
                              <a:latin typeface="Comic Sans MS" panose="030F0702030302020204" pitchFamily="66" charset="0"/>
                            </a:rPr>
                            <a:t>Between treatment</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t - 1</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SS</a:t>
                          </a:r>
                          <a:r>
                            <a:rPr lang="en-IN" sz="2400" baseline="-25000" dirty="0" smtClean="0">
                              <a:latin typeface="Comic Sans MS" panose="030F0702030302020204" pitchFamily="66" charset="0"/>
                            </a:rPr>
                            <a:t>T</a:t>
                          </a:r>
                          <a:endParaRPr lang="en-IN" sz="2400" baseline="-250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MS</a:t>
                          </a:r>
                          <a:r>
                            <a:rPr lang="en-IN" sz="2400" baseline="-25000" dirty="0" smtClean="0">
                              <a:latin typeface="Comic Sans MS" panose="030F0702030302020204" pitchFamily="66" charset="0"/>
                            </a:rPr>
                            <a:t>T</a:t>
                          </a:r>
                          <a:endParaRPr lang="en-IN" sz="2400" baseline="-25000" dirty="0">
                            <a:latin typeface="Comic Sans MS" panose="030F0702030302020204" pitchFamily="66" charset="0"/>
                          </a:endParaRPr>
                        </a:p>
                      </a:txBody>
                      <a:tcPr/>
                    </a:tc>
                    <a:tc>
                      <a:txBody>
                        <a:bodyPr/>
                        <a:lstStyle/>
                        <a:p>
                          <a:endParaRPr lang="en-US"/>
                        </a:p>
                      </a:txBody>
                      <a:tcPr>
                        <a:blipFill>
                          <a:blip r:embed="rId2"/>
                          <a:stretch>
                            <a:fillRect l="-551515" t="-149265" r="-1515" b="-214706"/>
                          </a:stretch>
                        </a:blipFill>
                      </a:tcPr>
                    </a:tc>
                    <a:extLst>
                      <a:ext uri="{0D108BD9-81ED-4DB2-BD59-A6C34878D82A}">
                        <a16:rowId xmlns:a16="http://schemas.microsoft.com/office/drawing/2014/main" val="3249778933"/>
                      </a:ext>
                    </a:extLst>
                  </a:tr>
                  <a:tr h="1188720">
                    <a:tc>
                      <a:txBody>
                        <a:bodyPr/>
                        <a:lstStyle/>
                        <a:p>
                          <a:pPr algn="ctr"/>
                          <a:r>
                            <a:rPr lang="en-IN" sz="2400" b="1" dirty="0" smtClean="0">
                              <a:latin typeface="Comic Sans MS" panose="030F0702030302020204" pitchFamily="66" charset="0"/>
                            </a:rPr>
                            <a:t>Within treatment (Error)</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N - t </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SS</a:t>
                          </a:r>
                          <a:r>
                            <a:rPr lang="en-IN" sz="2400" baseline="-25000" dirty="0" smtClean="0">
                              <a:latin typeface="Comic Sans MS" panose="030F0702030302020204" pitchFamily="66" charset="0"/>
                            </a:rPr>
                            <a:t>E</a:t>
                          </a:r>
                          <a:endParaRPr lang="en-IN" sz="2400" baseline="-250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MS</a:t>
                          </a:r>
                          <a:r>
                            <a:rPr lang="en-IN" sz="2400" baseline="-25000" dirty="0" smtClean="0">
                              <a:latin typeface="Comic Sans MS" panose="030F0702030302020204" pitchFamily="66" charset="0"/>
                            </a:rPr>
                            <a:t>E</a:t>
                          </a:r>
                          <a:endParaRPr lang="en-IN" sz="2400" baseline="-25000"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3796528996"/>
                      </a:ext>
                    </a:extLst>
                  </a:tr>
                  <a:tr h="457200">
                    <a:tc>
                      <a:txBody>
                        <a:bodyPr/>
                        <a:lstStyle/>
                        <a:p>
                          <a:pPr algn="ctr"/>
                          <a:r>
                            <a:rPr lang="en-IN" sz="2400" b="1" dirty="0" smtClean="0">
                              <a:latin typeface="Comic Sans MS" panose="030F0702030302020204" pitchFamily="66" charset="0"/>
                            </a:rPr>
                            <a:t>Total</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N</a:t>
                          </a:r>
                          <a:r>
                            <a:rPr lang="en-IN" sz="2400" baseline="0" dirty="0" smtClean="0">
                              <a:latin typeface="Comic Sans MS" panose="030F0702030302020204" pitchFamily="66" charset="0"/>
                            </a:rPr>
                            <a:t> – 1</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TSS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TMS</a:t>
                          </a:r>
                          <a:endParaRPr lang="en-IN" sz="2400"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1427486429"/>
                      </a:ext>
                    </a:extLst>
                  </a:tr>
                </a:tbl>
              </a:graphicData>
            </a:graphic>
          </p:graphicFrame>
        </mc:Fallback>
      </mc:AlternateContent>
    </p:spTree>
    <p:extLst>
      <p:ext uri="{BB962C8B-B14F-4D97-AF65-F5344CB8AC3E}">
        <p14:creationId xmlns:p14="http://schemas.microsoft.com/office/powerpoint/2010/main" val="1040535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3345"/>
            <a:ext cx="10515600" cy="5733618"/>
          </a:xfrm>
        </p:spPr>
        <p:txBody>
          <a:bodyPr>
            <a:normAutofit/>
          </a:bodyPr>
          <a:lstStyle/>
          <a:p>
            <a:pPr marL="0" indent="0" algn="just">
              <a:spcBef>
                <a:spcPts val="1200"/>
              </a:spcBef>
              <a:spcAft>
                <a:spcPts val="600"/>
              </a:spcAft>
              <a:buNone/>
            </a:pPr>
            <a:r>
              <a:rPr lang="en-IN" sz="3200" b="1" dirty="0" smtClean="0">
                <a:latin typeface="Comic Sans MS" panose="030F0702030302020204" pitchFamily="66" charset="0"/>
              </a:rPr>
              <a:t>(v) </a:t>
            </a:r>
            <a:r>
              <a:rPr lang="en-IN" sz="3200" b="1" dirty="0" smtClean="0">
                <a:solidFill>
                  <a:srgbClr val="FF0000"/>
                </a:solidFill>
                <a:latin typeface="Comic Sans MS" panose="030F0702030302020204" pitchFamily="66" charset="0"/>
              </a:rPr>
              <a:t>Calculation of Sum of Squares:</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(a) </a:t>
            </a:r>
            <a:r>
              <a:rPr lang="en-IN" sz="3200" dirty="0" smtClean="0">
                <a:solidFill>
                  <a:srgbClr val="0070C0"/>
                </a:solidFill>
                <a:latin typeface="Comic Sans MS" panose="030F0702030302020204" pitchFamily="66" charset="0"/>
              </a:rPr>
              <a:t>Total sum of squares (TSS) </a:t>
            </a:r>
            <a:r>
              <a:rPr lang="en-IN" sz="3200" dirty="0" smtClean="0">
                <a:latin typeface="Comic Sans MS" panose="030F0702030302020204" pitchFamily="66" charset="0"/>
              </a:rPr>
              <a:t>– may be obtained </a:t>
            </a:r>
            <a:r>
              <a:rPr lang="en-IN" sz="3200" dirty="0" smtClean="0">
                <a:solidFill>
                  <a:srgbClr val="00B050"/>
                </a:solidFill>
                <a:latin typeface="Comic Sans MS" panose="030F0702030302020204" pitchFamily="66" charset="0"/>
              </a:rPr>
              <a:t>by squaring all the observations</a:t>
            </a:r>
            <a:r>
              <a:rPr lang="en-IN" sz="3200" dirty="0" smtClean="0">
                <a:solidFill>
                  <a:srgbClr val="00B0F0"/>
                </a:solidFill>
                <a:latin typeface="Comic Sans MS" panose="030F0702030302020204" pitchFamily="66" charset="0"/>
              </a:rPr>
              <a:t> and </a:t>
            </a:r>
            <a:r>
              <a:rPr lang="en-IN" sz="3200" dirty="0" smtClean="0">
                <a:solidFill>
                  <a:srgbClr val="7030A0"/>
                </a:solidFill>
                <a:latin typeface="Comic Sans MS" panose="030F0702030302020204" pitchFamily="66" charset="0"/>
              </a:rPr>
              <a:t>summing them up altogether. </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A </a:t>
            </a:r>
            <a:r>
              <a:rPr lang="en-IN" sz="3200" dirty="0" smtClean="0">
                <a:solidFill>
                  <a:srgbClr val="0070C0"/>
                </a:solidFill>
                <a:latin typeface="Comic Sans MS" panose="030F0702030302020204" pitchFamily="66" charset="0"/>
              </a:rPr>
              <a:t>correction factor (CF) may be subtracted from the total sum of squares</a:t>
            </a:r>
            <a:r>
              <a:rPr lang="en-IN" sz="3200" dirty="0" smtClean="0">
                <a:latin typeface="Comic Sans MS" panose="030F0702030302020204" pitchFamily="66" charset="0"/>
              </a:rPr>
              <a:t> to get the </a:t>
            </a:r>
            <a:r>
              <a:rPr lang="en-IN" sz="3200" dirty="0" smtClean="0">
                <a:solidFill>
                  <a:srgbClr val="7030A0"/>
                </a:solidFill>
                <a:latin typeface="Comic Sans MS" panose="030F0702030302020204" pitchFamily="66" charset="0"/>
              </a:rPr>
              <a:t>total corrected sum of squares (TCSS). </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The </a:t>
            </a:r>
            <a:r>
              <a:rPr lang="en-IN" sz="3200" dirty="0" smtClean="0">
                <a:solidFill>
                  <a:srgbClr val="7030A0"/>
                </a:solidFill>
                <a:latin typeface="Comic Sans MS" panose="030F0702030302020204" pitchFamily="66" charset="0"/>
              </a:rPr>
              <a:t>correction factor (CF)</a:t>
            </a:r>
            <a:r>
              <a:rPr lang="en-IN" sz="3200" dirty="0" smtClean="0">
                <a:latin typeface="Comic Sans MS" panose="030F0702030302020204" pitchFamily="66" charset="0"/>
              </a:rPr>
              <a:t> will be obtained as </a:t>
            </a:r>
            <a:r>
              <a:rPr lang="en-IN" sz="3200" dirty="0" smtClean="0">
                <a:solidFill>
                  <a:srgbClr val="FF0000"/>
                </a:solidFill>
                <a:latin typeface="Comic Sans MS" panose="030F0702030302020204" pitchFamily="66" charset="0"/>
              </a:rPr>
              <a:t>(GT)</a:t>
            </a:r>
            <a:r>
              <a:rPr lang="en-IN" sz="3200" baseline="30000" dirty="0" smtClean="0">
                <a:solidFill>
                  <a:srgbClr val="FF0000"/>
                </a:solidFill>
                <a:latin typeface="Comic Sans MS" panose="030F0702030302020204" pitchFamily="66" charset="0"/>
              </a:rPr>
              <a:t>2</a:t>
            </a:r>
            <a:r>
              <a:rPr lang="en-IN" sz="3200" dirty="0" smtClean="0">
                <a:solidFill>
                  <a:srgbClr val="FF0000"/>
                </a:solidFill>
                <a:latin typeface="Comic Sans MS" panose="030F0702030302020204" pitchFamily="66" charset="0"/>
              </a:rPr>
              <a:t>/N. </a:t>
            </a:r>
            <a:r>
              <a:rPr lang="en-IN" sz="3200" dirty="0" smtClean="0">
                <a:latin typeface="Comic Sans MS" panose="030F0702030302020204" pitchFamily="66" charset="0"/>
              </a:rPr>
              <a:t>Where, </a:t>
            </a:r>
            <a:r>
              <a:rPr lang="en-IN" sz="3200" dirty="0" smtClean="0">
                <a:solidFill>
                  <a:srgbClr val="0070C0"/>
                </a:solidFill>
                <a:latin typeface="Comic Sans MS" panose="030F0702030302020204" pitchFamily="66" charset="0"/>
              </a:rPr>
              <a:t>GT is the grand total and N is total no. of observations.</a:t>
            </a:r>
            <a:endParaRPr lang="en-IN" sz="32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3488988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2618"/>
            <a:ext cx="10515600" cy="5664345"/>
          </a:xfrm>
        </p:spPr>
        <p:txBody>
          <a:bodyPr>
            <a:normAutofit/>
          </a:bodyPr>
          <a:lstStyle/>
          <a:p>
            <a:pPr marL="0" indent="0" algn="just">
              <a:spcBef>
                <a:spcPts val="1200"/>
              </a:spcBef>
              <a:spcAft>
                <a:spcPts val="1200"/>
              </a:spcAft>
              <a:buNone/>
            </a:pPr>
            <a:r>
              <a:rPr lang="en-IN" sz="3200" dirty="0" smtClean="0">
                <a:latin typeface="Comic Sans MS" panose="030F0702030302020204" pitchFamily="66" charset="0"/>
              </a:rPr>
              <a:t>	(b) </a:t>
            </a:r>
            <a:r>
              <a:rPr lang="en-IN" sz="3200" dirty="0" smtClean="0">
                <a:solidFill>
                  <a:srgbClr val="C00000"/>
                </a:solidFill>
                <a:latin typeface="Comic Sans MS" panose="030F0702030302020204" pitchFamily="66" charset="0"/>
              </a:rPr>
              <a:t>Sum of squares due to treatment (SS</a:t>
            </a:r>
            <a:r>
              <a:rPr lang="en-IN" sz="3200" baseline="-25000" dirty="0" smtClean="0">
                <a:solidFill>
                  <a:srgbClr val="C00000"/>
                </a:solidFill>
                <a:latin typeface="Comic Sans MS" panose="030F0702030302020204" pitchFamily="66" charset="0"/>
              </a:rPr>
              <a:t>T</a:t>
            </a:r>
            <a:r>
              <a:rPr lang="en-IN" sz="3200" dirty="0" smtClean="0">
                <a:solidFill>
                  <a:srgbClr val="C00000"/>
                </a:solidFill>
                <a:latin typeface="Comic Sans MS" panose="030F0702030302020204" pitchFamily="66" charset="0"/>
              </a:rPr>
              <a:t>)</a:t>
            </a:r>
            <a:r>
              <a:rPr lang="en-IN" sz="3200" dirty="0" smtClean="0">
                <a:latin typeface="Comic Sans MS" panose="030F0702030302020204" pitchFamily="66" charset="0"/>
              </a:rPr>
              <a:t> is calculated by </a:t>
            </a:r>
            <a:r>
              <a:rPr lang="en-IN" sz="3200" dirty="0" smtClean="0">
                <a:solidFill>
                  <a:srgbClr val="00B050"/>
                </a:solidFill>
                <a:latin typeface="Comic Sans MS" panose="030F0702030302020204" pitchFamily="66" charset="0"/>
              </a:rPr>
              <a:t>squaring the treatment total and summing them up.</a:t>
            </a:r>
            <a:r>
              <a:rPr lang="en-IN" sz="3200" dirty="0" smtClean="0">
                <a:latin typeface="Comic Sans MS" panose="030F0702030302020204" pitchFamily="66" charset="0"/>
              </a:rPr>
              <a:t> </a:t>
            </a:r>
            <a:r>
              <a:rPr lang="en-IN" sz="3200" dirty="0" smtClean="0">
                <a:solidFill>
                  <a:srgbClr val="7030A0"/>
                </a:solidFill>
                <a:latin typeface="Comic Sans MS" panose="030F0702030302020204" pitchFamily="66" charset="0"/>
              </a:rPr>
              <a:t>The C.F. is subtracted from the treatment sum of squares</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to get corrected sum of squares due to treatment.</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(c) </a:t>
            </a:r>
            <a:r>
              <a:rPr lang="en-IN" sz="3200" dirty="0" smtClean="0">
                <a:solidFill>
                  <a:srgbClr val="FF0000"/>
                </a:solidFill>
                <a:latin typeface="Comic Sans MS" panose="030F0702030302020204" pitchFamily="66" charset="0"/>
              </a:rPr>
              <a:t>Sum of squares due to error or within treatment sum of squares (SS</a:t>
            </a:r>
            <a:r>
              <a:rPr lang="en-IN" sz="3200" baseline="-25000" dirty="0" smtClean="0">
                <a:solidFill>
                  <a:srgbClr val="FF0000"/>
                </a:solidFill>
                <a:latin typeface="Comic Sans MS" panose="030F0702030302020204" pitchFamily="66" charset="0"/>
              </a:rPr>
              <a:t>E</a:t>
            </a:r>
            <a:r>
              <a:rPr lang="en-IN" sz="3200" dirty="0" smtClean="0">
                <a:solidFill>
                  <a:srgbClr val="FF0000"/>
                </a:solidFill>
                <a:latin typeface="Comic Sans MS" panose="030F0702030302020204" pitchFamily="66" charset="0"/>
              </a:rPr>
              <a:t>)</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may be obtained by subtracting treatment sum of squares from the total corrected sum of squares (TCSS).</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	i.e., c = (a – b)</a:t>
            </a:r>
            <a:endParaRPr lang="en-IN" sz="3200" dirty="0">
              <a:latin typeface="Comic Sans MS" panose="030F0702030302020204" pitchFamily="66" charset="0"/>
            </a:endParaRPr>
          </a:p>
        </p:txBody>
      </p:sp>
    </p:spTree>
    <p:extLst>
      <p:ext uri="{BB962C8B-B14F-4D97-AF65-F5344CB8AC3E}">
        <p14:creationId xmlns:p14="http://schemas.microsoft.com/office/powerpoint/2010/main" val="1373198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41218" y="498764"/>
                <a:ext cx="10515600" cy="5678199"/>
              </a:xfrm>
            </p:spPr>
            <p:txBody>
              <a:bodyPr>
                <a:normAutofit/>
              </a:bodyPr>
              <a:lstStyle/>
              <a:p>
                <a:pPr marL="0" indent="0" algn="just">
                  <a:spcBef>
                    <a:spcPts val="1200"/>
                  </a:spcBef>
                  <a:spcAft>
                    <a:spcPts val="1200"/>
                  </a:spcAft>
                  <a:buNone/>
                </a:pPr>
                <a:r>
                  <a:rPr lang="en-IN" sz="3200" b="1" dirty="0" smtClean="0">
                    <a:latin typeface="Comic Sans MS" panose="030F0702030302020204" pitchFamily="66" charset="0"/>
                  </a:rPr>
                  <a:t>(vi) </a:t>
                </a:r>
                <a:r>
                  <a:rPr lang="en-IN" sz="3200" b="1" dirty="0" smtClean="0">
                    <a:solidFill>
                      <a:srgbClr val="FF0000"/>
                    </a:solidFill>
                    <a:latin typeface="Comic Sans MS" panose="030F0702030302020204" pitchFamily="66" charset="0"/>
                  </a:rPr>
                  <a:t>Calculation of mean squares (variance):</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(a) </a:t>
                </a:r>
                <a:r>
                  <a:rPr lang="en-IN" sz="3200" dirty="0" smtClean="0">
                    <a:solidFill>
                      <a:srgbClr val="7030A0"/>
                    </a:solidFill>
                    <a:latin typeface="Comic Sans MS" panose="030F0702030302020204" pitchFamily="66" charset="0"/>
                  </a:rPr>
                  <a:t>Mean squares due to treatment (MS</a:t>
                </a:r>
                <a:r>
                  <a:rPr lang="en-IN" sz="3200" baseline="-25000" dirty="0" smtClean="0">
                    <a:solidFill>
                      <a:srgbClr val="7030A0"/>
                    </a:solidFill>
                    <a:latin typeface="Comic Sans MS" panose="030F0702030302020204" pitchFamily="66" charset="0"/>
                  </a:rPr>
                  <a:t>T</a:t>
                </a:r>
                <a:r>
                  <a:rPr lang="en-IN" sz="3200" dirty="0" smtClean="0">
                    <a:solidFill>
                      <a:srgbClr val="7030A0"/>
                    </a:solidFill>
                    <a:latin typeface="Comic Sans MS" panose="030F0702030302020204" pitchFamily="66" charset="0"/>
                  </a:rPr>
                  <a:t>)</a:t>
                </a:r>
                <a:r>
                  <a:rPr lang="en-IN" sz="3200" dirty="0" smtClean="0">
                    <a:latin typeface="Comic Sans MS" panose="030F0702030302020204" pitchFamily="66" charset="0"/>
                  </a:rPr>
                  <a:t> </a:t>
                </a:r>
                <a:r>
                  <a:rPr lang="en-IN" sz="3200" dirty="0" smtClean="0">
                    <a:solidFill>
                      <a:srgbClr val="7030A0"/>
                    </a:solidFill>
                    <a:latin typeface="Comic Sans MS" panose="030F0702030302020204" pitchFamily="66" charset="0"/>
                  </a:rPr>
                  <a:t>may be obtained</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by dividing the corrected sum of squares due to treatment (SS</a:t>
                </a:r>
                <a:r>
                  <a:rPr lang="en-IN" sz="3200" baseline="-25000" dirty="0" smtClean="0">
                    <a:solidFill>
                      <a:srgbClr val="0070C0"/>
                    </a:solidFill>
                    <a:latin typeface="Comic Sans MS" panose="030F0702030302020204" pitchFamily="66" charset="0"/>
                  </a:rPr>
                  <a:t>T</a:t>
                </a:r>
                <a:r>
                  <a:rPr lang="en-IN" sz="3200" dirty="0" smtClean="0">
                    <a:solidFill>
                      <a:srgbClr val="0070C0"/>
                    </a:solidFill>
                    <a:latin typeface="Comic Sans MS" panose="030F0702030302020204" pitchFamily="66" charset="0"/>
                  </a:rPr>
                  <a:t>) with </a:t>
                </a:r>
                <a:r>
                  <a:rPr lang="en-IN" sz="3200" dirty="0" err="1" smtClean="0">
                    <a:solidFill>
                      <a:srgbClr val="0070C0"/>
                    </a:solidFill>
                    <a:latin typeface="Comic Sans MS" panose="030F0702030302020204" pitchFamily="66" charset="0"/>
                  </a:rPr>
                  <a:t>df</a:t>
                </a:r>
                <a:r>
                  <a:rPr lang="en-IN" sz="3200" dirty="0" smtClean="0">
                    <a:solidFill>
                      <a:srgbClr val="0070C0"/>
                    </a:solidFill>
                    <a:latin typeface="Comic Sans MS" panose="030F0702030302020204" pitchFamily="66" charset="0"/>
                  </a:rPr>
                  <a:t> available for treatment</a:t>
                </a:r>
                <a:r>
                  <a:rPr lang="en-IN" sz="3200" dirty="0" smtClean="0">
                    <a:latin typeface="Comic Sans MS" panose="030F0702030302020204" pitchFamily="66" charset="0"/>
                  </a:rPr>
                  <a:t>. So, </a:t>
                </a:r>
                <a:r>
                  <a:rPr lang="en-IN" sz="3200" dirty="0" smtClean="0">
                    <a:solidFill>
                      <a:srgbClr val="FF0000"/>
                    </a:solidFill>
                    <a:latin typeface="Comic Sans MS" panose="030F0702030302020204" pitchFamily="66" charset="0"/>
                  </a:rPr>
                  <a:t>MS</a:t>
                </a:r>
                <a:r>
                  <a:rPr lang="en-IN" sz="3200" baseline="-25000" dirty="0" smtClean="0">
                    <a:solidFill>
                      <a:srgbClr val="FF0000"/>
                    </a:solidFill>
                    <a:latin typeface="Comic Sans MS" panose="030F0702030302020204" pitchFamily="66" charset="0"/>
                  </a:rPr>
                  <a:t>T</a:t>
                </a:r>
                <a:r>
                  <a:rPr lang="en-IN" sz="3200" dirty="0" smtClean="0">
                    <a:solidFill>
                      <a:srgbClr val="FF0000"/>
                    </a:solidFill>
                    <a:latin typeface="Comic Sans MS" panose="030F0702030302020204" pitchFamily="66" charset="0"/>
                  </a:rPr>
                  <a:t> = </a:t>
                </a:r>
                <a14:m>
                  <m:oMath xmlns:m="http://schemas.openxmlformats.org/officeDocument/2006/math">
                    <m:f>
                      <m:fPr>
                        <m:ctrlPr>
                          <a:rPr lang="en-IN" sz="3200" b="1" i="1" smtClean="0">
                            <a:solidFill>
                              <a:srgbClr val="FF0000"/>
                            </a:solidFill>
                            <a:latin typeface="Cambria Math" panose="02040503050406030204" pitchFamily="18" charset="0"/>
                          </a:rPr>
                        </m:ctrlPr>
                      </m:fPr>
                      <m:num>
                        <m:r>
                          <a:rPr lang="en-IN" sz="3200" b="1" i="1" smtClean="0">
                            <a:solidFill>
                              <a:srgbClr val="FF0000"/>
                            </a:solidFill>
                            <a:latin typeface="Cambria Math" panose="02040503050406030204" pitchFamily="18" charset="0"/>
                          </a:rPr>
                          <m:t>𝑺𝑺</m:t>
                        </m:r>
                        <m:r>
                          <a:rPr lang="en-IN" sz="3200" b="1" i="1" baseline="-25000" smtClean="0">
                            <a:solidFill>
                              <a:srgbClr val="FF0000"/>
                            </a:solidFill>
                            <a:latin typeface="Cambria Math" panose="02040503050406030204" pitchFamily="18" charset="0"/>
                          </a:rPr>
                          <m:t>𝑻</m:t>
                        </m:r>
                      </m:num>
                      <m:den>
                        <m:r>
                          <a:rPr lang="en-IN" sz="3200" b="1" i="1" smtClean="0">
                            <a:solidFill>
                              <a:srgbClr val="FF0000"/>
                            </a:solidFill>
                            <a:latin typeface="Cambria Math" panose="02040503050406030204" pitchFamily="18" charset="0"/>
                          </a:rPr>
                          <m:t>𝒕</m:t>
                        </m:r>
                        <m:r>
                          <a:rPr lang="en-IN" sz="3200" b="1" i="1" smtClean="0">
                            <a:solidFill>
                              <a:srgbClr val="FF0000"/>
                            </a:solidFill>
                            <a:latin typeface="Cambria Math" panose="02040503050406030204" pitchFamily="18" charset="0"/>
                          </a:rPr>
                          <m:t> −</m:t>
                        </m:r>
                        <m:r>
                          <a:rPr lang="en-IN" sz="3200" b="1" i="1" smtClean="0">
                            <a:solidFill>
                              <a:srgbClr val="FF0000"/>
                            </a:solidFill>
                            <a:latin typeface="Cambria Math" panose="02040503050406030204" pitchFamily="18" charset="0"/>
                          </a:rPr>
                          <m:t>𝟏</m:t>
                        </m:r>
                      </m:den>
                    </m:f>
                  </m:oMath>
                </a14:m>
                <a:endParaRPr lang="en-IN" sz="3200" b="1" dirty="0" smtClean="0">
                  <a:latin typeface="Comic Sans MS" panose="030F0702030302020204" pitchFamily="66" charset="0"/>
                </a:endParaRPr>
              </a:p>
              <a:p>
                <a:pPr marL="0" indent="0" algn="just">
                  <a:spcBef>
                    <a:spcPts val="1200"/>
                  </a:spcBef>
                  <a:spcAft>
                    <a:spcPts val="1200"/>
                  </a:spcAft>
                  <a:buNone/>
                </a:pPr>
                <a:endParaRPr lang="en-IN" sz="3200" dirty="0" smtClean="0">
                  <a:latin typeface="Comic Sans MS" panose="030F0702030302020204" pitchFamily="66" charset="0"/>
                </a:endParaRP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(b) </a:t>
                </a:r>
                <a:r>
                  <a:rPr lang="en-IN" sz="3200" dirty="0" smtClean="0">
                    <a:solidFill>
                      <a:srgbClr val="7030A0"/>
                    </a:solidFill>
                    <a:latin typeface="Comic Sans MS" panose="030F0702030302020204" pitchFamily="66" charset="0"/>
                  </a:rPr>
                  <a:t>Mean squares due to error (MS</a:t>
                </a:r>
                <a:r>
                  <a:rPr lang="en-IN" sz="3200" baseline="-25000" dirty="0" smtClean="0">
                    <a:solidFill>
                      <a:srgbClr val="7030A0"/>
                    </a:solidFill>
                    <a:latin typeface="Comic Sans MS" panose="030F0702030302020204" pitchFamily="66" charset="0"/>
                  </a:rPr>
                  <a:t>E</a:t>
                </a:r>
                <a:r>
                  <a:rPr lang="en-IN" sz="3200" dirty="0" smtClean="0">
                    <a:solidFill>
                      <a:srgbClr val="7030A0"/>
                    </a:solidFill>
                    <a:latin typeface="Comic Sans MS" panose="030F0702030302020204" pitchFamily="66" charset="0"/>
                  </a:rPr>
                  <a:t>) may be obtained </a:t>
                </a:r>
                <a:r>
                  <a:rPr lang="en-IN" sz="3200" dirty="0" smtClean="0">
                    <a:solidFill>
                      <a:srgbClr val="0070C0"/>
                    </a:solidFill>
                    <a:latin typeface="Comic Sans MS" panose="030F0702030302020204" pitchFamily="66" charset="0"/>
                  </a:rPr>
                  <a:t>by dividing the sum of  squares due to error with the </a:t>
                </a:r>
                <a:r>
                  <a:rPr lang="en-IN" sz="3200" dirty="0" err="1" smtClean="0">
                    <a:solidFill>
                      <a:srgbClr val="0070C0"/>
                    </a:solidFill>
                    <a:latin typeface="Comic Sans MS" panose="030F0702030302020204" pitchFamily="66" charset="0"/>
                  </a:rPr>
                  <a:t>df</a:t>
                </a:r>
                <a:r>
                  <a:rPr lang="en-IN" sz="3200" dirty="0" smtClean="0">
                    <a:solidFill>
                      <a:srgbClr val="0070C0"/>
                    </a:solidFill>
                    <a:latin typeface="Comic Sans MS" panose="030F0702030302020204" pitchFamily="66" charset="0"/>
                  </a:rPr>
                  <a:t> available for the error.</a:t>
                </a:r>
                <a:r>
                  <a:rPr lang="en-IN" sz="3200" dirty="0" smtClean="0">
                    <a:latin typeface="Comic Sans MS" panose="030F0702030302020204" pitchFamily="66" charset="0"/>
                  </a:rPr>
                  <a:t> So, </a:t>
                </a:r>
                <a:r>
                  <a:rPr lang="en-IN" sz="3200" dirty="0" smtClean="0">
                    <a:solidFill>
                      <a:srgbClr val="FF0000"/>
                    </a:solidFill>
                    <a:latin typeface="Comic Sans MS" panose="030F0702030302020204" pitchFamily="66" charset="0"/>
                  </a:rPr>
                  <a:t>MS</a:t>
                </a:r>
                <a:r>
                  <a:rPr lang="en-IN" sz="3200" baseline="-25000" dirty="0" smtClean="0">
                    <a:solidFill>
                      <a:srgbClr val="FF0000"/>
                    </a:solidFill>
                    <a:latin typeface="Comic Sans MS" panose="030F0702030302020204" pitchFamily="66" charset="0"/>
                  </a:rPr>
                  <a:t>E</a:t>
                </a:r>
                <a:r>
                  <a:rPr lang="en-IN" sz="3200" dirty="0" smtClean="0">
                    <a:solidFill>
                      <a:srgbClr val="FF0000"/>
                    </a:solidFill>
                    <a:latin typeface="Comic Sans MS" panose="030F0702030302020204" pitchFamily="66" charset="0"/>
                  </a:rPr>
                  <a:t> = </a:t>
                </a:r>
                <a14:m>
                  <m:oMath xmlns:m="http://schemas.openxmlformats.org/officeDocument/2006/math">
                    <m:f>
                      <m:fPr>
                        <m:ctrlPr>
                          <a:rPr lang="en-IN" sz="3200" b="1" i="1" smtClean="0">
                            <a:solidFill>
                              <a:srgbClr val="FF0000"/>
                            </a:solidFill>
                            <a:latin typeface="Cambria Math" panose="02040503050406030204" pitchFamily="18" charset="0"/>
                          </a:rPr>
                        </m:ctrlPr>
                      </m:fPr>
                      <m:num>
                        <m:r>
                          <a:rPr lang="en-IN" sz="3200" b="1" i="1" smtClean="0">
                            <a:solidFill>
                              <a:srgbClr val="FF0000"/>
                            </a:solidFill>
                            <a:latin typeface="Cambria Math" panose="02040503050406030204" pitchFamily="18" charset="0"/>
                          </a:rPr>
                          <m:t>𝑺𝑺</m:t>
                        </m:r>
                        <m:r>
                          <a:rPr lang="en-IN" sz="3200" b="1" i="1" baseline="-25000" smtClean="0">
                            <a:solidFill>
                              <a:srgbClr val="FF0000"/>
                            </a:solidFill>
                            <a:latin typeface="Cambria Math" panose="02040503050406030204" pitchFamily="18" charset="0"/>
                          </a:rPr>
                          <m:t>𝑬</m:t>
                        </m:r>
                      </m:num>
                      <m:den>
                        <m:r>
                          <a:rPr lang="en-IN" sz="3200" b="1" i="1" smtClean="0">
                            <a:solidFill>
                              <a:srgbClr val="FF0000"/>
                            </a:solidFill>
                            <a:latin typeface="Cambria Math" panose="02040503050406030204" pitchFamily="18" charset="0"/>
                          </a:rPr>
                          <m:t>𝑵</m:t>
                        </m:r>
                        <m:r>
                          <a:rPr lang="en-IN" sz="3200" b="1" i="1" smtClean="0">
                            <a:solidFill>
                              <a:srgbClr val="FF0000"/>
                            </a:solidFill>
                            <a:latin typeface="Cambria Math" panose="02040503050406030204" pitchFamily="18" charset="0"/>
                          </a:rPr>
                          <m:t> −</m:t>
                        </m:r>
                        <m:r>
                          <a:rPr lang="en-IN" sz="3200" b="1" i="1" smtClean="0">
                            <a:solidFill>
                              <a:srgbClr val="FF0000"/>
                            </a:solidFill>
                            <a:latin typeface="Cambria Math" panose="02040503050406030204" pitchFamily="18" charset="0"/>
                          </a:rPr>
                          <m:t>𝒕</m:t>
                        </m:r>
                      </m:den>
                    </m:f>
                  </m:oMath>
                </a14:m>
                <a:endParaRPr lang="en-IN" sz="3200" b="1"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41218" y="498764"/>
                <a:ext cx="10515600" cy="5678199"/>
              </a:xfrm>
              <a:blipFill>
                <a:blip r:embed="rId2"/>
                <a:stretch>
                  <a:fillRect l="-1507" t="-2256" r="-1449"/>
                </a:stretch>
              </a:blipFill>
            </p:spPr>
            <p:txBody>
              <a:bodyPr/>
              <a:lstStyle/>
              <a:p>
                <a:r>
                  <a:rPr lang="en-IN">
                    <a:noFill/>
                  </a:rPr>
                  <a:t> </a:t>
                </a:r>
              </a:p>
            </p:txBody>
          </p:sp>
        </mc:Fallback>
      </mc:AlternateContent>
    </p:spTree>
    <p:extLst>
      <p:ext uri="{BB962C8B-B14F-4D97-AF65-F5344CB8AC3E}">
        <p14:creationId xmlns:p14="http://schemas.microsoft.com/office/powerpoint/2010/main" val="3507184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1800"/>
            <a:ext cx="10515600" cy="5745163"/>
          </a:xfrm>
        </p:spPr>
        <p:txBody>
          <a:bodyPr>
            <a:normAutofit/>
          </a:bodyPr>
          <a:lstStyle/>
          <a:p>
            <a:pPr marL="0" indent="0">
              <a:buNone/>
            </a:pPr>
            <a:r>
              <a:rPr lang="en-IN" sz="3200" b="1" dirty="0" smtClean="0">
                <a:solidFill>
                  <a:srgbClr val="FF0000"/>
                </a:solidFill>
                <a:latin typeface="Comic Sans MS" panose="030F0702030302020204" pitchFamily="66" charset="0"/>
              </a:rPr>
              <a:t>Calculation of Sum of Squares, Mean Squares:</a:t>
            </a:r>
          </a:p>
          <a:p>
            <a:pPr marL="0" indent="0" algn="just">
              <a:buNone/>
            </a:pPr>
            <a:r>
              <a:rPr lang="en-IN" sz="3200" dirty="0">
                <a:latin typeface="Comic Sans MS" panose="030F0702030302020204" pitchFamily="66" charset="0"/>
              </a:rPr>
              <a:t>	</a:t>
            </a:r>
            <a:r>
              <a:rPr lang="en-IN" dirty="0" smtClean="0">
                <a:latin typeface="Comic Sans MS" panose="030F0702030302020204" pitchFamily="66" charset="0"/>
              </a:rPr>
              <a:t>Suppose four feeds (treatments) are required to be compared for their effect on body weight gain of chicken from the following observations:</a:t>
            </a: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25514540"/>
              </p:ext>
            </p:extLst>
          </p:nvPr>
        </p:nvGraphicFramePr>
        <p:xfrm>
          <a:off x="1892300" y="2396066"/>
          <a:ext cx="8039099" cy="3169920"/>
        </p:xfrm>
        <a:graphic>
          <a:graphicData uri="http://schemas.openxmlformats.org/drawingml/2006/table">
            <a:tbl>
              <a:tblPr firstRow="1" bandRow="1">
                <a:tableStyleId>{5C22544A-7EE6-4342-B048-85BDC9FD1C3A}</a:tableStyleId>
              </a:tblPr>
              <a:tblGrid>
                <a:gridCol w="1670625">
                  <a:extLst>
                    <a:ext uri="{9D8B030D-6E8A-4147-A177-3AD203B41FA5}">
                      <a16:colId xmlns:a16="http://schemas.microsoft.com/office/drawing/2014/main" val="1569652712"/>
                    </a:ext>
                  </a:extLst>
                </a:gridCol>
                <a:gridCol w="1670625">
                  <a:extLst>
                    <a:ext uri="{9D8B030D-6E8A-4147-A177-3AD203B41FA5}">
                      <a16:colId xmlns:a16="http://schemas.microsoft.com/office/drawing/2014/main" val="782842916"/>
                    </a:ext>
                  </a:extLst>
                </a:gridCol>
                <a:gridCol w="1683187">
                  <a:extLst>
                    <a:ext uri="{9D8B030D-6E8A-4147-A177-3AD203B41FA5}">
                      <a16:colId xmlns:a16="http://schemas.microsoft.com/office/drawing/2014/main" val="245576554"/>
                    </a:ext>
                  </a:extLst>
                </a:gridCol>
                <a:gridCol w="1645503">
                  <a:extLst>
                    <a:ext uri="{9D8B030D-6E8A-4147-A177-3AD203B41FA5}">
                      <a16:colId xmlns:a16="http://schemas.microsoft.com/office/drawing/2014/main" val="3152227623"/>
                    </a:ext>
                  </a:extLst>
                </a:gridCol>
                <a:gridCol w="1369159">
                  <a:extLst>
                    <a:ext uri="{9D8B030D-6E8A-4147-A177-3AD203B41FA5}">
                      <a16:colId xmlns:a16="http://schemas.microsoft.com/office/drawing/2014/main" val="1264761337"/>
                    </a:ext>
                  </a:extLst>
                </a:gridCol>
              </a:tblGrid>
              <a:tr h="370840">
                <a:tc>
                  <a:txBody>
                    <a:bodyPr/>
                    <a:lstStyle/>
                    <a:p>
                      <a:pPr algn="ctr"/>
                      <a:r>
                        <a:rPr lang="en-IN" sz="2000" b="1" dirty="0" smtClean="0">
                          <a:latin typeface="Comic Sans MS" panose="030F0702030302020204" pitchFamily="66" charset="0"/>
                        </a:rPr>
                        <a:t>T1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T2</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T3</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T4</a:t>
                      </a:r>
                      <a:endParaRPr lang="en-IN" sz="2000" b="1" dirty="0">
                        <a:latin typeface="Comic Sans MS" panose="030F0702030302020204" pitchFamily="66" charset="0"/>
                      </a:endParaRPr>
                    </a:p>
                  </a:txBody>
                  <a:tcPr/>
                </a:tc>
                <a:tc>
                  <a:txBody>
                    <a:bodyPr/>
                    <a:lstStyle/>
                    <a:p>
                      <a:endParaRPr lang="en-IN" dirty="0">
                        <a:latin typeface="Comic Sans MS" panose="030F0702030302020204" pitchFamily="66" charset="0"/>
                      </a:endParaRPr>
                    </a:p>
                  </a:txBody>
                  <a:tcPr/>
                </a:tc>
                <a:extLst>
                  <a:ext uri="{0D108BD9-81ED-4DB2-BD59-A6C34878D82A}">
                    <a16:rowId xmlns:a16="http://schemas.microsoft.com/office/drawing/2014/main" val="506511069"/>
                  </a:ext>
                </a:extLst>
              </a:tr>
              <a:tr h="370840">
                <a:tc>
                  <a:txBody>
                    <a:bodyPr/>
                    <a:lstStyle/>
                    <a:p>
                      <a:pPr algn="ctr"/>
                      <a:r>
                        <a:rPr lang="en-IN" sz="2000" b="1" dirty="0" smtClean="0">
                          <a:latin typeface="Comic Sans MS" panose="030F0702030302020204" pitchFamily="66" charset="0"/>
                        </a:rPr>
                        <a:t>X1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X7</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X12</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X16</a:t>
                      </a: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3219387387"/>
                  </a:ext>
                </a:extLst>
              </a:tr>
              <a:tr h="370840">
                <a:tc>
                  <a:txBody>
                    <a:bodyPr/>
                    <a:lstStyle/>
                    <a:p>
                      <a:pPr algn="ctr"/>
                      <a:r>
                        <a:rPr lang="en-IN" sz="2000" b="1" dirty="0" smtClean="0">
                          <a:latin typeface="Comic Sans MS" panose="030F0702030302020204" pitchFamily="66" charset="0"/>
                        </a:rPr>
                        <a:t>X2</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X8</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X13</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X17</a:t>
                      </a: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2554782244"/>
                  </a:ext>
                </a:extLst>
              </a:tr>
              <a:tr h="370840">
                <a:tc>
                  <a:txBody>
                    <a:bodyPr/>
                    <a:lstStyle/>
                    <a:p>
                      <a:pPr algn="ctr"/>
                      <a:r>
                        <a:rPr lang="en-IN" sz="2000" b="1" dirty="0" smtClean="0">
                          <a:latin typeface="Comic Sans MS" panose="030F0702030302020204" pitchFamily="66" charset="0"/>
                        </a:rPr>
                        <a:t>X3</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X9</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X14</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X18</a:t>
                      </a: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2982160036"/>
                  </a:ext>
                </a:extLst>
              </a:tr>
              <a:tr h="370840">
                <a:tc>
                  <a:txBody>
                    <a:bodyPr/>
                    <a:lstStyle/>
                    <a:p>
                      <a:pPr algn="ctr"/>
                      <a:r>
                        <a:rPr lang="en-IN" sz="2000" b="1" dirty="0" smtClean="0">
                          <a:latin typeface="Comic Sans MS" panose="030F0702030302020204" pitchFamily="66" charset="0"/>
                        </a:rPr>
                        <a:t>X4</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X10</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X15</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X19</a:t>
                      </a: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3012722061"/>
                  </a:ext>
                </a:extLst>
              </a:tr>
              <a:tr h="370840">
                <a:tc>
                  <a:txBody>
                    <a:bodyPr/>
                    <a:lstStyle/>
                    <a:p>
                      <a:pPr algn="ctr"/>
                      <a:r>
                        <a:rPr lang="en-IN" sz="2000" b="1" dirty="0" smtClean="0">
                          <a:latin typeface="Comic Sans MS" panose="030F0702030302020204" pitchFamily="66" charset="0"/>
                        </a:rPr>
                        <a:t>X5</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X11</a:t>
                      </a:r>
                      <a:endParaRPr lang="en-IN" sz="2000" b="1" dirty="0">
                        <a:latin typeface="Comic Sans MS" panose="030F0702030302020204" pitchFamily="66" charset="0"/>
                      </a:endParaRPr>
                    </a:p>
                  </a:txBody>
                  <a:tcPr/>
                </a:tc>
                <a:tc>
                  <a:txBody>
                    <a:bodyPr/>
                    <a:lstStyle/>
                    <a:p>
                      <a:pPr algn="ct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X20</a:t>
                      </a: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4254765150"/>
                  </a:ext>
                </a:extLst>
              </a:tr>
              <a:tr h="370840">
                <a:tc>
                  <a:txBody>
                    <a:bodyPr/>
                    <a:lstStyle/>
                    <a:p>
                      <a:pPr algn="ctr"/>
                      <a:r>
                        <a:rPr lang="en-IN" sz="2000" b="1" dirty="0" smtClean="0">
                          <a:latin typeface="Comic Sans MS" panose="030F0702030302020204" pitchFamily="66" charset="0"/>
                        </a:rPr>
                        <a:t>X6</a:t>
                      </a:r>
                      <a:endParaRPr lang="en-IN" sz="2000" b="1" dirty="0">
                        <a:latin typeface="Comic Sans MS" panose="030F0702030302020204" pitchFamily="66" charset="0"/>
                      </a:endParaRPr>
                    </a:p>
                  </a:txBody>
                  <a:tcPr/>
                </a:tc>
                <a:tc>
                  <a:txBody>
                    <a:bodyPr/>
                    <a:lstStyle/>
                    <a:p>
                      <a:pPr algn="ctr"/>
                      <a:endParaRPr lang="en-IN" sz="2000" b="1" dirty="0">
                        <a:latin typeface="Comic Sans MS" panose="030F0702030302020204" pitchFamily="66" charset="0"/>
                      </a:endParaRPr>
                    </a:p>
                  </a:txBody>
                  <a:tcPr/>
                </a:tc>
                <a:tc>
                  <a:txBody>
                    <a:bodyPr/>
                    <a:lstStyle/>
                    <a:p>
                      <a:pPr algn="ctr"/>
                      <a:endParaRPr lang="en-IN" sz="2000" b="1">
                        <a:latin typeface="Comic Sans MS" panose="030F0702030302020204" pitchFamily="66" charset="0"/>
                      </a:endParaRPr>
                    </a:p>
                  </a:txBody>
                  <a:tcPr/>
                </a:tc>
                <a:tc>
                  <a:txBody>
                    <a:bodyPr/>
                    <a:lstStyle/>
                    <a:p>
                      <a:pPr algn="ct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4204034853"/>
                  </a:ext>
                </a:extLst>
              </a:tr>
              <a:tr h="370840">
                <a:tc>
                  <a:txBody>
                    <a:bodyPr/>
                    <a:lstStyle/>
                    <a:p>
                      <a:pPr algn="ctr"/>
                      <a:r>
                        <a:rPr lang="en-IN" sz="2000" b="1" dirty="0" smtClean="0">
                          <a:latin typeface="Comic Sans MS" panose="030F0702030302020204" pitchFamily="66" charset="0"/>
                        </a:rPr>
                        <a:t>Total:∑T1=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∑T2 = </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∑T3 =</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∑T4 =</a:t>
                      </a:r>
                      <a:endParaRPr lang="en-IN" sz="2000" b="1" dirty="0">
                        <a:latin typeface="Comic Sans MS" panose="030F0702030302020204" pitchFamily="66" charset="0"/>
                      </a:endParaRPr>
                    </a:p>
                  </a:txBody>
                  <a:tcPr/>
                </a:tc>
                <a:tc>
                  <a:txBody>
                    <a:bodyPr/>
                    <a:lstStyle/>
                    <a:p>
                      <a:endParaRPr lang="en-IN" dirty="0">
                        <a:latin typeface="Comic Sans MS" panose="030F0702030302020204" pitchFamily="66" charset="0"/>
                      </a:endParaRPr>
                    </a:p>
                  </a:txBody>
                  <a:tcPr/>
                </a:tc>
                <a:extLst>
                  <a:ext uri="{0D108BD9-81ED-4DB2-BD59-A6C34878D82A}">
                    <a16:rowId xmlns:a16="http://schemas.microsoft.com/office/drawing/2014/main" val="3902784693"/>
                  </a:ext>
                </a:extLst>
              </a:tr>
            </a:tbl>
          </a:graphicData>
        </a:graphic>
      </p:graphicFrame>
    </p:spTree>
    <p:extLst>
      <p:ext uri="{BB962C8B-B14F-4D97-AF65-F5344CB8AC3E}">
        <p14:creationId xmlns:p14="http://schemas.microsoft.com/office/powerpoint/2010/main" val="920591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1056</TotalTime>
  <Words>1255</Words>
  <Application>Microsoft Office PowerPoint</Application>
  <PresentationFormat>Widescreen</PresentationFormat>
  <Paragraphs>579</Paragraphs>
  <Slides>34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Aharoni</vt:lpstr>
      <vt:lpstr>Arial</vt:lpstr>
      <vt:lpstr>Calibri</vt:lpstr>
      <vt:lpstr>Calibri Light</vt:lpstr>
      <vt:lpstr>Cambria Math</vt:lpstr>
      <vt:lpstr>Comic Sans MS</vt:lpstr>
      <vt:lpstr>Wingdings</vt:lpstr>
      <vt:lpstr>Office Theme</vt:lpstr>
      <vt:lpstr>PowerPoint Presentation</vt:lpstr>
      <vt:lpstr>Analysis of Variance ( ANOVA)</vt:lpstr>
      <vt:lpstr>ANOVA in Completely Randomized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ANOVA in Randomized Block Design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98</cp:revision>
  <dcterms:created xsi:type="dcterms:W3CDTF">2020-06-13T12:12:22Z</dcterms:created>
  <dcterms:modified xsi:type="dcterms:W3CDTF">2020-06-18T16:30:08Z</dcterms:modified>
</cp:coreProperties>
</file>