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0160000" cy="7620000"/>
  <p:notesSz cx="10160000" cy="7620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28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050539" y="333480"/>
            <a:ext cx="3919220" cy="2219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04607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2897" y="4740757"/>
            <a:ext cx="9620554" cy="148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8317" y="1752600"/>
            <a:ext cx="4422362" cy="5029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35670" y="1752600"/>
            <a:ext cx="4422362" cy="5029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5277" y="871245"/>
            <a:ext cx="9635794" cy="25863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825" y="3046247"/>
            <a:ext cx="10010698" cy="3866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56559" y="7086600"/>
            <a:ext cx="3253232" cy="381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8317" y="7086600"/>
            <a:ext cx="2338260" cy="381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102597" y="7219824"/>
            <a:ext cx="243840" cy="209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45C75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dx.doi.org/10.7759/cureus.1403" TargetMode="External"/><Relationship Id="rId2" Type="http://schemas.openxmlformats.org/officeDocument/2006/relationships/hyperlink" Target="https://dx.doi.org/10.3934/microbiol.2018.3.48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7800" y="242252"/>
            <a:ext cx="9804400" cy="7135495"/>
            <a:chOff x="0" y="0"/>
            <a:chExt cx="9040495" cy="713549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7209003" cy="688247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36392" y="4255008"/>
              <a:ext cx="5904230" cy="2880360"/>
            </a:xfrm>
            <a:custGeom>
              <a:avLst/>
              <a:gdLst/>
              <a:ahLst/>
              <a:cxnLst/>
              <a:rect l="l" t="t" r="r" b="b"/>
              <a:pathLst>
                <a:path w="5904230" h="2880359">
                  <a:moveTo>
                    <a:pt x="5903976" y="0"/>
                  </a:moveTo>
                  <a:lnTo>
                    <a:pt x="0" y="0"/>
                  </a:lnTo>
                  <a:lnTo>
                    <a:pt x="0" y="2880360"/>
                  </a:lnTo>
                  <a:lnTo>
                    <a:pt x="5903976" y="2880360"/>
                  </a:lnTo>
                  <a:lnTo>
                    <a:pt x="5903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652771" y="5145023"/>
            <a:ext cx="4841875" cy="173509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40970" rIns="0" bIns="0" rtlCol="0">
            <a:spAutoFit/>
          </a:bodyPr>
          <a:lstStyle/>
          <a:p>
            <a:pPr marR="35560" algn="ctr">
              <a:lnSpc>
                <a:spcPct val="100000"/>
              </a:lnSpc>
              <a:spcBef>
                <a:spcPts val="1110"/>
              </a:spcBef>
            </a:pPr>
            <a:r>
              <a:rPr lang="en-US" sz="2000" b="1" dirty="0">
                <a:latin typeface="Arial"/>
                <a:cs typeface="Arial"/>
              </a:rPr>
              <a:t>Mr. </a:t>
            </a:r>
            <a:r>
              <a:rPr lang="en-US" sz="2000" b="1" dirty="0" err="1">
                <a:latin typeface="Arial"/>
                <a:cs typeface="Arial"/>
              </a:rPr>
              <a:t>Bhartendu</a:t>
            </a:r>
            <a:r>
              <a:rPr lang="en-US" sz="2000" b="1" dirty="0">
                <a:latin typeface="Arial"/>
                <a:cs typeface="Arial"/>
              </a:rPr>
              <a:t> Vimal </a:t>
            </a:r>
          </a:p>
          <a:p>
            <a:pPr marR="35560" algn="ctr">
              <a:lnSpc>
                <a:spcPct val="100000"/>
              </a:lnSpc>
              <a:spcBef>
                <a:spcPts val="1110"/>
              </a:spcBef>
            </a:pPr>
            <a:r>
              <a:rPr lang="en-US" sz="1600" b="1" spc="-5" dirty="0">
                <a:latin typeface="Arial"/>
                <a:cs typeface="Arial"/>
              </a:rPr>
              <a:t>Dept. of Aquatic Animal Health Management</a:t>
            </a:r>
          </a:p>
          <a:p>
            <a:pPr marR="34290" algn="ctr">
              <a:lnSpc>
                <a:spcPct val="100000"/>
              </a:lnSpc>
              <a:spcBef>
                <a:spcPts val="1100"/>
              </a:spcBef>
            </a:pPr>
            <a:r>
              <a:rPr lang="en-US" sz="2000" b="1" dirty="0">
                <a:latin typeface="Arial"/>
                <a:cs typeface="Arial"/>
              </a:rPr>
              <a:t>College of Fisheries, </a:t>
            </a:r>
            <a:r>
              <a:rPr lang="en-US" sz="2000" b="1" dirty="0" err="1">
                <a:latin typeface="Arial"/>
                <a:cs typeface="Arial"/>
              </a:rPr>
              <a:t>Kishanganj</a:t>
            </a:r>
            <a:endParaRPr lang="en-US" sz="2000" b="1" dirty="0">
              <a:latin typeface="Arial"/>
              <a:cs typeface="Arial"/>
            </a:endParaRPr>
          </a:p>
          <a:p>
            <a:pPr marR="34290" algn="ctr">
              <a:lnSpc>
                <a:spcPct val="100000"/>
              </a:lnSpc>
              <a:spcBef>
                <a:spcPts val="1100"/>
              </a:spcBef>
            </a:pPr>
            <a:r>
              <a:rPr lang="en-US" sz="2000" b="1" dirty="0">
                <a:latin typeface="Arial"/>
                <a:cs typeface="Arial"/>
              </a:rPr>
              <a:t>BASU, Patna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41717" y="2934159"/>
            <a:ext cx="6092825" cy="2051613"/>
          </a:xfrm>
          <a:custGeom>
            <a:avLst/>
            <a:gdLst/>
            <a:ahLst/>
            <a:cxnLst/>
            <a:rect l="l" t="t" r="r" b="b"/>
            <a:pathLst>
              <a:path w="6445250" h="2207260">
                <a:moveTo>
                  <a:pt x="6444996" y="0"/>
                </a:moveTo>
                <a:lnTo>
                  <a:pt x="0" y="0"/>
                </a:lnTo>
                <a:lnTo>
                  <a:pt x="0" y="2206752"/>
                </a:lnTo>
                <a:lnTo>
                  <a:pt x="6444996" y="2206752"/>
                </a:lnTo>
                <a:lnTo>
                  <a:pt x="64449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96318" y="2779887"/>
            <a:ext cx="609282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E6EC5"/>
                </a:solidFill>
                <a:latin typeface="Arial"/>
                <a:cs typeface="Arial"/>
              </a:rPr>
              <a:t>Antimicrobial</a:t>
            </a:r>
            <a:r>
              <a:rPr sz="4000" b="1" spc="-15" dirty="0">
                <a:solidFill>
                  <a:srgbClr val="0E6EC5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0E6EC5"/>
                </a:solidFill>
                <a:latin typeface="Arial"/>
                <a:cs typeface="Arial"/>
              </a:rPr>
              <a:t>Resistance</a:t>
            </a:r>
            <a:endParaRPr sz="4000" dirty="0">
              <a:latin typeface="Arial"/>
              <a:cs typeface="Arial"/>
            </a:endParaRPr>
          </a:p>
          <a:p>
            <a:pPr marL="140970" algn="ctr">
              <a:lnSpc>
                <a:spcPct val="100000"/>
              </a:lnSpc>
              <a:spcBef>
                <a:spcPts val="5"/>
              </a:spcBef>
            </a:pPr>
            <a:r>
              <a:rPr sz="4000" b="1" spc="-10" dirty="0">
                <a:solidFill>
                  <a:srgbClr val="0E6EC5"/>
                </a:solidFill>
                <a:latin typeface="Arial"/>
                <a:cs typeface="Arial"/>
              </a:rPr>
              <a:t>(AMR)</a:t>
            </a:r>
            <a:endParaRPr sz="4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401" y="552703"/>
            <a:ext cx="91154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04607A"/>
                </a:solidFill>
              </a:rPr>
              <a:t>4-Prescriber Related</a:t>
            </a:r>
            <a:r>
              <a:rPr sz="4000" spc="60" dirty="0">
                <a:solidFill>
                  <a:srgbClr val="04607A"/>
                </a:solidFill>
              </a:rPr>
              <a:t> </a:t>
            </a:r>
            <a:r>
              <a:rPr sz="4000" spc="-5" dirty="0">
                <a:solidFill>
                  <a:srgbClr val="04607A"/>
                </a:solidFill>
              </a:rPr>
              <a:t>Factors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77825" y="1371299"/>
            <a:ext cx="7896859" cy="3683635"/>
          </a:xfrm>
          <a:prstGeom prst="rect">
            <a:avLst/>
          </a:prstGeom>
        </p:spPr>
        <p:txBody>
          <a:bodyPr vert="horz" wrap="square" lIns="0" tIns="255904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2014"/>
              </a:spcBef>
              <a:buClr>
                <a:srgbClr val="0AD0D9"/>
              </a:buClr>
              <a:buSzPct val="92187"/>
              <a:buAutoNum type="arabicPeriod"/>
              <a:tabLst>
                <a:tab pos="527685" algn="l"/>
                <a:tab pos="528320" algn="l"/>
              </a:tabLst>
            </a:pPr>
            <a:r>
              <a:rPr sz="3200" spc="-5" dirty="0">
                <a:latin typeface="Arial"/>
                <a:cs typeface="Arial"/>
              </a:rPr>
              <a:t>Inappropriate </a:t>
            </a:r>
            <a:r>
              <a:rPr sz="3200" dirty="0">
                <a:latin typeface="Arial"/>
                <a:cs typeface="Arial"/>
              </a:rPr>
              <a:t>use of </a:t>
            </a:r>
            <a:r>
              <a:rPr sz="3200" spc="-5" dirty="0">
                <a:latin typeface="Arial"/>
                <a:cs typeface="Arial"/>
              </a:rPr>
              <a:t>available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drugs.</a:t>
            </a:r>
            <a:endParaRPr sz="32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1920"/>
              </a:spcBef>
              <a:buClr>
                <a:srgbClr val="0AD0D9"/>
              </a:buClr>
              <a:buSzPct val="92187"/>
              <a:buAutoNum type="arabicPeriod"/>
              <a:tabLst>
                <a:tab pos="527685" algn="l"/>
                <a:tab pos="528320" algn="l"/>
              </a:tabLst>
            </a:pPr>
            <a:r>
              <a:rPr sz="3200" dirty="0">
                <a:latin typeface="Arial"/>
                <a:cs typeface="Arial"/>
              </a:rPr>
              <a:t>Increased </a:t>
            </a:r>
            <a:r>
              <a:rPr sz="3200" spc="-5" dirty="0">
                <a:latin typeface="Arial"/>
                <a:cs typeface="Arial"/>
              </a:rPr>
              <a:t>empiric poly-antimicrobial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use.</a:t>
            </a:r>
            <a:endParaRPr sz="32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1920"/>
              </a:spcBef>
              <a:buClr>
                <a:srgbClr val="0AD0D9"/>
              </a:buClr>
              <a:buSzPct val="92187"/>
              <a:buAutoNum type="arabicPeriod"/>
              <a:tabLst>
                <a:tab pos="527685" algn="l"/>
                <a:tab pos="528320" algn="l"/>
              </a:tabLst>
            </a:pPr>
            <a:r>
              <a:rPr sz="3200" dirty="0">
                <a:latin typeface="Arial"/>
                <a:cs typeface="Arial"/>
              </a:rPr>
              <a:t>Overuse of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antimicrobials.</a:t>
            </a:r>
            <a:endParaRPr sz="32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1920"/>
              </a:spcBef>
              <a:buClr>
                <a:srgbClr val="0AD0D9"/>
              </a:buClr>
              <a:buSzPct val="92187"/>
              <a:buAutoNum type="arabicPeriod"/>
              <a:tabLst>
                <a:tab pos="527685" algn="l"/>
                <a:tab pos="528320" algn="l"/>
              </a:tabLst>
            </a:pPr>
            <a:r>
              <a:rPr sz="3200" spc="-5" dirty="0">
                <a:latin typeface="Arial"/>
                <a:cs typeface="Arial"/>
              </a:rPr>
              <a:t>Inadequate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dosing.</a:t>
            </a:r>
            <a:endParaRPr sz="32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1925"/>
              </a:spcBef>
              <a:buClr>
                <a:srgbClr val="0AD0D9"/>
              </a:buClr>
              <a:buSzPct val="92187"/>
              <a:buAutoNum type="arabicPeriod"/>
              <a:tabLst>
                <a:tab pos="527685" algn="l"/>
                <a:tab pos="528320" algn="l"/>
              </a:tabLst>
            </a:pPr>
            <a:r>
              <a:rPr sz="3200" spc="-5" dirty="0">
                <a:latin typeface="Arial"/>
                <a:cs typeface="Arial"/>
              </a:rPr>
              <a:t>Lack </a:t>
            </a:r>
            <a:r>
              <a:rPr sz="3200" dirty="0">
                <a:latin typeface="Arial"/>
                <a:cs typeface="Arial"/>
              </a:rPr>
              <a:t>of current </a:t>
            </a:r>
            <a:r>
              <a:rPr sz="3200" spc="-5" dirty="0">
                <a:latin typeface="Arial"/>
                <a:cs typeface="Arial"/>
              </a:rPr>
              <a:t>knowledge and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training.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477418" y="1429085"/>
            <a:ext cx="8629650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marR="5080" indent="-273050">
              <a:lnSpc>
                <a:spcPct val="150100"/>
              </a:lnSpc>
              <a:spcBef>
                <a:spcPts val="100"/>
              </a:spcBef>
            </a:pPr>
            <a:r>
              <a:rPr sz="3350" spc="-195" dirty="0">
                <a:solidFill>
                  <a:srgbClr val="0AD0D9"/>
                </a:solidFill>
                <a:latin typeface="Arial"/>
                <a:cs typeface="Arial"/>
              </a:rPr>
              <a:t></a:t>
            </a:r>
            <a:r>
              <a:rPr sz="3600" spc="-195" dirty="0">
                <a:latin typeface="Arial"/>
                <a:cs typeface="Arial"/>
              </a:rPr>
              <a:t>So </a:t>
            </a:r>
            <a:r>
              <a:rPr sz="3600" dirty="0">
                <a:latin typeface="Arial"/>
                <a:cs typeface="Arial"/>
              </a:rPr>
              <a:t>also just remember , there is </a:t>
            </a:r>
            <a:r>
              <a:rPr sz="3600" spc="-5" dirty="0">
                <a:latin typeface="Arial"/>
                <a:cs typeface="Arial"/>
              </a:rPr>
              <a:t>natural  resistances </a:t>
            </a:r>
            <a:r>
              <a:rPr sz="3600" dirty="0">
                <a:latin typeface="Arial"/>
                <a:cs typeface="Arial"/>
              </a:rPr>
              <a:t>of </a:t>
            </a:r>
            <a:r>
              <a:rPr sz="3600" spc="-5" dirty="0">
                <a:latin typeface="Arial"/>
                <a:cs typeface="Arial"/>
              </a:rPr>
              <a:t>bacteria </a:t>
            </a:r>
            <a:r>
              <a:rPr sz="3600" dirty="0">
                <a:latin typeface="Arial"/>
                <a:cs typeface="Arial"/>
              </a:rPr>
              <a:t>against</a:t>
            </a:r>
            <a:r>
              <a:rPr sz="3600" spc="-4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antibiotics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7418" y="3350209"/>
            <a:ext cx="774763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, so it is not fault on these four</a:t>
            </a:r>
            <a:r>
              <a:rPr sz="3600" spc="-10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factors.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3200" y="28953"/>
            <a:ext cx="9753599" cy="75910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1420" y="473710"/>
            <a:ext cx="83261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solidFill>
                  <a:srgbClr val="04607A"/>
                </a:solidFill>
                <a:latin typeface="Arial"/>
                <a:cs typeface="Arial"/>
              </a:rPr>
              <a:t>Bacteriostatic vs.</a:t>
            </a:r>
            <a:r>
              <a:rPr sz="4400" b="1" spc="-45" dirty="0">
                <a:solidFill>
                  <a:srgbClr val="04607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04607A"/>
                </a:solidFill>
                <a:latin typeface="Arial"/>
                <a:cs typeface="Arial"/>
              </a:rPr>
              <a:t>Bacteriocidal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6425" y="1587326"/>
            <a:ext cx="9454515" cy="5146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750" marR="880110" indent="-273685" algn="just">
              <a:lnSpc>
                <a:spcPct val="150000"/>
              </a:lnSpc>
              <a:spcBef>
                <a:spcPts val="95"/>
              </a:spcBef>
              <a:buClr>
                <a:srgbClr val="0AD0D9"/>
              </a:buClr>
              <a:buSzPct val="92187"/>
              <a:buFont typeface="Arial"/>
              <a:buChar char=""/>
              <a:tabLst>
                <a:tab pos="286385" algn="l"/>
              </a:tabLst>
            </a:pPr>
            <a:r>
              <a:rPr sz="32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Static </a:t>
            </a:r>
            <a:r>
              <a:rPr sz="32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antibiotics include:</a:t>
            </a:r>
            <a:r>
              <a:rPr sz="32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Chloramphenicol,  Macrolides,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Clindamycin,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Sulfa, Trimethoprim, 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Tetracyclines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AD0D9"/>
              </a:buClr>
              <a:buFont typeface="Arial"/>
              <a:buChar char=""/>
            </a:pPr>
            <a:endParaRPr sz="5000">
              <a:latin typeface="Arial"/>
              <a:cs typeface="Arial"/>
            </a:endParaRPr>
          </a:p>
          <a:p>
            <a:pPr marL="285750" marR="5080" indent="-273685">
              <a:lnSpc>
                <a:spcPct val="150000"/>
              </a:lnSpc>
              <a:buClr>
                <a:srgbClr val="0AD0D9"/>
              </a:buClr>
              <a:buSzPct val="92187"/>
              <a:buFont typeface="Arial"/>
              <a:buChar char=""/>
              <a:tabLst>
                <a:tab pos="286385" algn="l"/>
              </a:tabLst>
            </a:pPr>
            <a:r>
              <a:rPr sz="32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Cidal </a:t>
            </a:r>
            <a:r>
              <a:rPr sz="32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antibiotics include:</a:t>
            </a:r>
            <a:r>
              <a:rPr sz="32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Aminoglycosides, </a:t>
            </a:r>
            <a:r>
              <a:rPr sz="3200" spc="-120" dirty="0">
                <a:solidFill>
                  <a:srgbClr val="001F5F"/>
                </a:solidFill>
                <a:latin typeface="Arial"/>
                <a:cs typeface="Arial"/>
              </a:rPr>
              <a:t>Beta- 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lactams,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Vancomycin,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Quinolones, Rifampin, and  Metronidazole.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579221" y="378714"/>
            <a:ext cx="90004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04607A"/>
                </a:solidFill>
                <a:latin typeface="Arial"/>
                <a:cs typeface="Arial"/>
              </a:rPr>
              <a:t>ANTIMICROBIAL</a:t>
            </a:r>
            <a:r>
              <a:rPr sz="4800" b="1" spc="-95" dirty="0">
                <a:solidFill>
                  <a:srgbClr val="04607A"/>
                </a:solidFill>
                <a:latin typeface="Arial"/>
                <a:cs typeface="Arial"/>
              </a:rPr>
              <a:t> </a:t>
            </a:r>
            <a:r>
              <a:rPr sz="4800" b="1" dirty="0">
                <a:solidFill>
                  <a:srgbClr val="04607A"/>
                </a:solidFill>
                <a:latin typeface="Arial"/>
                <a:cs typeface="Arial"/>
              </a:rPr>
              <a:t>RESISTANCE</a:t>
            </a:r>
            <a:endParaRPr sz="4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9077" y="2270384"/>
            <a:ext cx="8824595" cy="174477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750" marR="5080" indent="-273685">
              <a:lnSpc>
                <a:spcPct val="150000"/>
              </a:lnSpc>
              <a:spcBef>
                <a:spcPts val="95"/>
              </a:spcBef>
            </a:pPr>
            <a:r>
              <a:rPr sz="3700" spc="-65" dirty="0">
                <a:solidFill>
                  <a:srgbClr val="0AD0D9"/>
                </a:solidFill>
                <a:latin typeface="Arial"/>
                <a:cs typeface="Arial"/>
              </a:rPr>
              <a:t></a:t>
            </a:r>
            <a:r>
              <a:rPr sz="4000" spc="-65" dirty="0">
                <a:solidFill>
                  <a:srgbClr val="001F5F"/>
                </a:solidFill>
                <a:latin typeface="Arial"/>
                <a:cs typeface="Arial"/>
              </a:rPr>
              <a:t>Antimicrobial </a:t>
            </a:r>
            <a:r>
              <a:rPr sz="4000" spc="-5" dirty="0">
                <a:solidFill>
                  <a:srgbClr val="001F5F"/>
                </a:solidFill>
                <a:latin typeface="Arial"/>
                <a:cs typeface="Arial"/>
              </a:rPr>
              <a:t>resistance can be of </a:t>
            </a:r>
            <a:r>
              <a:rPr sz="4000" spc="-240" dirty="0">
                <a:solidFill>
                  <a:srgbClr val="001F5F"/>
                </a:solidFill>
                <a:latin typeface="Arial"/>
                <a:cs typeface="Arial"/>
              </a:rPr>
              <a:t>two  </a:t>
            </a:r>
            <a:r>
              <a:rPr sz="4000" spc="-5" dirty="0">
                <a:solidFill>
                  <a:srgbClr val="001F5F"/>
                </a:solidFill>
                <a:latin typeface="Arial"/>
                <a:cs typeface="Arial"/>
              </a:rPr>
              <a:t>types, </a:t>
            </a:r>
            <a:r>
              <a:rPr sz="4000" b="1" spc="-5" dirty="0">
                <a:solidFill>
                  <a:srgbClr val="001F5F"/>
                </a:solidFill>
                <a:latin typeface="Arial"/>
                <a:cs typeface="Arial"/>
              </a:rPr>
              <a:t>intrinsic </a:t>
            </a:r>
            <a:r>
              <a:rPr sz="4000" spc="-5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4000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001F5F"/>
                </a:solidFill>
                <a:latin typeface="Arial"/>
                <a:cs typeface="Arial"/>
              </a:rPr>
              <a:t>acquired</a:t>
            </a:r>
            <a:r>
              <a:rPr sz="4000" spc="-5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4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789" y="262309"/>
            <a:ext cx="9753600" cy="21602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469900" marR="5080" indent="-457200" algn="just">
              <a:lnSpc>
                <a:spcPct val="150900"/>
              </a:lnSpc>
              <a:spcBef>
                <a:spcPts val="10"/>
              </a:spcBef>
            </a:pPr>
            <a:r>
              <a:rPr sz="3000" spc="-785" dirty="0">
                <a:solidFill>
                  <a:srgbClr val="FF0000"/>
                </a:solidFill>
              </a:rPr>
              <a:t> </a:t>
            </a:r>
            <a:r>
              <a:rPr sz="3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Intrinsic </a:t>
            </a:r>
            <a:r>
              <a:rPr sz="3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or </a:t>
            </a:r>
            <a:r>
              <a:rPr sz="3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natural</a:t>
            </a:r>
            <a:r>
              <a:rPr sz="30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dirty="0"/>
              <a:t>(always </a:t>
            </a:r>
            <a:r>
              <a:rPr sz="3000" spc="-5" dirty="0"/>
              <a:t>expressed in </a:t>
            </a:r>
            <a:r>
              <a:rPr sz="3000" dirty="0"/>
              <a:t>the </a:t>
            </a:r>
            <a:r>
              <a:rPr sz="3000" spc="-65" dirty="0"/>
              <a:t>species),  </a:t>
            </a:r>
            <a:r>
              <a:rPr dirty="0"/>
              <a:t>It </a:t>
            </a:r>
            <a:r>
              <a:rPr spc="-10" dirty="0"/>
              <a:t>is </a:t>
            </a:r>
            <a:r>
              <a:rPr dirty="0"/>
              <a:t>the </a:t>
            </a:r>
            <a:r>
              <a:rPr spc="-5" dirty="0"/>
              <a:t>innate ability </a:t>
            </a:r>
            <a:r>
              <a:rPr dirty="0"/>
              <a:t>of a </a:t>
            </a:r>
            <a:r>
              <a:rPr spc="-5" dirty="0"/>
              <a:t>bacterium </a:t>
            </a:r>
            <a:r>
              <a:rPr dirty="0"/>
              <a:t>to resist a</a:t>
            </a:r>
            <a:r>
              <a:rPr spc="-50" dirty="0"/>
              <a:t> </a:t>
            </a:r>
            <a:r>
              <a:rPr spc="-5" dirty="0"/>
              <a:t>class  </a:t>
            </a:r>
            <a:r>
              <a:rPr dirty="0"/>
              <a:t>of</a:t>
            </a:r>
            <a:r>
              <a:rPr spc="-15" dirty="0"/>
              <a:t> </a:t>
            </a:r>
            <a:r>
              <a:rPr spc="-5" dirty="0"/>
              <a:t>antibiotics.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0789" y="3128873"/>
            <a:ext cx="9482455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5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3200" spc="-835" dirty="0">
                <a:solidFill>
                  <a:srgbClr val="001F5F"/>
                </a:solidFill>
                <a:latin typeface="Arial"/>
                <a:cs typeface="Arial"/>
              </a:rPr>
              <a:t>	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most common bacterial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mechanisms</a:t>
            </a:r>
            <a:r>
              <a:rPr sz="32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involved 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intrinsic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resistance are reduced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permeability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of  the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outer membrane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(LPS)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and the natural activity 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3200" spc="-15" dirty="0">
                <a:solidFill>
                  <a:srgbClr val="001F5F"/>
                </a:solidFill>
                <a:latin typeface="Arial"/>
                <a:cs typeface="Arial"/>
              </a:rPr>
              <a:t>efflux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pumps.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191515" y="779098"/>
            <a:ext cx="9688830" cy="5514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1470" marR="159385" indent="-319405">
              <a:lnSpc>
                <a:spcPct val="150000"/>
              </a:lnSpc>
              <a:spcBef>
                <a:spcPts val="105"/>
              </a:spcBef>
            </a:pPr>
            <a:r>
              <a:rPr sz="3000" b="1" dirty="0">
                <a:solidFill>
                  <a:srgbClr val="FF0000"/>
                </a:solidFill>
                <a:latin typeface="Arial"/>
                <a:cs typeface="Arial"/>
              </a:rPr>
              <a:t>b) </a:t>
            </a:r>
            <a:r>
              <a:rPr sz="3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Acquired resistance</a:t>
            </a:r>
            <a:r>
              <a:rPr sz="30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001F5F"/>
                </a:solidFill>
                <a:latin typeface="Arial"/>
                <a:cs typeface="Arial"/>
              </a:rPr>
              <a:t>whereby a </a:t>
            </a:r>
            <a:r>
              <a:rPr sz="3000" spc="-5" dirty="0">
                <a:solidFill>
                  <a:srgbClr val="001F5F"/>
                </a:solidFill>
                <a:latin typeface="Arial"/>
                <a:cs typeface="Arial"/>
              </a:rPr>
              <a:t>naturally</a:t>
            </a:r>
            <a:r>
              <a:rPr sz="3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001F5F"/>
                </a:solidFill>
                <a:latin typeface="Arial"/>
                <a:cs typeface="Arial"/>
              </a:rPr>
              <a:t>susceptible  microorganism acquires ways </a:t>
            </a:r>
            <a:r>
              <a:rPr sz="3000" dirty="0">
                <a:solidFill>
                  <a:srgbClr val="001F5F"/>
                </a:solidFill>
                <a:latin typeface="Arial"/>
                <a:cs typeface="Arial"/>
              </a:rPr>
              <a:t>of not </a:t>
            </a:r>
            <a:r>
              <a:rPr sz="3000" spc="-5" dirty="0">
                <a:solidFill>
                  <a:srgbClr val="001F5F"/>
                </a:solidFill>
                <a:latin typeface="Arial"/>
                <a:cs typeface="Arial"/>
              </a:rPr>
              <a:t>being </a:t>
            </a:r>
            <a:r>
              <a:rPr sz="3000" spc="-10" dirty="0">
                <a:solidFill>
                  <a:srgbClr val="001F5F"/>
                </a:solidFill>
                <a:latin typeface="Arial"/>
                <a:cs typeface="Arial"/>
              </a:rPr>
              <a:t>affected </a:t>
            </a:r>
            <a:r>
              <a:rPr sz="3000" spc="-5" dirty="0">
                <a:solidFill>
                  <a:srgbClr val="001F5F"/>
                </a:solidFill>
                <a:latin typeface="Arial"/>
                <a:cs typeface="Arial"/>
              </a:rPr>
              <a:t>by  </a:t>
            </a:r>
            <a:r>
              <a:rPr sz="3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30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001F5F"/>
                </a:solidFill>
                <a:latin typeface="Arial"/>
                <a:cs typeface="Arial"/>
              </a:rPr>
              <a:t>drug.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4650">
              <a:latin typeface="Arial"/>
              <a:cs typeface="Arial"/>
            </a:endParaRPr>
          </a:p>
          <a:p>
            <a:pPr marL="469900" marR="5080" indent="-457834">
              <a:lnSpc>
                <a:spcPct val="150000"/>
              </a:lnSpc>
              <a:tabLst>
                <a:tab pos="469900" algn="l"/>
              </a:tabLst>
            </a:pPr>
            <a:r>
              <a:rPr sz="3000" spc="-785" dirty="0">
                <a:solidFill>
                  <a:srgbClr val="001F5F"/>
                </a:solidFill>
                <a:latin typeface="Arial"/>
                <a:cs typeface="Arial"/>
              </a:rPr>
              <a:t>	</a:t>
            </a:r>
            <a:r>
              <a:rPr sz="3000" spc="-5" dirty="0">
                <a:solidFill>
                  <a:srgbClr val="001F5F"/>
                </a:solidFill>
                <a:latin typeface="Arial"/>
                <a:cs typeface="Arial"/>
              </a:rPr>
              <a:t>Bacteria acquire any genetic material: transformation,  transposition, and conjugation (all termed horizontal  gene transfer-HGT), plus, </a:t>
            </a:r>
            <a:r>
              <a:rPr sz="3000" spc="-1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3000" spc="-5" dirty="0">
                <a:solidFill>
                  <a:srgbClr val="001F5F"/>
                </a:solidFill>
                <a:latin typeface="Arial"/>
                <a:cs typeface="Arial"/>
              </a:rPr>
              <a:t>bacteria </a:t>
            </a:r>
            <a:r>
              <a:rPr sz="3000" dirty="0">
                <a:solidFill>
                  <a:srgbClr val="001F5F"/>
                </a:solidFill>
                <a:latin typeface="Arial"/>
                <a:cs typeface="Arial"/>
              </a:rPr>
              <a:t>may </a:t>
            </a:r>
            <a:r>
              <a:rPr sz="3000" spc="-5" dirty="0">
                <a:solidFill>
                  <a:srgbClr val="001F5F"/>
                </a:solidFill>
                <a:latin typeface="Arial"/>
                <a:cs typeface="Arial"/>
              </a:rPr>
              <a:t>experience  mutations </a:t>
            </a:r>
            <a:r>
              <a:rPr sz="3000" spc="-10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3000" dirty="0">
                <a:solidFill>
                  <a:srgbClr val="001F5F"/>
                </a:solidFill>
                <a:latin typeface="Arial"/>
                <a:cs typeface="Arial"/>
              </a:rPr>
              <a:t>its </a:t>
            </a:r>
            <a:r>
              <a:rPr sz="3000" spc="-5" dirty="0">
                <a:solidFill>
                  <a:srgbClr val="001F5F"/>
                </a:solidFill>
                <a:latin typeface="Arial"/>
                <a:cs typeface="Arial"/>
              </a:rPr>
              <a:t>own chromosomal</a:t>
            </a:r>
            <a:r>
              <a:rPr sz="30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001F5F"/>
                </a:solidFill>
                <a:latin typeface="Arial"/>
                <a:cs typeface="Arial"/>
              </a:rPr>
              <a:t>DNA.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505" y="140947"/>
            <a:ext cx="9830790" cy="7479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00415" y="1465579"/>
            <a:ext cx="1342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ahoma"/>
                <a:cs typeface="Tahoma"/>
              </a:rPr>
              <a:t>Non-genetics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5914" y="438352"/>
            <a:ext cx="86633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4607A"/>
                </a:solidFill>
                <a:latin typeface="Arial"/>
                <a:cs typeface="Arial"/>
              </a:rPr>
              <a:t>Mechanism </a:t>
            </a:r>
            <a:r>
              <a:rPr sz="3600" b="1" dirty="0">
                <a:solidFill>
                  <a:srgbClr val="04607A"/>
                </a:solidFill>
                <a:latin typeface="Arial"/>
                <a:cs typeface="Arial"/>
              </a:rPr>
              <a:t>of </a:t>
            </a:r>
            <a:r>
              <a:rPr sz="3600" b="1" spc="-5" dirty="0">
                <a:solidFill>
                  <a:srgbClr val="04607A"/>
                </a:solidFill>
                <a:latin typeface="Arial"/>
                <a:cs typeface="Arial"/>
              </a:rPr>
              <a:t>Antimicrobial </a:t>
            </a:r>
            <a:r>
              <a:rPr sz="3600" b="1" dirty="0">
                <a:solidFill>
                  <a:srgbClr val="04607A"/>
                </a:solidFill>
                <a:latin typeface="Arial"/>
                <a:cs typeface="Arial"/>
              </a:rPr>
              <a:t>Resistance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4764" y="1661866"/>
            <a:ext cx="8489950" cy="4441190"/>
          </a:xfrm>
          <a:prstGeom prst="rect">
            <a:avLst/>
          </a:prstGeom>
        </p:spPr>
        <p:txBody>
          <a:bodyPr vert="horz" wrap="square" lIns="0" tIns="205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20"/>
              </a:spcBef>
            </a:pPr>
            <a:r>
              <a:rPr sz="2600" spc="-680" dirty="0">
                <a:solidFill>
                  <a:srgbClr val="0AD0D9"/>
                </a:solidFill>
                <a:latin typeface="Arial"/>
                <a:cs typeface="Arial"/>
              </a:rPr>
              <a:t>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Bacteria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develop antimicrobial resistance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by</a:t>
            </a:r>
            <a:r>
              <a:rPr sz="28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spc="-55" dirty="0">
                <a:solidFill>
                  <a:srgbClr val="001F5F"/>
                </a:solidFill>
                <a:latin typeface="Arial"/>
                <a:cs typeface="Arial"/>
              </a:rPr>
              <a:t>several</a:t>
            </a:r>
            <a:endParaRPr sz="2800">
              <a:latin typeface="Arial"/>
              <a:cs typeface="Arial"/>
            </a:endParaRPr>
          </a:p>
          <a:p>
            <a:pPr marL="285115">
              <a:lnSpc>
                <a:spcPct val="100000"/>
              </a:lnSpc>
              <a:spcBef>
                <a:spcPts val="1960"/>
              </a:spcBef>
            </a:pP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mechanisms</a:t>
            </a:r>
            <a:r>
              <a:rPr sz="3600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45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buClr>
                <a:srgbClr val="0AD0D9"/>
              </a:buClr>
              <a:buSzPct val="92857"/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Limiting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uptake of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drug.</a:t>
            </a:r>
            <a:r>
              <a:rPr sz="28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(natural)</a:t>
            </a:r>
            <a:endParaRPr sz="28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1680"/>
              </a:spcBef>
              <a:buClr>
                <a:srgbClr val="0AD0D9"/>
              </a:buClr>
              <a:buSzPct val="92857"/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Modification of a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drug</a:t>
            </a:r>
            <a:r>
              <a:rPr sz="28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target.</a:t>
            </a:r>
            <a:endParaRPr sz="28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1680"/>
              </a:spcBef>
              <a:buClr>
                <a:srgbClr val="0AD0D9"/>
              </a:buClr>
              <a:buSzPct val="92857"/>
              <a:buAutoNum type="arabicPeriod"/>
              <a:tabLst>
                <a:tab pos="527685" algn="l"/>
                <a:tab pos="528320" algn="l"/>
              </a:tabLst>
            </a:pP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Inactivation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of a</a:t>
            </a:r>
            <a:r>
              <a:rPr sz="28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drug.</a:t>
            </a:r>
            <a:endParaRPr sz="28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1685"/>
              </a:spcBef>
              <a:buClr>
                <a:srgbClr val="0AD0D9"/>
              </a:buClr>
              <a:buSzPct val="92857"/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Active efflux of a</a:t>
            </a:r>
            <a:r>
              <a:rPr sz="28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drug.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5914" y="438352"/>
            <a:ext cx="86633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4607A"/>
                </a:solidFill>
                <a:latin typeface="Arial"/>
                <a:cs typeface="Arial"/>
              </a:rPr>
              <a:t>Mechanism </a:t>
            </a:r>
            <a:r>
              <a:rPr sz="3600" b="1" dirty="0">
                <a:solidFill>
                  <a:srgbClr val="04607A"/>
                </a:solidFill>
                <a:latin typeface="Arial"/>
                <a:cs typeface="Arial"/>
              </a:rPr>
              <a:t>of </a:t>
            </a:r>
            <a:r>
              <a:rPr sz="3600" b="1" spc="-5" dirty="0">
                <a:solidFill>
                  <a:srgbClr val="04607A"/>
                </a:solidFill>
                <a:latin typeface="Arial"/>
                <a:cs typeface="Arial"/>
              </a:rPr>
              <a:t>Antimicrobial </a:t>
            </a:r>
            <a:r>
              <a:rPr sz="3600" b="1" dirty="0">
                <a:solidFill>
                  <a:srgbClr val="04607A"/>
                </a:solidFill>
                <a:latin typeface="Arial"/>
                <a:cs typeface="Arial"/>
              </a:rPr>
              <a:t>Resistance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295" y="1311300"/>
            <a:ext cx="9932670" cy="5147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marR="5080" indent="-273050">
              <a:lnSpc>
                <a:spcPct val="150000"/>
              </a:lnSpc>
              <a:spcBef>
                <a:spcPts val="100"/>
              </a:spcBef>
              <a:buClr>
                <a:srgbClr val="0AD0D9"/>
              </a:buClr>
              <a:buSzPct val="92857"/>
              <a:buChar char=""/>
              <a:tabLst>
                <a:tab pos="285750" algn="l"/>
              </a:tabLst>
            </a:pP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Because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differences in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structure, there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is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variation in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the 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types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of mechanisms used by Gram negative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bacteria versus 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Gram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positive</a:t>
            </a:r>
            <a:r>
              <a:rPr sz="28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bacteria.</a:t>
            </a:r>
            <a:endParaRPr sz="2800">
              <a:latin typeface="Arial"/>
              <a:cs typeface="Arial"/>
            </a:endParaRPr>
          </a:p>
          <a:p>
            <a:pPr marL="285115" marR="529590" indent="-273050">
              <a:lnSpc>
                <a:spcPct val="150000"/>
              </a:lnSpc>
              <a:buClr>
                <a:srgbClr val="0AD0D9"/>
              </a:buClr>
              <a:buSzPct val="92857"/>
              <a:buChar char=""/>
              <a:tabLst>
                <a:tab pos="285750" algn="l"/>
              </a:tabLst>
            </a:pPr>
            <a:r>
              <a:rPr sz="28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Gram negative </a:t>
            </a:r>
            <a:r>
              <a:rPr sz="2800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bacteria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make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use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of all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four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main  mechanisms, whereas </a:t>
            </a:r>
            <a:r>
              <a:rPr sz="28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Gram </a:t>
            </a:r>
            <a:r>
              <a:rPr sz="2800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positive bacteria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 less 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commonly use limiting the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uptake of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a drug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(don't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have an  LPS outer membrane), and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don't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have the capacity for 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certain types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of drug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efflux</a:t>
            </a:r>
            <a:r>
              <a:rPr sz="28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mechanisms.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4191" y="482600"/>
            <a:ext cx="73107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04607A"/>
                </a:solidFill>
                <a:latin typeface="Arial"/>
                <a:cs typeface="Arial"/>
              </a:rPr>
              <a:t>Antimicrobial</a:t>
            </a:r>
            <a:r>
              <a:rPr sz="4800" b="1" spc="20" dirty="0">
                <a:solidFill>
                  <a:srgbClr val="04607A"/>
                </a:solidFill>
                <a:latin typeface="Arial"/>
                <a:cs typeface="Arial"/>
              </a:rPr>
              <a:t> </a:t>
            </a:r>
            <a:r>
              <a:rPr sz="4800" b="1" spc="-5" dirty="0">
                <a:solidFill>
                  <a:srgbClr val="04607A"/>
                </a:solidFill>
                <a:latin typeface="Arial"/>
                <a:cs typeface="Arial"/>
              </a:rPr>
              <a:t>Resistance</a:t>
            </a:r>
            <a:endParaRPr sz="4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-12700" y="1610233"/>
            <a:ext cx="9486265" cy="4965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marR="5080" indent="-571500">
              <a:lnSpc>
                <a:spcPct val="150000"/>
              </a:lnSpc>
              <a:spcBef>
                <a:spcPts val="100"/>
              </a:spcBef>
              <a:buClr>
                <a:srgbClr val="0AD0D9"/>
              </a:buClr>
              <a:buSzPct val="93055"/>
              <a:buChar char=""/>
              <a:tabLst>
                <a:tab pos="583565" algn="l"/>
                <a:tab pos="584200" algn="l"/>
              </a:tabLst>
            </a:pPr>
            <a:r>
              <a:rPr sz="3600" dirty="0">
                <a:latin typeface="Arial"/>
                <a:cs typeface="Arial"/>
              </a:rPr>
              <a:t>Antimicrobial </a:t>
            </a:r>
            <a:r>
              <a:rPr sz="3600" spc="-5" dirty="0">
                <a:latin typeface="Arial"/>
                <a:cs typeface="Arial"/>
              </a:rPr>
              <a:t>resistance </a:t>
            </a:r>
            <a:r>
              <a:rPr sz="3600" dirty="0">
                <a:latin typeface="Arial"/>
                <a:cs typeface="Arial"/>
              </a:rPr>
              <a:t>(AMR) </a:t>
            </a:r>
            <a:r>
              <a:rPr sz="3600" spc="-5" dirty="0">
                <a:latin typeface="Arial"/>
                <a:cs typeface="Arial"/>
              </a:rPr>
              <a:t>is one </a:t>
            </a:r>
            <a:r>
              <a:rPr sz="3600" dirty="0">
                <a:latin typeface="Arial"/>
                <a:cs typeface="Arial"/>
              </a:rPr>
              <a:t>of</a:t>
            </a:r>
            <a:r>
              <a:rPr sz="3600" spc="-5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the  most </a:t>
            </a:r>
            <a:r>
              <a:rPr sz="3600" spc="-5" dirty="0">
                <a:latin typeface="Arial"/>
                <a:cs typeface="Arial"/>
              </a:rPr>
              <a:t>serious public health </a:t>
            </a:r>
            <a:r>
              <a:rPr sz="3600" dirty="0">
                <a:latin typeface="Arial"/>
                <a:cs typeface="Arial"/>
              </a:rPr>
              <a:t>threats of the  twenty-first century</a:t>
            </a:r>
            <a:r>
              <a:rPr sz="3600" spc="-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.</a:t>
            </a:r>
            <a:endParaRPr sz="3600">
              <a:latin typeface="Arial"/>
              <a:cs typeface="Arial"/>
            </a:endParaRPr>
          </a:p>
          <a:p>
            <a:pPr marL="584200" marR="741045" indent="-571500">
              <a:lnSpc>
                <a:spcPct val="150000"/>
              </a:lnSpc>
              <a:spcBef>
                <a:spcPts val="5"/>
              </a:spcBef>
              <a:buClr>
                <a:srgbClr val="0AD0D9"/>
              </a:buClr>
              <a:buSzPct val="93055"/>
              <a:buChar char=""/>
              <a:tabLst>
                <a:tab pos="583565" algn="l"/>
                <a:tab pos="584200" algn="l"/>
              </a:tabLst>
            </a:pPr>
            <a:r>
              <a:rPr sz="3600" dirty="0">
                <a:latin typeface="Arial"/>
                <a:cs typeface="Arial"/>
              </a:rPr>
              <a:t>Resistance to antimicrobial </a:t>
            </a:r>
            <a:r>
              <a:rPr sz="3600" spc="-5" dirty="0">
                <a:latin typeface="Arial"/>
                <a:cs typeface="Arial"/>
              </a:rPr>
              <a:t>agents has  </a:t>
            </a:r>
            <a:r>
              <a:rPr sz="3600" dirty="0">
                <a:latin typeface="Arial"/>
                <a:cs typeface="Arial"/>
              </a:rPr>
              <a:t>become </a:t>
            </a:r>
            <a:r>
              <a:rPr sz="3600" spc="-5" dirty="0">
                <a:latin typeface="Arial"/>
                <a:cs typeface="Arial"/>
              </a:rPr>
              <a:t>a major source </a:t>
            </a:r>
            <a:r>
              <a:rPr sz="3600" dirty="0">
                <a:latin typeface="Arial"/>
                <a:cs typeface="Arial"/>
              </a:rPr>
              <a:t>of morbidity</a:t>
            </a:r>
            <a:r>
              <a:rPr sz="3600" spc="-6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and  </a:t>
            </a:r>
            <a:r>
              <a:rPr sz="3600" dirty="0">
                <a:latin typeface="Arial"/>
                <a:cs typeface="Arial"/>
              </a:rPr>
              <a:t>mortality</a:t>
            </a:r>
            <a:r>
              <a:rPr sz="3600" spc="-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worldwide.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754" y="304969"/>
            <a:ext cx="9760187" cy="7014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42958" y="2302205"/>
            <a:ext cx="1536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195" dirty="0">
                <a:latin typeface="Times New Roman"/>
                <a:cs typeface="Times New Roman"/>
              </a:rPr>
              <a:t>1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8802116" y="5202758"/>
            <a:ext cx="2095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755" dirty="0">
                <a:latin typeface="Times New Roman"/>
                <a:cs typeface="Times New Roman"/>
              </a:rPr>
              <a:t>2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19673" y="6029959"/>
            <a:ext cx="24701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459" dirty="0">
                <a:latin typeface="Times New Roman"/>
                <a:cs typeface="Times New Roman"/>
              </a:rPr>
              <a:t>4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42389" y="5196585"/>
            <a:ext cx="21018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750" dirty="0">
                <a:latin typeface="Times New Roman"/>
                <a:cs typeface="Times New Roman"/>
              </a:rPr>
              <a:t>3</a:t>
            </a:r>
            <a:endParaRPr sz="4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463" y="479501"/>
            <a:ext cx="61283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50" b="1" spc="-5" dirty="0">
                <a:solidFill>
                  <a:srgbClr val="0AD0D9"/>
                </a:solidFill>
                <a:latin typeface="Arial"/>
                <a:cs typeface="Arial"/>
              </a:rPr>
              <a:t>1. </a:t>
            </a:r>
            <a:r>
              <a:rPr sz="3600" b="1" spc="-5" dirty="0">
                <a:solidFill>
                  <a:srgbClr val="FF0000"/>
                </a:solidFill>
                <a:latin typeface="Arial"/>
                <a:cs typeface="Arial"/>
              </a:rPr>
              <a:t>Limiting </a:t>
            </a:r>
            <a:r>
              <a:rPr sz="3600" b="1" dirty="0">
                <a:solidFill>
                  <a:srgbClr val="FF0000"/>
                </a:solidFill>
                <a:latin typeface="Arial"/>
                <a:cs typeface="Arial"/>
              </a:rPr>
              <a:t>uptake of a</a:t>
            </a:r>
            <a:r>
              <a:rPr sz="3600" b="1" spc="-6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0000"/>
                </a:solidFill>
                <a:latin typeface="Arial"/>
                <a:cs typeface="Arial"/>
              </a:rPr>
              <a:t>drug.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6463" y="1681454"/>
            <a:ext cx="9615170" cy="4415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115" marR="5080" indent="-273050">
              <a:lnSpc>
                <a:spcPct val="150100"/>
              </a:lnSpc>
              <a:spcBef>
                <a:spcPts val="95"/>
              </a:spcBef>
              <a:buClr>
                <a:srgbClr val="0AD0D9"/>
              </a:buClr>
              <a:buSzPct val="92187"/>
              <a:buChar char=""/>
              <a:tabLst>
                <a:tab pos="285750" algn="l"/>
              </a:tabLst>
            </a:pP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There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is a </a:t>
            </a:r>
            <a:r>
              <a:rPr sz="32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natural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 difference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in the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ability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3200" spc="-70" dirty="0">
                <a:solidFill>
                  <a:srgbClr val="001F5F"/>
                </a:solidFill>
                <a:latin typeface="Arial"/>
                <a:cs typeface="Arial"/>
              </a:rPr>
              <a:t>bacteria 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limit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uptake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antimicrobial</a:t>
            </a:r>
            <a:r>
              <a:rPr sz="32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agents.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AD0D9"/>
              </a:buClr>
              <a:buFont typeface="Arial"/>
              <a:buChar char=""/>
            </a:pPr>
            <a:endParaRPr sz="5000">
              <a:latin typeface="Arial"/>
              <a:cs typeface="Arial"/>
            </a:endParaRPr>
          </a:p>
          <a:p>
            <a:pPr marL="285115" marR="410845" indent="-273050">
              <a:lnSpc>
                <a:spcPct val="150000"/>
              </a:lnSpc>
              <a:buClr>
                <a:srgbClr val="0AD0D9"/>
              </a:buClr>
              <a:buSzPct val="92187"/>
              <a:buChar char=""/>
              <a:tabLst>
                <a:tab pos="285750" algn="l"/>
              </a:tabLst>
            </a:pP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The structure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and functions </a:t>
            </a:r>
            <a:r>
              <a:rPr sz="3200" spc="-10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the LPS layer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3200" b="1" spc="-270" dirty="0">
                <a:solidFill>
                  <a:srgbClr val="001F5F"/>
                </a:solidFill>
                <a:latin typeface="Arial"/>
                <a:cs typeface="Arial"/>
              </a:rPr>
              <a:t>G-  </a:t>
            </a:r>
            <a:r>
              <a:rPr sz="3200" b="1" spc="-5" dirty="0">
                <a:solidFill>
                  <a:srgbClr val="001F5F"/>
                </a:solidFill>
                <a:latin typeface="Arial"/>
                <a:cs typeface="Arial"/>
              </a:rPr>
              <a:t>bacteria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provides a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barrier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to certain types of 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molecules.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156463" y="628960"/>
            <a:ext cx="9840595" cy="5880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marR="140970" indent="-273050">
              <a:lnSpc>
                <a:spcPct val="150000"/>
              </a:lnSpc>
              <a:spcBef>
                <a:spcPts val="105"/>
              </a:spcBef>
              <a:buClr>
                <a:srgbClr val="0AD0D9"/>
              </a:buClr>
              <a:buSzPct val="92187"/>
              <a:buChar char=""/>
              <a:tabLst>
                <a:tab pos="285750" algn="l"/>
              </a:tabLst>
            </a:pP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Certain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bacteria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modify their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cell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membrane porin  channels; thereby preventing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antimicrobials from  entering into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the cell.</a:t>
            </a:r>
            <a:r>
              <a:rPr sz="32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(genetics)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AD0D9"/>
              </a:buClr>
              <a:buFont typeface="Arial"/>
              <a:buChar char=""/>
            </a:pPr>
            <a:endParaRPr sz="5000">
              <a:latin typeface="Arial"/>
              <a:cs typeface="Arial"/>
            </a:endParaRPr>
          </a:p>
          <a:p>
            <a:pPr marL="285115" marR="5080" indent="-273050">
              <a:lnSpc>
                <a:spcPct val="150000"/>
              </a:lnSpc>
              <a:buClr>
                <a:srgbClr val="0AD0D9"/>
              </a:buClr>
              <a:buSzPct val="92187"/>
              <a:buChar char=""/>
              <a:tabLst>
                <a:tab pos="285750" algn="l"/>
              </a:tabLst>
            </a:pP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There are two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main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ways in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which porin changes </a:t>
            </a:r>
            <a:r>
              <a:rPr sz="3200" spc="-185" dirty="0">
                <a:solidFill>
                  <a:srgbClr val="001F5F"/>
                </a:solidFill>
                <a:latin typeface="Arial"/>
                <a:cs typeface="Arial"/>
              </a:rPr>
              <a:t>can 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limit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drug uptake: a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decrease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in the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number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porins  present, and mutations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that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change the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selectivity of  the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porin</a:t>
            </a:r>
            <a:r>
              <a:rPr sz="32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channel.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463" y="1681454"/>
            <a:ext cx="9863455" cy="295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marR="5080" indent="-273050">
              <a:lnSpc>
                <a:spcPct val="150000"/>
              </a:lnSpc>
              <a:spcBef>
                <a:spcPts val="100"/>
              </a:spcBef>
            </a:pPr>
            <a:r>
              <a:rPr sz="2950" spc="-755" dirty="0">
                <a:solidFill>
                  <a:srgbClr val="0AD0D9"/>
                </a:solidFill>
              </a:rPr>
              <a:t> </a:t>
            </a:r>
            <a:r>
              <a:rPr spc="-5" dirty="0"/>
              <a:t>This strategy has been observed </a:t>
            </a:r>
            <a:r>
              <a:rPr dirty="0"/>
              <a:t>in </a:t>
            </a:r>
            <a:r>
              <a:rPr spc="-5" dirty="0"/>
              <a:t>many </a:t>
            </a:r>
            <a:r>
              <a:rPr b="1" dirty="0">
                <a:latin typeface="Arial"/>
                <a:cs typeface="Arial"/>
              </a:rPr>
              <a:t>Gram-  </a:t>
            </a:r>
            <a:r>
              <a:rPr dirty="0"/>
              <a:t>bacteria such as </a:t>
            </a:r>
            <a:r>
              <a:rPr b="1" i="1" dirty="0">
                <a:latin typeface="Arial"/>
                <a:cs typeface="Arial"/>
              </a:rPr>
              <a:t>Pseudomonas, Enterobacter </a:t>
            </a:r>
            <a:r>
              <a:rPr spc="-10" dirty="0"/>
              <a:t>and  </a:t>
            </a:r>
            <a:r>
              <a:rPr b="1" i="1" spc="-5" dirty="0">
                <a:latin typeface="Arial"/>
                <a:cs typeface="Arial"/>
              </a:rPr>
              <a:t>Klebsiella </a:t>
            </a:r>
            <a:r>
              <a:rPr dirty="0"/>
              <a:t>species </a:t>
            </a:r>
            <a:r>
              <a:rPr spc="-5" dirty="0"/>
              <a:t>against drugs </a:t>
            </a:r>
            <a:r>
              <a:rPr dirty="0"/>
              <a:t>such as</a:t>
            </a:r>
            <a:r>
              <a:rPr spc="-60" dirty="0"/>
              <a:t> </a:t>
            </a:r>
            <a:r>
              <a:rPr b="1" spc="-5" dirty="0">
                <a:latin typeface="Arial"/>
                <a:cs typeface="Arial"/>
              </a:rPr>
              <a:t>imipenem</a:t>
            </a:r>
            <a:r>
              <a:rPr spc="-5" dirty="0"/>
              <a:t>,  aminoglycosides and</a:t>
            </a:r>
            <a:r>
              <a:rPr spc="-35" dirty="0"/>
              <a:t> </a:t>
            </a:r>
            <a:r>
              <a:rPr spc="-5" dirty="0"/>
              <a:t>quinolones</a:t>
            </a:r>
            <a:r>
              <a:rPr spc="-5" dirty="0">
                <a:solidFill>
                  <a:srgbClr val="000000"/>
                </a:solidFill>
              </a:rPr>
              <a:t>.</a:t>
            </a:r>
            <a:endParaRPr sz="29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t>24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296976" y="1014882"/>
            <a:ext cx="9517380" cy="5147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marR="5080" indent="-273050">
              <a:lnSpc>
                <a:spcPct val="150000"/>
              </a:lnSpc>
              <a:spcBef>
                <a:spcPts val="100"/>
              </a:spcBef>
              <a:buClr>
                <a:srgbClr val="0AD0D9"/>
              </a:buClr>
              <a:buSzPct val="92857"/>
              <a:buFont typeface="Arial"/>
              <a:buChar char=""/>
              <a:tabLst>
                <a:tab pos="285750" algn="l"/>
              </a:tabLst>
            </a:pP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Gram positive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bacteria, </a:t>
            </a:r>
            <a:r>
              <a:rPr sz="2800" b="1" i="1" spc="-5" dirty="0">
                <a:solidFill>
                  <a:srgbClr val="001F5F"/>
                </a:solidFill>
                <a:latin typeface="Arial"/>
                <a:cs typeface="Arial"/>
              </a:rPr>
              <a:t>Staphylococcus </a:t>
            </a:r>
            <a:r>
              <a:rPr sz="2800" b="1" i="1" dirty="0">
                <a:solidFill>
                  <a:srgbClr val="001F5F"/>
                </a:solidFill>
                <a:latin typeface="Arial"/>
                <a:cs typeface="Arial"/>
              </a:rPr>
              <a:t>aureus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, 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recently has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developed resistance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to vancomycin. Of the  two mechanisms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that </a:t>
            </a:r>
            <a:r>
              <a:rPr sz="2800" b="1" i="1" spc="-5" dirty="0">
                <a:solidFill>
                  <a:srgbClr val="001F5F"/>
                </a:solidFill>
                <a:latin typeface="Arial"/>
                <a:cs typeface="Arial"/>
              </a:rPr>
              <a:t>S. aureus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uses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against</a:t>
            </a:r>
            <a:r>
              <a:rPr sz="2800" spc="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vancomycin.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AD0D9"/>
              </a:buClr>
              <a:buFont typeface="Arial"/>
              <a:buChar char=""/>
            </a:pPr>
            <a:endParaRPr sz="4350">
              <a:latin typeface="Arial"/>
              <a:cs typeface="Arial"/>
            </a:endParaRPr>
          </a:p>
          <a:p>
            <a:pPr marL="285115" marR="224154" indent="-273050">
              <a:lnSpc>
                <a:spcPct val="150000"/>
              </a:lnSpc>
              <a:buClr>
                <a:srgbClr val="0AD0D9"/>
              </a:buClr>
              <a:buSzPct val="92857"/>
              <a:buFont typeface="Arial"/>
              <a:buChar char=""/>
              <a:tabLst>
                <a:tab pos="285750" algn="l"/>
                <a:tab pos="2084070" algn="l"/>
              </a:tabLst>
            </a:pPr>
            <a:r>
              <a:rPr sz="2800" b="1" i="1" spc="-5" dirty="0">
                <a:latin typeface="Arial"/>
                <a:cs typeface="Arial"/>
              </a:rPr>
              <a:t>S</a:t>
            </a:r>
            <a:r>
              <a:rPr sz="2800" b="1" i="1" spc="-5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r>
              <a:rPr sz="2800" b="1" i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001F5F"/>
                </a:solidFill>
                <a:latin typeface="Arial"/>
                <a:cs typeface="Arial"/>
              </a:rPr>
              <a:t>aureus	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produce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thickened cell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wall which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makes it  difficult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for the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drug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enter the cell and Provides an  intermediate resistance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to vancomycin. These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strains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are 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designated as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VISA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strains.</a:t>
            </a:r>
            <a:r>
              <a:rPr sz="28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(non-genetic)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t>25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451" y="500253"/>
            <a:ext cx="6959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7700" algn="l"/>
              </a:tabLst>
            </a:pPr>
            <a:r>
              <a:rPr sz="3600" b="1" dirty="0">
                <a:solidFill>
                  <a:srgbClr val="FF0000"/>
                </a:solidFill>
                <a:latin typeface="Arial"/>
                <a:cs typeface="Arial"/>
              </a:rPr>
              <a:t>2.	</a:t>
            </a:r>
            <a:r>
              <a:rPr sz="3600" b="1" spc="-5" dirty="0">
                <a:solidFill>
                  <a:srgbClr val="FF0000"/>
                </a:solidFill>
                <a:latin typeface="Arial"/>
                <a:cs typeface="Arial"/>
              </a:rPr>
              <a:t>Modification </a:t>
            </a:r>
            <a:r>
              <a:rPr sz="3600" b="1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3600" b="1" spc="-5" dirty="0">
                <a:solidFill>
                  <a:srgbClr val="FF0000"/>
                </a:solidFill>
                <a:latin typeface="Arial"/>
                <a:cs typeface="Arial"/>
              </a:rPr>
              <a:t>a drug</a:t>
            </a:r>
            <a:r>
              <a:rPr sz="36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0000"/>
                </a:solidFill>
                <a:latin typeface="Arial"/>
                <a:cs typeface="Arial"/>
              </a:rPr>
              <a:t>target.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6400" y="1736019"/>
            <a:ext cx="8801100" cy="36849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marR="5080" indent="-273050" algn="just">
              <a:lnSpc>
                <a:spcPct val="150000"/>
              </a:lnSpc>
              <a:spcBef>
                <a:spcPts val="105"/>
              </a:spcBef>
            </a:pPr>
            <a:r>
              <a:rPr sz="2950" spc="-750" dirty="0">
                <a:solidFill>
                  <a:srgbClr val="0AD0D9"/>
                </a:solidFill>
                <a:latin typeface="Arial"/>
                <a:cs typeface="Arial"/>
              </a:rPr>
              <a:t>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There are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multiple components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the bacterial 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cell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that may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be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targets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antimicrobial agents  and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there are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just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as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many targets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that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may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be 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modified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by the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bacteria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enable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resistance</a:t>
            </a:r>
            <a:r>
              <a:rPr sz="32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to  those drugs.</a:t>
            </a:r>
            <a:r>
              <a:rPr sz="3200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(genetic)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t>26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272897" y="1082777"/>
            <a:ext cx="9599295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marR="5080" indent="-273050">
              <a:lnSpc>
                <a:spcPct val="150000"/>
              </a:lnSpc>
              <a:spcBef>
                <a:spcPts val="100"/>
              </a:spcBef>
            </a:pPr>
            <a:r>
              <a:rPr sz="2950" spc="-755" dirty="0">
                <a:solidFill>
                  <a:srgbClr val="0AD0D9"/>
                </a:solidFill>
                <a:latin typeface="Arial"/>
                <a:cs typeface="Arial"/>
              </a:rPr>
              <a:t>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One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mechanism of resistance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to the β-lactam</a:t>
            </a:r>
            <a:r>
              <a:rPr sz="3200" spc="-1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spc="-105" dirty="0">
                <a:solidFill>
                  <a:srgbClr val="001F5F"/>
                </a:solidFill>
                <a:latin typeface="Arial"/>
                <a:cs typeface="Arial"/>
              </a:rPr>
              <a:t>drugs 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used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almost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exclusively by G+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bacteria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is via 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alterations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in the structure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and/or number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of PBPs 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(penicillin-binding proteins).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115" marR="5080" indent="-273050">
              <a:lnSpc>
                <a:spcPct val="150100"/>
              </a:lnSpc>
              <a:spcBef>
                <a:spcPts val="95"/>
              </a:spcBef>
            </a:pPr>
            <a:r>
              <a:rPr sz="2950" spc="-755" dirty="0">
                <a:solidFill>
                  <a:srgbClr val="0AD0D9"/>
                </a:solidFill>
              </a:rPr>
              <a:t> </a:t>
            </a:r>
            <a:r>
              <a:rPr dirty="0"/>
              <a:t>PBPs are </a:t>
            </a:r>
            <a:r>
              <a:rPr u="heavy" spc="-5" dirty="0">
                <a:uFill>
                  <a:solidFill>
                    <a:srgbClr val="001F5F"/>
                  </a:solidFill>
                </a:uFill>
              </a:rPr>
              <a:t>transpeptidases</a:t>
            </a:r>
            <a:r>
              <a:rPr spc="-5" dirty="0"/>
              <a:t> involved </a:t>
            </a:r>
            <a:r>
              <a:rPr dirty="0"/>
              <a:t>in the  construction of </a:t>
            </a:r>
            <a:r>
              <a:rPr spc="-5" dirty="0"/>
              <a:t>peptidoglycan </a:t>
            </a:r>
            <a:r>
              <a:rPr dirty="0"/>
              <a:t>in the cell</a:t>
            </a:r>
            <a:r>
              <a:rPr spc="-145" dirty="0"/>
              <a:t> </a:t>
            </a:r>
            <a:r>
              <a:rPr dirty="0"/>
              <a:t>wall.</a:t>
            </a:r>
            <a:endParaRPr sz="295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t>27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144" y="1946204"/>
            <a:ext cx="9752965" cy="2953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marR="5080" indent="-273050">
              <a:lnSpc>
                <a:spcPct val="150000"/>
              </a:lnSpc>
              <a:spcBef>
                <a:spcPts val="105"/>
              </a:spcBef>
            </a:pPr>
            <a:r>
              <a:rPr sz="2950" spc="-750" dirty="0">
                <a:solidFill>
                  <a:srgbClr val="0AD0D9"/>
                </a:solidFill>
              </a:rPr>
              <a:t> </a:t>
            </a:r>
            <a:r>
              <a:rPr dirty="0"/>
              <a:t>A </a:t>
            </a:r>
            <a:r>
              <a:rPr spc="-5" dirty="0"/>
              <a:t>change </a:t>
            </a:r>
            <a:r>
              <a:rPr dirty="0"/>
              <a:t>in </a:t>
            </a:r>
            <a:r>
              <a:rPr spc="-5" dirty="0"/>
              <a:t>the number </a:t>
            </a:r>
            <a:r>
              <a:rPr dirty="0"/>
              <a:t>(increase in PBPs </a:t>
            </a:r>
            <a:r>
              <a:rPr spc="-5" dirty="0"/>
              <a:t>that</a:t>
            </a:r>
            <a:r>
              <a:rPr spc="-114" dirty="0"/>
              <a:t> </a:t>
            </a:r>
            <a:r>
              <a:rPr spc="-90" dirty="0"/>
              <a:t>have  </a:t>
            </a:r>
            <a:r>
              <a:rPr dirty="0"/>
              <a:t>a </a:t>
            </a:r>
            <a:r>
              <a:rPr spc="-5" dirty="0"/>
              <a:t>decrease </a:t>
            </a:r>
            <a:r>
              <a:rPr dirty="0"/>
              <a:t>in </a:t>
            </a:r>
            <a:r>
              <a:rPr spc="-5" dirty="0"/>
              <a:t>drug binding ability, </a:t>
            </a:r>
            <a:r>
              <a:rPr dirty="0"/>
              <a:t>or decrease in  PBPs </a:t>
            </a:r>
            <a:r>
              <a:rPr spc="-5" dirty="0"/>
              <a:t>with normal drug binding) </a:t>
            </a:r>
            <a:r>
              <a:rPr dirty="0"/>
              <a:t>of PBPs impacts</a:t>
            </a:r>
            <a:r>
              <a:rPr spc="-75" dirty="0"/>
              <a:t> </a:t>
            </a:r>
            <a:r>
              <a:rPr spc="-5" dirty="0"/>
              <a:t>the  amount </a:t>
            </a:r>
            <a:r>
              <a:rPr dirty="0"/>
              <a:t>of </a:t>
            </a:r>
            <a:r>
              <a:rPr spc="-5" dirty="0"/>
              <a:t>drug that </a:t>
            </a:r>
            <a:r>
              <a:rPr dirty="0"/>
              <a:t>can </a:t>
            </a:r>
            <a:r>
              <a:rPr spc="-5" dirty="0"/>
              <a:t>bind to that</a:t>
            </a:r>
            <a:r>
              <a:rPr spc="-50" dirty="0"/>
              <a:t> </a:t>
            </a:r>
            <a:r>
              <a:rPr spc="-5" dirty="0"/>
              <a:t>target.</a:t>
            </a:r>
            <a:endParaRPr sz="295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463" y="747246"/>
            <a:ext cx="9421495" cy="1946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marR="5080" indent="-273050">
              <a:lnSpc>
                <a:spcPct val="150000"/>
              </a:lnSpc>
              <a:spcBef>
                <a:spcPts val="105"/>
              </a:spcBef>
            </a:pPr>
            <a:r>
              <a:rPr sz="2600" spc="-675" dirty="0">
                <a:solidFill>
                  <a:srgbClr val="0AD0D9"/>
                </a:solidFill>
              </a:rPr>
              <a:t> </a:t>
            </a:r>
            <a:r>
              <a:rPr sz="2800" spc="-5" dirty="0"/>
              <a:t>A change in </a:t>
            </a:r>
            <a:r>
              <a:rPr sz="2800" dirty="0"/>
              <a:t>structure (e.g. </a:t>
            </a:r>
            <a:r>
              <a:rPr sz="2800" spc="-10" dirty="0"/>
              <a:t>PBP2a </a:t>
            </a:r>
            <a:r>
              <a:rPr sz="2800" spc="-5" dirty="0"/>
              <a:t>in </a:t>
            </a:r>
            <a:r>
              <a:rPr sz="2800" b="1" i="1" spc="-5" dirty="0">
                <a:latin typeface="Arial"/>
                <a:cs typeface="Arial"/>
              </a:rPr>
              <a:t>S. aureus </a:t>
            </a:r>
            <a:r>
              <a:rPr sz="2800" spc="-5" dirty="0"/>
              <a:t>by  acquisition of the </a:t>
            </a:r>
            <a:r>
              <a:rPr sz="2800" b="1" i="1" spc="-5" dirty="0">
                <a:solidFill>
                  <a:srgbClr val="FF0000"/>
                </a:solidFill>
                <a:latin typeface="Arial"/>
                <a:cs typeface="Arial"/>
              </a:rPr>
              <a:t>mecA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gene</a:t>
            </a:r>
            <a:r>
              <a:rPr sz="2800" spc="-5" dirty="0"/>
              <a:t>) may decrease the ability of  the </a:t>
            </a:r>
            <a:r>
              <a:rPr sz="2800" dirty="0"/>
              <a:t>drug </a:t>
            </a:r>
            <a:r>
              <a:rPr sz="2800" spc="-5" dirty="0"/>
              <a:t>to </a:t>
            </a:r>
            <a:r>
              <a:rPr sz="2800" dirty="0"/>
              <a:t>bind, or totally inhibit drug</a:t>
            </a:r>
            <a:r>
              <a:rPr sz="2800" spc="-20" dirty="0"/>
              <a:t> </a:t>
            </a:r>
            <a:r>
              <a:rPr sz="2800" spc="5" dirty="0"/>
              <a:t>binding</a:t>
            </a:r>
            <a:r>
              <a:rPr sz="2800" spc="5" dirty="0">
                <a:solidFill>
                  <a:srgbClr val="000000"/>
                </a:solidFill>
              </a:rPr>
              <a:t>.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97051" y="3991355"/>
            <a:ext cx="7404734" cy="2110105"/>
            <a:chOff x="797051" y="3991355"/>
            <a:chExt cx="7404734" cy="2110105"/>
          </a:xfrm>
        </p:grpSpPr>
        <p:sp>
          <p:nvSpPr>
            <p:cNvPr id="4" name="object 4"/>
            <p:cNvSpPr/>
            <p:nvPr/>
          </p:nvSpPr>
          <p:spPr>
            <a:xfrm>
              <a:off x="1372374" y="4254279"/>
              <a:ext cx="6828804" cy="184705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97051" y="3991355"/>
              <a:ext cx="2368550" cy="797560"/>
            </a:xfrm>
            <a:custGeom>
              <a:avLst/>
              <a:gdLst/>
              <a:ahLst/>
              <a:cxnLst/>
              <a:rect l="l" t="t" r="r" b="b"/>
              <a:pathLst>
                <a:path w="2368550" h="797560">
                  <a:moveTo>
                    <a:pt x="2368296" y="0"/>
                  </a:moveTo>
                  <a:lnTo>
                    <a:pt x="0" y="0"/>
                  </a:lnTo>
                  <a:lnTo>
                    <a:pt x="0" y="797052"/>
                  </a:lnTo>
                  <a:lnTo>
                    <a:pt x="2368296" y="797052"/>
                  </a:lnTo>
                  <a:lnTo>
                    <a:pt x="23682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t>28</a:t>
            </a:fld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t>29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77825" y="911478"/>
            <a:ext cx="9666605" cy="55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marR="386080" indent="-273050">
              <a:lnSpc>
                <a:spcPct val="150000"/>
              </a:lnSpc>
              <a:spcBef>
                <a:spcPts val="100"/>
              </a:spcBef>
              <a:buClr>
                <a:srgbClr val="0AD0D9"/>
              </a:buClr>
              <a:buSzPct val="91666"/>
              <a:buChar char=""/>
              <a:tabLst>
                <a:tab pos="285750" algn="l"/>
              </a:tabLst>
            </a:pPr>
            <a:r>
              <a:rPr sz="30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3000" spc="-5" dirty="0">
                <a:solidFill>
                  <a:srgbClr val="001F5F"/>
                </a:solidFill>
                <a:latin typeface="Arial"/>
                <a:cs typeface="Arial"/>
              </a:rPr>
              <a:t>glycopeptides (e.g. vancomycin) also work by  inhibiting cell wall synthesis and lipopeptides (e.g.  daptomycin) work by depolarizing </a:t>
            </a:r>
            <a:r>
              <a:rPr sz="3000" spc="-1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3000" spc="-5" dirty="0">
                <a:solidFill>
                  <a:srgbClr val="001F5F"/>
                </a:solidFill>
                <a:latin typeface="Arial"/>
                <a:cs typeface="Arial"/>
              </a:rPr>
              <a:t>cell</a:t>
            </a:r>
            <a:r>
              <a:rPr sz="3000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001F5F"/>
                </a:solidFill>
                <a:latin typeface="Arial"/>
                <a:cs typeface="Arial"/>
              </a:rPr>
              <a:t>membrane.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AD0D9"/>
              </a:buClr>
              <a:buFont typeface="Arial"/>
              <a:buChar char=""/>
            </a:pPr>
            <a:endParaRPr sz="4650">
              <a:latin typeface="Arial"/>
              <a:cs typeface="Arial"/>
            </a:endParaRPr>
          </a:p>
          <a:p>
            <a:pPr marL="285115" marR="5080" indent="-273050">
              <a:lnSpc>
                <a:spcPct val="150000"/>
              </a:lnSpc>
              <a:buClr>
                <a:srgbClr val="0AD0D9"/>
              </a:buClr>
              <a:buSzPct val="91666"/>
              <a:buChar char=""/>
              <a:tabLst>
                <a:tab pos="285750" algn="l"/>
              </a:tabLst>
            </a:pPr>
            <a:r>
              <a:rPr sz="3000" dirty="0">
                <a:solidFill>
                  <a:srgbClr val="001F5F"/>
                </a:solidFill>
                <a:latin typeface="Arial"/>
                <a:cs typeface="Arial"/>
              </a:rPr>
              <a:t>Resistance to </a:t>
            </a:r>
            <a:r>
              <a:rPr sz="3000" spc="-5" dirty="0">
                <a:solidFill>
                  <a:srgbClr val="001F5F"/>
                </a:solidFill>
                <a:latin typeface="Arial"/>
                <a:cs typeface="Arial"/>
              </a:rPr>
              <a:t>vancomycin has become a major issue </a:t>
            </a:r>
            <a:r>
              <a:rPr sz="3000" spc="-275" dirty="0">
                <a:solidFill>
                  <a:srgbClr val="001F5F"/>
                </a:solidFill>
                <a:latin typeface="Arial"/>
                <a:cs typeface="Arial"/>
              </a:rPr>
              <a:t>in  </a:t>
            </a:r>
            <a:r>
              <a:rPr sz="3000" spc="-5" dirty="0">
                <a:solidFill>
                  <a:srgbClr val="001F5F"/>
                </a:solidFill>
                <a:latin typeface="Arial"/>
                <a:cs typeface="Arial"/>
              </a:rPr>
              <a:t>the enterococci (VRE—vancomycin-resistant  enterococci) </a:t>
            </a:r>
            <a:r>
              <a:rPr sz="3000" dirty="0">
                <a:solidFill>
                  <a:srgbClr val="001F5F"/>
                </a:solidFill>
                <a:latin typeface="Arial"/>
                <a:cs typeface="Arial"/>
              </a:rPr>
              <a:t>and in </a:t>
            </a:r>
            <a:r>
              <a:rPr sz="3000" i="1" dirty="0">
                <a:solidFill>
                  <a:srgbClr val="001F5F"/>
                </a:solidFill>
                <a:latin typeface="Arial"/>
                <a:cs typeface="Arial"/>
              </a:rPr>
              <a:t>Staphylococcus </a:t>
            </a:r>
            <a:r>
              <a:rPr sz="3000" i="1" spc="-5" dirty="0">
                <a:solidFill>
                  <a:srgbClr val="001F5F"/>
                </a:solidFill>
                <a:latin typeface="Arial"/>
                <a:cs typeface="Arial"/>
              </a:rPr>
              <a:t>aureus </a:t>
            </a:r>
            <a:r>
              <a:rPr sz="3000" dirty="0">
                <a:solidFill>
                  <a:srgbClr val="001F5F"/>
                </a:solidFill>
                <a:latin typeface="Arial"/>
                <a:cs typeface="Arial"/>
              </a:rPr>
              <a:t>(MRSA-  </a:t>
            </a:r>
            <a:r>
              <a:rPr sz="3000" spc="-5" dirty="0">
                <a:solidFill>
                  <a:srgbClr val="001F5F"/>
                </a:solidFill>
                <a:latin typeface="Arial"/>
                <a:cs typeface="Arial"/>
              </a:rPr>
              <a:t>Methicillin-resistant Staphylococcus</a:t>
            </a:r>
            <a:r>
              <a:rPr sz="3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001F5F"/>
                </a:solidFill>
                <a:latin typeface="Arial"/>
                <a:cs typeface="Arial"/>
              </a:rPr>
              <a:t>aureus).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95743" y="5441593"/>
            <a:ext cx="2880359" cy="1079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3216" y="1344955"/>
            <a:ext cx="7980045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marR="5080" indent="-273685">
              <a:lnSpc>
                <a:spcPct val="150000"/>
              </a:lnSpc>
              <a:spcBef>
                <a:spcPts val="100"/>
              </a:spcBef>
            </a:pPr>
            <a:r>
              <a:rPr sz="3700" spc="-130" dirty="0">
                <a:solidFill>
                  <a:srgbClr val="0AD0D9"/>
                </a:solidFill>
              </a:rPr>
              <a:t></a:t>
            </a:r>
            <a:r>
              <a:rPr sz="4000" spc="-130" dirty="0">
                <a:solidFill>
                  <a:srgbClr val="000000"/>
                </a:solidFill>
              </a:rPr>
              <a:t>Nearly </a:t>
            </a:r>
            <a:r>
              <a:rPr sz="4000" spc="-5" dirty="0">
                <a:solidFill>
                  <a:srgbClr val="000000"/>
                </a:solidFill>
              </a:rPr>
              <a:t>700,000 people around </a:t>
            </a:r>
            <a:r>
              <a:rPr sz="4000" spc="-245" dirty="0">
                <a:solidFill>
                  <a:srgbClr val="000000"/>
                </a:solidFill>
              </a:rPr>
              <a:t>the  </a:t>
            </a:r>
            <a:r>
              <a:rPr sz="4000" spc="-5" dirty="0">
                <a:solidFill>
                  <a:srgbClr val="000000"/>
                </a:solidFill>
              </a:rPr>
              <a:t>world die every year due </a:t>
            </a:r>
            <a:r>
              <a:rPr sz="4000" dirty="0">
                <a:solidFill>
                  <a:srgbClr val="000000"/>
                </a:solidFill>
              </a:rPr>
              <a:t>to drug-  </a:t>
            </a:r>
            <a:r>
              <a:rPr sz="4000" spc="-5" dirty="0">
                <a:solidFill>
                  <a:srgbClr val="000000"/>
                </a:solidFill>
              </a:rPr>
              <a:t>resistant</a:t>
            </a:r>
            <a:r>
              <a:rPr sz="4000" spc="5" dirty="0">
                <a:solidFill>
                  <a:srgbClr val="000000"/>
                </a:solidFill>
              </a:rPr>
              <a:t> </a:t>
            </a:r>
            <a:r>
              <a:rPr sz="4000" spc="-5" dirty="0">
                <a:solidFill>
                  <a:srgbClr val="000000"/>
                </a:solidFill>
              </a:rPr>
              <a:t>infections.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0160507" cy="7619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t>30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marR="5080" indent="-273685">
              <a:lnSpc>
                <a:spcPct val="150000"/>
              </a:lnSpc>
              <a:spcBef>
                <a:spcPts val="100"/>
              </a:spcBef>
            </a:pPr>
            <a:r>
              <a:rPr sz="2600" spc="-680" dirty="0">
                <a:solidFill>
                  <a:srgbClr val="0AD0D9"/>
                </a:solidFill>
              </a:rPr>
              <a:t> </a:t>
            </a:r>
            <a:r>
              <a:rPr sz="2800" spc="-5" dirty="0"/>
              <a:t>Resistance is mediated </a:t>
            </a:r>
            <a:r>
              <a:rPr sz="2800" dirty="0"/>
              <a:t>through </a:t>
            </a:r>
            <a:r>
              <a:rPr sz="2800" spc="-5" dirty="0"/>
              <a:t>acquisition of </a:t>
            </a:r>
            <a:r>
              <a:rPr sz="2800" b="1" i="1" dirty="0">
                <a:solidFill>
                  <a:srgbClr val="FF0000"/>
                </a:solidFill>
                <a:latin typeface="Arial"/>
                <a:cs typeface="Arial"/>
              </a:rPr>
              <a:t>van </a:t>
            </a:r>
            <a:r>
              <a:rPr sz="2800" b="1" spc="-80" dirty="0">
                <a:solidFill>
                  <a:srgbClr val="FF0000"/>
                </a:solidFill>
                <a:latin typeface="Arial"/>
                <a:cs typeface="Arial"/>
              </a:rPr>
              <a:t>genes </a:t>
            </a:r>
            <a:r>
              <a:rPr sz="2800" b="1" spc="-80" dirty="0">
                <a:latin typeface="Arial"/>
                <a:cs typeface="Arial"/>
              </a:rPr>
              <a:t> </a:t>
            </a:r>
            <a:r>
              <a:rPr sz="2800" spc="-5" dirty="0"/>
              <a:t>which </a:t>
            </a:r>
            <a:r>
              <a:rPr sz="2800" dirty="0"/>
              <a:t>results </a:t>
            </a:r>
            <a:r>
              <a:rPr sz="2800" spc="-5" dirty="0"/>
              <a:t>in changes in the </a:t>
            </a:r>
            <a:r>
              <a:rPr sz="2800" dirty="0"/>
              <a:t>structure </a:t>
            </a:r>
            <a:r>
              <a:rPr sz="2800" spc="-5" dirty="0"/>
              <a:t>of peptidoglycan  precursors that cause a decrease in the binding ability of  vancomycin.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5277" y="4163720"/>
            <a:ext cx="9440545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marR="5080" indent="-273685">
              <a:lnSpc>
                <a:spcPct val="150000"/>
              </a:lnSpc>
              <a:spcBef>
                <a:spcPts val="100"/>
              </a:spcBef>
            </a:pPr>
            <a:r>
              <a:rPr sz="2600" spc="-680" dirty="0">
                <a:solidFill>
                  <a:srgbClr val="0AD0D9"/>
                </a:solidFill>
                <a:latin typeface="Arial"/>
                <a:cs typeface="Arial"/>
              </a:rPr>
              <a:t>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Daptomycin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requires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presence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calcium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for binding.  Mutations in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genes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(e.g. </a:t>
            </a:r>
            <a:r>
              <a:rPr sz="2800" b="1" i="1" spc="-5" dirty="0">
                <a:solidFill>
                  <a:srgbClr val="FF0000"/>
                </a:solidFill>
                <a:latin typeface="Arial"/>
                <a:cs typeface="Arial"/>
              </a:rPr>
              <a:t>mprF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) change the charge of the  cell membrane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surface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to positive,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inhibiting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the binding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of 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calcium, and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therefore,</a:t>
            </a:r>
            <a:r>
              <a:rPr sz="28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daptomycin</a:t>
            </a:r>
            <a:r>
              <a:rPr sz="280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t>31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77825" y="363046"/>
            <a:ext cx="9997440" cy="5878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115" marR="5080" indent="-273050">
              <a:lnSpc>
                <a:spcPct val="150000"/>
              </a:lnSpc>
              <a:spcBef>
                <a:spcPts val="95"/>
              </a:spcBef>
              <a:buClr>
                <a:srgbClr val="0AD0D9"/>
              </a:buClr>
              <a:buSzPct val="92187"/>
              <a:buChar char=""/>
              <a:tabLst>
                <a:tab pos="285750" algn="l"/>
              </a:tabLst>
            </a:pP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Resistance to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drugs that target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ribosomal </a:t>
            </a:r>
            <a:r>
              <a:rPr sz="3200" spc="-75" dirty="0">
                <a:solidFill>
                  <a:srgbClr val="001F5F"/>
                </a:solidFill>
                <a:latin typeface="Arial"/>
                <a:cs typeface="Arial"/>
              </a:rPr>
              <a:t>subunits 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may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occur via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ribosomal mutation</a:t>
            </a:r>
            <a:r>
              <a:rPr sz="32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(aminoglycosides)</a:t>
            </a:r>
            <a:endParaRPr sz="3200">
              <a:latin typeface="Arial"/>
              <a:cs typeface="Arial"/>
            </a:endParaRPr>
          </a:p>
          <a:p>
            <a:pPr marL="285115" marR="1266190">
              <a:lnSpc>
                <a:spcPct val="150000"/>
              </a:lnSpc>
            </a:pP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,ribosomal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subunit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methylation most commonly  involving </a:t>
            </a:r>
            <a:r>
              <a:rPr sz="3200" b="1" i="1" dirty="0">
                <a:solidFill>
                  <a:srgbClr val="FF0000"/>
                </a:solidFill>
                <a:latin typeface="Arial"/>
                <a:cs typeface="Arial"/>
              </a:rPr>
              <a:t>erm 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genes</a:t>
            </a:r>
            <a:r>
              <a:rPr sz="3200" spc="-5" dirty="0">
                <a:latin typeface="Arial"/>
                <a:cs typeface="Arial"/>
              </a:rPr>
              <a:t>,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or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ribosomal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protection 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(tetracyclines).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5000">
              <a:latin typeface="Arial"/>
              <a:cs typeface="Arial"/>
            </a:endParaRPr>
          </a:p>
          <a:p>
            <a:pPr marL="285115" marR="793750" indent="-273050">
              <a:lnSpc>
                <a:spcPct val="150000"/>
              </a:lnSpc>
              <a:buClr>
                <a:srgbClr val="0AD0D9"/>
              </a:buClr>
              <a:buSzPct val="92187"/>
              <a:buChar char=""/>
              <a:tabLst>
                <a:tab pos="285750" algn="l"/>
              </a:tabLst>
            </a:pP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These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mechanisms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interfere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with the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ability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3200" spc="-185" dirty="0">
                <a:solidFill>
                  <a:srgbClr val="001F5F"/>
                </a:solidFill>
                <a:latin typeface="Arial"/>
                <a:cs typeface="Arial"/>
              </a:rPr>
              <a:t>the 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drug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bind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32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ribosome.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t>32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8076" rIns="0" bIns="0" rtlCol="0">
            <a:spAutoFit/>
          </a:bodyPr>
          <a:lstStyle/>
          <a:p>
            <a:pPr marL="295275" marR="5080" indent="-273685">
              <a:lnSpc>
                <a:spcPct val="150000"/>
              </a:lnSpc>
              <a:spcBef>
                <a:spcPts val="105"/>
              </a:spcBef>
            </a:pPr>
            <a:r>
              <a:rPr sz="2950" spc="-750" dirty="0">
                <a:solidFill>
                  <a:srgbClr val="0AD0D9"/>
                </a:solidFill>
              </a:rPr>
              <a:t> </a:t>
            </a:r>
            <a:r>
              <a:rPr dirty="0"/>
              <a:t>Selective toxicity </a:t>
            </a:r>
            <a:r>
              <a:rPr spc="-5" dirty="0"/>
              <a:t>(antibiotics) </a:t>
            </a:r>
            <a:r>
              <a:rPr dirty="0"/>
              <a:t>, </a:t>
            </a:r>
            <a:r>
              <a:rPr spc="-5" dirty="0"/>
              <a:t>the only affect </a:t>
            </a:r>
            <a:r>
              <a:rPr spc="-190" dirty="0"/>
              <a:t>the  </a:t>
            </a:r>
            <a:r>
              <a:rPr spc="-5" dirty="0"/>
              <a:t>bacterium not human, due to </a:t>
            </a:r>
            <a:r>
              <a:rPr dirty="0"/>
              <a:t>affect the specific  </a:t>
            </a:r>
            <a:r>
              <a:rPr spc="-5" dirty="0"/>
              <a:t>genes </a:t>
            </a:r>
            <a:r>
              <a:rPr dirty="0"/>
              <a:t>that </a:t>
            </a:r>
            <a:r>
              <a:rPr spc="-5" dirty="0"/>
              <a:t>only</a:t>
            </a:r>
            <a:r>
              <a:rPr spc="-30" dirty="0"/>
              <a:t> </a:t>
            </a:r>
            <a:r>
              <a:rPr spc="-5" dirty="0"/>
              <a:t>bacteria.</a:t>
            </a:r>
            <a:endParaRPr sz="295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t>33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825" y="363046"/>
            <a:ext cx="9959975" cy="2951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115" marR="5080" indent="-273050">
              <a:lnSpc>
                <a:spcPct val="150000"/>
              </a:lnSpc>
              <a:spcBef>
                <a:spcPts val="95"/>
              </a:spcBef>
            </a:pPr>
            <a:r>
              <a:rPr sz="2950" spc="-755" dirty="0">
                <a:solidFill>
                  <a:srgbClr val="0AD0D9"/>
                </a:solidFill>
              </a:rPr>
              <a:t> </a:t>
            </a:r>
            <a:r>
              <a:rPr dirty="0"/>
              <a:t>For </a:t>
            </a:r>
            <a:r>
              <a:rPr spc="-5" dirty="0"/>
              <a:t>drugs that target </a:t>
            </a:r>
            <a:r>
              <a:rPr dirty="0"/>
              <a:t>nucleic acid synthesis  </a:t>
            </a:r>
            <a:r>
              <a:rPr spc="-5" dirty="0"/>
              <a:t>(fluoroquinolones), </a:t>
            </a:r>
            <a:r>
              <a:rPr dirty="0"/>
              <a:t>resistance is via </a:t>
            </a:r>
            <a:r>
              <a:rPr spc="-5" dirty="0"/>
              <a:t>modifications </a:t>
            </a:r>
            <a:r>
              <a:rPr dirty="0"/>
              <a:t>in  DNA gyrase (G- bacteria </a:t>
            </a:r>
            <a:r>
              <a:rPr spc="-5" dirty="0"/>
              <a:t>e.</a:t>
            </a:r>
            <a:r>
              <a:rPr spc="-5" dirty="0">
                <a:solidFill>
                  <a:srgbClr val="000000"/>
                </a:solidFill>
              </a:rPr>
              <a:t>g. </a:t>
            </a:r>
            <a:r>
              <a:rPr b="1" i="1" dirty="0">
                <a:solidFill>
                  <a:srgbClr val="FF0000"/>
                </a:solidFill>
                <a:latin typeface="Arial"/>
                <a:cs typeface="Arial"/>
              </a:rPr>
              <a:t>gyrA</a:t>
            </a:r>
            <a:r>
              <a:rPr dirty="0">
                <a:solidFill>
                  <a:srgbClr val="000000"/>
                </a:solidFill>
              </a:rPr>
              <a:t>) </a:t>
            </a:r>
            <a:r>
              <a:rPr dirty="0"/>
              <a:t>or</a:t>
            </a:r>
            <a:r>
              <a:rPr spc="-150" dirty="0"/>
              <a:t> </a:t>
            </a:r>
            <a:r>
              <a:rPr dirty="0"/>
              <a:t>topoisomerase  IV (G + </a:t>
            </a:r>
            <a:r>
              <a:rPr spc="-5" dirty="0"/>
              <a:t>bacteria </a:t>
            </a:r>
            <a:r>
              <a:rPr dirty="0"/>
              <a:t>e.g.</a:t>
            </a:r>
            <a:r>
              <a:rPr spc="-60" dirty="0"/>
              <a:t> </a:t>
            </a:r>
            <a:r>
              <a:rPr b="1" i="1" dirty="0">
                <a:solidFill>
                  <a:srgbClr val="FF0000"/>
                </a:solidFill>
                <a:latin typeface="Arial"/>
                <a:cs typeface="Arial"/>
              </a:rPr>
              <a:t>grlA</a:t>
            </a:r>
            <a:r>
              <a:rPr dirty="0">
                <a:solidFill>
                  <a:srgbClr val="000000"/>
                </a:solidFill>
              </a:rPr>
              <a:t>).</a:t>
            </a:r>
            <a:endParaRPr sz="29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825" y="4019860"/>
            <a:ext cx="9388475" cy="303212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85115" marR="5080" indent="-273050">
              <a:lnSpc>
                <a:spcPct val="151300"/>
              </a:lnSpc>
              <a:spcBef>
                <a:spcPts val="55"/>
              </a:spcBef>
            </a:pPr>
            <a:r>
              <a:rPr sz="2950" spc="-750" dirty="0">
                <a:solidFill>
                  <a:srgbClr val="0AD0D9"/>
                </a:solidFill>
                <a:latin typeface="Arial"/>
                <a:cs typeface="Arial"/>
              </a:rPr>
              <a:t>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These </a:t>
            </a:r>
            <a:r>
              <a:rPr sz="32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mutations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cause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changes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in the structure</a:t>
            </a:r>
            <a:r>
              <a:rPr sz="3200" spc="-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spc="-280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3200" u="heavy" spc="-28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3200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gyrase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sz="32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topoisomerase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which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decrease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or 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eliminate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ability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the drug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bind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these  components</a:t>
            </a:r>
            <a:r>
              <a:rPr sz="3600" spc="-5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t>34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81788" y="1239748"/>
            <a:ext cx="9795510" cy="368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marR="5080" indent="-273050">
              <a:lnSpc>
                <a:spcPct val="150000"/>
              </a:lnSpc>
              <a:spcBef>
                <a:spcPts val="100"/>
              </a:spcBef>
            </a:pPr>
            <a:r>
              <a:rPr sz="2950" spc="-755" dirty="0">
                <a:solidFill>
                  <a:srgbClr val="0AD0D9"/>
                </a:solidFill>
                <a:latin typeface="Arial"/>
                <a:cs typeface="Arial"/>
              </a:rPr>
              <a:t>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There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are two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main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ways in which bacteria</a:t>
            </a:r>
            <a:r>
              <a:rPr sz="32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spc="-60" dirty="0">
                <a:solidFill>
                  <a:srgbClr val="001F5F"/>
                </a:solidFill>
                <a:latin typeface="Arial"/>
                <a:cs typeface="Arial"/>
              </a:rPr>
              <a:t>inactivate 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drugs;</a:t>
            </a:r>
            <a:r>
              <a:rPr sz="32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by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050">
              <a:latin typeface="Arial"/>
              <a:cs typeface="Arial"/>
            </a:endParaRPr>
          </a:p>
          <a:p>
            <a:pPr marL="374015" indent="-361950">
              <a:lnSpc>
                <a:spcPct val="100000"/>
              </a:lnSpc>
              <a:spcBef>
                <a:spcPts val="5"/>
              </a:spcBef>
              <a:buSzPct val="96875"/>
              <a:buAutoNum type="arabicPlain"/>
              <a:tabLst>
                <a:tab pos="374650" algn="l"/>
              </a:tabLst>
            </a:pP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Actual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degradation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of the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drug,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or</a:t>
            </a:r>
            <a:r>
              <a:rPr sz="32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by</a:t>
            </a:r>
            <a:endParaRPr sz="3200">
              <a:latin typeface="Arial"/>
              <a:cs typeface="Arial"/>
            </a:endParaRPr>
          </a:p>
          <a:p>
            <a:pPr marL="374015" indent="-361950">
              <a:lnSpc>
                <a:spcPct val="100000"/>
              </a:lnSpc>
              <a:spcBef>
                <a:spcPts val="1920"/>
              </a:spcBef>
              <a:buSzPct val="96875"/>
              <a:buAutoNum type="arabicPlain"/>
              <a:tabLst>
                <a:tab pos="374650" algn="l"/>
              </a:tabLst>
            </a:pP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Transfer of a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chemical group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to the</a:t>
            </a:r>
            <a:r>
              <a:rPr sz="32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drug.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6451" y="356361"/>
            <a:ext cx="5283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0000"/>
                </a:solidFill>
                <a:latin typeface="Arial"/>
                <a:cs typeface="Arial"/>
              </a:rPr>
              <a:t>3. </a:t>
            </a:r>
            <a:r>
              <a:rPr sz="3600" b="1" spc="-5" dirty="0">
                <a:solidFill>
                  <a:srgbClr val="FF0000"/>
                </a:solidFill>
                <a:latin typeface="Arial"/>
                <a:cs typeface="Arial"/>
              </a:rPr>
              <a:t>Inactivation </a:t>
            </a:r>
            <a:r>
              <a:rPr sz="3600" b="1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3600" b="1" spc="-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36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0000"/>
                </a:solidFill>
                <a:latin typeface="Arial"/>
                <a:cs typeface="Arial"/>
              </a:rPr>
              <a:t>drug.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t>35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477418" y="1371299"/>
            <a:ext cx="8865870" cy="3683635"/>
          </a:xfrm>
          <a:prstGeom prst="rect">
            <a:avLst/>
          </a:prstGeom>
        </p:spPr>
        <p:txBody>
          <a:bodyPr vert="horz" wrap="square" lIns="0" tIns="2559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14"/>
              </a:spcBef>
            </a:pPr>
            <a:r>
              <a:rPr sz="2950" spc="-755" dirty="0">
                <a:solidFill>
                  <a:srgbClr val="0AD0D9"/>
                </a:solidFill>
                <a:latin typeface="Arial"/>
                <a:cs typeface="Arial"/>
              </a:rPr>
              <a:t>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1-Actual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degradation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of the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drug,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or</a:t>
            </a:r>
            <a:r>
              <a:rPr sz="32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by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ct val="150000"/>
              </a:lnSpc>
            </a:pP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3200" b="1" spc="-5" dirty="0">
                <a:solidFill>
                  <a:srgbClr val="001F5F"/>
                </a:solidFill>
                <a:latin typeface="Arial"/>
                <a:cs typeface="Arial"/>
              </a:rPr>
              <a:t>β-lactamases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are a very large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group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3200" spc="-1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drug  hydrolyzing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enzymes .Another drug that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can be 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inactivated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by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hydrolyzation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is tetracycline, via  the </a:t>
            </a:r>
            <a:r>
              <a:rPr sz="3200" b="1" i="1" dirty="0">
                <a:solidFill>
                  <a:srgbClr val="FF0000"/>
                </a:solidFill>
                <a:latin typeface="Arial"/>
                <a:cs typeface="Arial"/>
              </a:rPr>
              <a:t>tetX</a:t>
            </a:r>
            <a:r>
              <a:rPr sz="3200" b="1" i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gene.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t>36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38201" y="290550"/>
            <a:ext cx="9950450" cy="5878830"/>
          </a:xfrm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marL="285115" indent="-273050">
              <a:lnSpc>
                <a:spcPct val="100000"/>
              </a:lnSpc>
              <a:spcBef>
                <a:spcPts val="2020"/>
              </a:spcBef>
              <a:buClr>
                <a:srgbClr val="0AD0D9"/>
              </a:buClr>
              <a:buSzPct val="92187"/>
              <a:buChar char=""/>
              <a:tabLst>
                <a:tab pos="285750" algn="l"/>
              </a:tabLst>
            </a:pP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2-Transfer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of a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chemical group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to the</a:t>
            </a:r>
            <a:r>
              <a:rPr sz="3200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drug.</a:t>
            </a:r>
            <a:endParaRPr sz="3200">
              <a:latin typeface="Arial"/>
              <a:cs typeface="Arial"/>
            </a:endParaRPr>
          </a:p>
          <a:p>
            <a:pPr marL="104139" marR="5080">
              <a:lnSpc>
                <a:spcPct val="150000"/>
              </a:lnSpc>
            </a:pP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Drug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inactivation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by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transfer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of a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chemical group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32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the 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drug most commonly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uses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transfer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3200" b="1" dirty="0">
                <a:solidFill>
                  <a:srgbClr val="001F5F"/>
                </a:solidFill>
                <a:latin typeface="Arial"/>
                <a:cs typeface="Arial"/>
              </a:rPr>
              <a:t>acetyl</a:t>
            </a:r>
            <a:r>
              <a:rPr sz="3200" b="1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1F5F"/>
                </a:solidFill>
                <a:latin typeface="Arial"/>
                <a:cs typeface="Arial"/>
              </a:rPr>
              <a:t>group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5000">
              <a:latin typeface="Arial"/>
              <a:cs typeface="Arial"/>
            </a:endParaRPr>
          </a:p>
          <a:p>
            <a:pPr marL="104139" marR="186690" indent="-91440">
              <a:lnSpc>
                <a:spcPct val="150000"/>
              </a:lnSpc>
              <a:buClr>
                <a:srgbClr val="0AD0D9"/>
              </a:buClr>
              <a:buSzPct val="92187"/>
              <a:buChar char=""/>
              <a:tabLst>
                <a:tab pos="398145" algn="l"/>
                <a:tab pos="398780" algn="l"/>
              </a:tabLst>
            </a:pP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There are a large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number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3200" b="1" spc="-5" dirty="0">
                <a:solidFill>
                  <a:srgbClr val="001F5F"/>
                </a:solidFill>
                <a:latin typeface="Arial"/>
                <a:cs typeface="Arial"/>
              </a:rPr>
              <a:t>transferases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that</a:t>
            </a:r>
            <a:r>
              <a:rPr sz="3200" spc="-1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have  been identified. Acetylation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is the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most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diversely used 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mechanism, and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is known to be used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against the  aminoglycosides.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t>37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81788" y="1252245"/>
            <a:ext cx="9982200" cy="5147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marR="5080" indent="-273050">
              <a:lnSpc>
                <a:spcPct val="150000"/>
              </a:lnSpc>
              <a:spcBef>
                <a:spcPts val="100"/>
              </a:spcBef>
              <a:buClr>
                <a:srgbClr val="0AD0D9"/>
              </a:buClr>
              <a:buSzPct val="92857"/>
              <a:buChar char=""/>
              <a:tabLst>
                <a:tab pos="285750" algn="l"/>
              </a:tabLst>
            </a:pP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Bacteria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possess 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chromosomally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encoded genes for efflux 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pumps. Some are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expressed constitutively,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others are  induced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or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overexpressed (high-level resistance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is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usually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via  a mutation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that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modifies the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transport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channel) under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certain  environmental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stimuli or when a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suitable substrate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2800" spc="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present.</a:t>
            </a:r>
            <a:endParaRPr sz="2800">
              <a:latin typeface="Arial"/>
              <a:cs typeface="Arial"/>
            </a:endParaRPr>
          </a:p>
          <a:p>
            <a:pPr marL="285115" marR="168910" indent="-273050">
              <a:lnSpc>
                <a:spcPct val="150000"/>
              </a:lnSpc>
              <a:buClr>
                <a:srgbClr val="0AD0D9"/>
              </a:buClr>
              <a:buSzPct val="92857"/>
              <a:buChar char=""/>
              <a:tabLst>
                <a:tab pos="285750" algn="l"/>
              </a:tabLst>
            </a:pP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efflux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pumps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function primarily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to rid the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bacterial cell </a:t>
            </a:r>
            <a:r>
              <a:rPr sz="2800" spc="-60" dirty="0">
                <a:solidFill>
                  <a:srgbClr val="001F5F"/>
                </a:solidFill>
                <a:latin typeface="Arial"/>
                <a:cs typeface="Arial"/>
              </a:rPr>
              <a:t>of 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toxic substances,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and many of these pumps will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transport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a  large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variety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of compounds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(multi-drug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[MDR]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efflux</a:t>
            </a:r>
            <a:r>
              <a:rPr sz="2800" spc="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pumps).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6451" y="356361"/>
            <a:ext cx="5460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0000"/>
                </a:solidFill>
                <a:latin typeface="Arial"/>
                <a:cs typeface="Arial"/>
              </a:rPr>
              <a:t>4. </a:t>
            </a:r>
            <a:r>
              <a:rPr sz="3600" b="1" spc="-5" dirty="0">
                <a:solidFill>
                  <a:srgbClr val="FF0000"/>
                </a:solidFill>
                <a:latin typeface="Arial"/>
                <a:cs typeface="Arial"/>
              </a:rPr>
              <a:t>Active </a:t>
            </a:r>
            <a:r>
              <a:rPr sz="3600" b="1" dirty="0">
                <a:solidFill>
                  <a:srgbClr val="FF0000"/>
                </a:solidFill>
                <a:latin typeface="Arial"/>
                <a:cs typeface="Arial"/>
              </a:rPr>
              <a:t>efflux </a:t>
            </a:r>
            <a:r>
              <a:rPr sz="3600" b="1" spc="-10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3600" b="1" spc="-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36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0000"/>
                </a:solidFill>
                <a:latin typeface="Arial"/>
                <a:cs typeface="Arial"/>
              </a:rPr>
              <a:t>drug.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t>38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127203" y="588623"/>
            <a:ext cx="9799320" cy="5788025"/>
          </a:xfrm>
          <a:prstGeom prst="rect">
            <a:avLst/>
          </a:prstGeom>
        </p:spPr>
        <p:txBody>
          <a:bodyPr vert="horz" wrap="square" lIns="0" tIns="226695" rIns="0" bIns="0" rtlCol="0">
            <a:spAutoFit/>
          </a:bodyPr>
          <a:lstStyle/>
          <a:p>
            <a:pPr marL="285115" indent="-273050">
              <a:lnSpc>
                <a:spcPct val="100000"/>
              </a:lnSpc>
              <a:spcBef>
                <a:spcPts val="1785"/>
              </a:spcBef>
              <a:buClr>
                <a:srgbClr val="0AD0D9"/>
              </a:buClr>
              <a:buSzPct val="92857"/>
              <a:buChar char=""/>
              <a:tabLst>
                <a:tab pos="285750" algn="l"/>
              </a:tabLst>
            </a:pP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Most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bacteria possess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many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different types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efflux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 pumps.</a:t>
            </a:r>
            <a:endParaRPr sz="2800">
              <a:latin typeface="Arial"/>
              <a:cs typeface="Arial"/>
            </a:endParaRPr>
          </a:p>
          <a:p>
            <a:pPr marL="285115" marR="882015" indent="-273050">
              <a:lnSpc>
                <a:spcPct val="150000"/>
              </a:lnSpc>
              <a:buClr>
                <a:srgbClr val="0AD0D9"/>
              </a:buClr>
              <a:buSzPct val="92857"/>
              <a:buChar char=""/>
              <a:tabLst>
                <a:tab pos="285750" algn="l"/>
              </a:tabLst>
            </a:pP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There are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five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main families of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efflux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pumps in </a:t>
            </a:r>
            <a:r>
              <a:rPr sz="2800" spc="-60" dirty="0">
                <a:solidFill>
                  <a:srgbClr val="001F5F"/>
                </a:solidFill>
                <a:latin typeface="Arial"/>
                <a:cs typeface="Arial"/>
              </a:rPr>
              <a:t>bacteria 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classified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based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on structure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energy</a:t>
            </a:r>
            <a:r>
              <a:rPr sz="28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source: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700">
              <a:latin typeface="Arial"/>
              <a:cs typeface="Arial"/>
            </a:endParaRPr>
          </a:p>
          <a:p>
            <a:pPr marL="329565" indent="-317500">
              <a:lnSpc>
                <a:spcPct val="100000"/>
              </a:lnSpc>
              <a:buSzPct val="96428"/>
              <a:buAutoNum type="arabicPlain"/>
              <a:tabLst>
                <a:tab pos="330200" algn="l"/>
              </a:tabLst>
            </a:pP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The ATP-binding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cassette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(ABC)</a:t>
            </a:r>
            <a:r>
              <a:rPr sz="2800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family,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50000"/>
              </a:lnSpc>
              <a:buSzPct val="96428"/>
              <a:buAutoNum type="arabicPlain"/>
              <a:tabLst>
                <a:tab pos="330200" algn="l"/>
              </a:tabLst>
            </a:pP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The multidrug and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toxic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compound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extrusion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(MATE) family,  3-The small multidrug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resistance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(SMR)</a:t>
            </a:r>
            <a:r>
              <a:rPr sz="2800" spc="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family,</a:t>
            </a:r>
            <a:endParaRPr sz="2800">
              <a:latin typeface="Arial"/>
              <a:cs typeface="Arial"/>
            </a:endParaRPr>
          </a:p>
          <a:p>
            <a:pPr marL="329565" indent="-317500">
              <a:lnSpc>
                <a:spcPct val="100000"/>
              </a:lnSpc>
              <a:spcBef>
                <a:spcPts val="1685"/>
              </a:spcBef>
              <a:buSzPct val="96428"/>
              <a:buAutoNum type="arabicPlain" startAt="4"/>
              <a:tabLst>
                <a:tab pos="330200" algn="l"/>
              </a:tabLst>
            </a:pP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The major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facilitator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superfamily (MFS),</a:t>
            </a:r>
            <a:r>
              <a:rPr sz="2800" spc="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endParaRPr sz="2800">
              <a:latin typeface="Arial"/>
              <a:cs typeface="Arial"/>
            </a:endParaRPr>
          </a:p>
          <a:p>
            <a:pPr marL="329565" indent="-317500">
              <a:lnSpc>
                <a:spcPct val="100000"/>
              </a:lnSpc>
              <a:spcBef>
                <a:spcPts val="1680"/>
              </a:spcBef>
              <a:buSzPct val="96428"/>
              <a:buAutoNum type="arabicPlain" startAt="4"/>
              <a:tabLst>
                <a:tab pos="330200" algn="l"/>
              </a:tabLst>
            </a:pP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resistance-nodulation-cell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division (RND)</a:t>
            </a:r>
            <a:r>
              <a:rPr sz="2800" spc="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family.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203" y="207745"/>
            <a:ext cx="8792845" cy="18091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marR="5080" indent="-273050">
              <a:lnSpc>
                <a:spcPct val="150000"/>
              </a:lnSpc>
              <a:spcBef>
                <a:spcPts val="100"/>
              </a:spcBef>
            </a:pPr>
            <a:r>
              <a:rPr sz="2400" spc="-620" dirty="0">
                <a:solidFill>
                  <a:srgbClr val="0AD0D9"/>
                </a:solidFill>
              </a:rPr>
              <a:t> </a:t>
            </a:r>
            <a:r>
              <a:rPr sz="2600" dirty="0"/>
              <a:t>Efflux pumps found in </a:t>
            </a:r>
            <a:r>
              <a:rPr sz="2600" b="1" dirty="0">
                <a:latin typeface="Arial"/>
                <a:cs typeface="Arial"/>
              </a:rPr>
              <a:t>G + bacteria </a:t>
            </a:r>
            <a:r>
              <a:rPr sz="2600" dirty="0"/>
              <a:t>may confer intrinsic  resistance because of being encoded on </a:t>
            </a:r>
            <a:r>
              <a:rPr sz="2600" spc="-5" dirty="0"/>
              <a:t>the </a:t>
            </a:r>
            <a:r>
              <a:rPr sz="2600" dirty="0"/>
              <a:t>chromosome  (natural).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7203" y="2586075"/>
            <a:ext cx="9865360" cy="41865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marR="5080" indent="-273050">
              <a:lnSpc>
                <a:spcPct val="150000"/>
              </a:lnSpc>
              <a:spcBef>
                <a:spcPts val="100"/>
              </a:spcBef>
              <a:buClr>
                <a:srgbClr val="0AD0D9"/>
              </a:buClr>
              <a:buSzPct val="92307"/>
              <a:buChar char=""/>
              <a:tabLst>
                <a:tab pos="285750" algn="l"/>
              </a:tabLst>
            </a:pP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There are also </a:t>
            </a:r>
            <a:r>
              <a:rPr sz="2600" b="1" dirty="0">
                <a:solidFill>
                  <a:srgbClr val="001F5F"/>
                </a:solidFill>
                <a:latin typeface="Arial"/>
                <a:cs typeface="Arial"/>
              </a:rPr>
              <a:t>G + </a:t>
            </a: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efflux pumps known to be carried on </a:t>
            </a:r>
            <a:r>
              <a:rPr sz="2600" spc="-55" dirty="0">
                <a:solidFill>
                  <a:srgbClr val="001F5F"/>
                </a:solidFill>
                <a:latin typeface="Arial"/>
                <a:cs typeface="Arial"/>
              </a:rPr>
              <a:t>plasmids  </a:t>
            </a: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(aquarid).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AD0D9"/>
              </a:buClr>
              <a:buFont typeface="Arial"/>
              <a:buChar char=""/>
            </a:pPr>
            <a:endParaRPr sz="2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AD0D9"/>
              </a:buClr>
              <a:buFont typeface="Arial"/>
              <a:buChar char=""/>
            </a:pPr>
            <a:endParaRPr sz="2500">
              <a:latin typeface="Arial"/>
              <a:cs typeface="Arial"/>
            </a:endParaRPr>
          </a:p>
          <a:p>
            <a:pPr marL="285115" indent="-273050">
              <a:lnSpc>
                <a:spcPct val="100000"/>
              </a:lnSpc>
              <a:buClr>
                <a:srgbClr val="0AD0D9"/>
              </a:buClr>
              <a:buSzPct val="92307"/>
              <a:buChar char=""/>
              <a:tabLst>
                <a:tab pos="285750" algn="l"/>
              </a:tabLst>
            </a:pP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These pumps include members of the MATE and MFS</a:t>
            </a:r>
            <a:r>
              <a:rPr sz="2600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families.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AD0D9"/>
              </a:buClr>
              <a:buFont typeface="Arial"/>
              <a:buChar char=""/>
            </a:pPr>
            <a:endParaRPr sz="4050">
              <a:latin typeface="Arial"/>
              <a:cs typeface="Arial"/>
            </a:endParaRPr>
          </a:p>
          <a:p>
            <a:pPr marL="285115" marR="12700" indent="-273050">
              <a:lnSpc>
                <a:spcPct val="150000"/>
              </a:lnSpc>
              <a:buClr>
                <a:srgbClr val="0AD0D9"/>
              </a:buClr>
              <a:buSzPct val="92307"/>
              <a:buChar char=""/>
              <a:tabLst>
                <a:tab pos="285750" algn="l"/>
              </a:tabLst>
            </a:pP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Efflux pumps found in </a:t>
            </a:r>
            <a:r>
              <a:rPr sz="2600" b="1" dirty="0">
                <a:solidFill>
                  <a:srgbClr val="001F5F"/>
                </a:solidFill>
                <a:latin typeface="Arial"/>
                <a:cs typeface="Arial"/>
              </a:rPr>
              <a:t>G -bacteria </a:t>
            </a: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are widely distributed and </a:t>
            </a:r>
            <a:r>
              <a:rPr sz="2600" spc="-150" dirty="0">
                <a:solidFill>
                  <a:srgbClr val="001F5F"/>
                </a:solidFill>
                <a:latin typeface="Arial"/>
                <a:cs typeface="Arial"/>
              </a:rPr>
              <a:t>may  </a:t>
            </a: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come from all </a:t>
            </a:r>
            <a:r>
              <a:rPr sz="2600" spc="-5" dirty="0">
                <a:solidFill>
                  <a:srgbClr val="001F5F"/>
                </a:solidFill>
                <a:latin typeface="Arial"/>
                <a:cs typeface="Arial"/>
              </a:rPr>
              <a:t>five </a:t>
            </a: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of the families, with the most</a:t>
            </a:r>
            <a:r>
              <a:rPr sz="26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clinically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9999" y="6954113"/>
            <a:ext cx="689038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significant pumps belonging to the RND</a:t>
            </a:r>
            <a:r>
              <a:rPr sz="26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spc="5" dirty="0">
                <a:solidFill>
                  <a:srgbClr val="001F5F"/>
                </a:solidFill>
                <a:latin typeface="Arial"/>
                <a:cs typeface="Arial"/>
              </a:rPr>
              <a:t>family</a:t>
            </a:r>
            <a:r>
              <a:rPr sz="2800" spc="5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27997" y="7219898"/>
            <a:ext cx="19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45C75"/>
                </a:solidFill>
                <a:latin typeface="Tahoma"/>
                <a:cs typeface="Tahoma"/>
              </a:rPr>
              <a:t>39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6219" y="512521"/>
            <a:ext cx="45478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4607A"/>
                </a:solidFill>
                <a:latin typeface="Arial"/>
                <a:cs typeface="Arial"/>
              </a:rPr>
              <a:t>Antimicrobial</a:t>
            </a:r>
            <a:r>
              <a:rPr sz="3600" b="1" spc="-40" dirty="0">
                <a:solidFill>
                  <a:srgbClr val="04607A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4607A"/>
                </a:solidFill>
                <a:latin typeface="Arial"/>
                <a:cs typeface="Arial"/>
              </a:rPr>
              <a:t>agents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000" y="1454810"/>
            <a:ext cx="9915525" cy="478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marR="5080" indent="-273050">
              <a:lnSpc>
                <a:spcPct val="150100"/>
              </a:lnSpc>
              <a:spcBef>
                <a:spcPts val="100"/>
              </a:spcBef>
            </a:pPr>
            <a:r>
              <a:rPr sz="2600" spc="-680" dirty="0">
                <a:solidFill>
                  <a:srgbClr val="0AD0D9"/>
                </a:solidFill>
                <a:latin typeface="Arial"/>
                <a:cs typeface="Arial"/>
              </a:rPr>
              <a:t> </a:t>
            </a:r>
            <a:r>
              <a:rPr sz="2800" spc="-5" dirty="0">
                <a:latin typeface="Arial"/>
                <a:cs typeface="Arial"/>
              </a:rPr>
              <a:t>Antimicrobial agents can be </a:t>
            </a:r>
            <a:r>
              <a:rPr sz="2800" dirty="0">
                <a:latin typeface="Arial"/>
                <a:cs typeface="Arial"/>
              </a:rPr>
              <a:t>divided </a:t>
            </a:r>
            <a:r>
              <a:rPr sz="2800" spc="-5" dirty="0">
                <a:latin typeface="Arial"/>
                <a:cs typeface="Arial"/>
              </a:rPr>
              <a:t>into groups based </a:t>
            </a:r>
            <a:r>
              <a:rPr sz="2800" dirty="0">
                <a:latin typeface="Arial"/>
                <a:cs typeface="Arial"/>
              </a:rPr>
              <a:t>on </a:t>
            </a:r>
            <a:r>
              <a:rPr sz="2800" spc="-155" dirty="0">
                <a:latin typeface="Arial"/>
                <a:cs typeface="Arial"/>
              </a:rPr>
              <a:t>the  </a:t>
            </a:r>
            <a:r>
              <a:rPr sz="2800" spc="-5" dirty="0">
                <a:latin typeface="Arial"/>
                <a:cs typeface="Arial"/>
              </a:rPr>
              <a:t>mechanism of antimicrobial</a:t>
            </a:r>
            <a:r>
              <a:rPr sz="2800" spc="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activity.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buClr>
                <a:srgbClr val="0AD0D9"/>
              </a:buClr>
              <a:buSzPct val="92857"/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Arial"/>
                <a:cs typeface="Arial"/>
              </a:rPr>
              <a:t>Agents that </a:t>
            </a:r>
            <a:r>
              <a:rPr sz="2800" dirty="0">
                <a:latin typeface="Arial"/>
                <a:cs typeface="Arial"/>
              </a:rPr>
              <a:t>inhibit </a:t>
            </a:r>
            <a:r>
              <a:rPr sz="2800" spc="-5" dirty="0">
                <a:latin typeface="Arial"/>
                <a:cs typeface="Arial"/>
              </a:rPr>
              <a:t>cell wall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synthesis.</a:t>
            </a:r>
            <a:endParaRPr sz="28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1680"/>
              </a:spcBef>
              <a:buClr>
                <a:srgbClr val="0AD0D9"/>
              </a:buClr>
              <a:buSzPct val="92857"/>
              <a:buAutoNum type="arabicPeriod"/>
              <a:tabLst>
                <a:tab pos="527685" algn="l"/>
                <a:tab pos="528320" algn="l"/>
              </a:tabLst>
            </a:pPr>
            <a:r>
              <a:rPr sz="2800" dirty="0">
                <a:latin typeface="Arial"/>
                <a:cs typeface="Arial"/>
              </a:rPr>
              <a:t>Depolarize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cell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membrane.</a:t>
            </a:r>
            <a:endParaRPr sz="28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1680"/>
              </a:spcBef>
              <a:buClr>
                <a:srgbClr val="0AD0D9"/>
              </a:buClr>
              <a:buSzPct val="92857"/>
              <a:buAutoNum type="arabicPeriod"/>
              <a:tabLst>
                <a:tab pos="527685" algn="l"/>
                <a:tab pos="528320" algn="l"/>
              </a:tabLst>
            </a:pPr>
            <a:r>
              <a:rPr sz="2800" dirty="0">
                <a:latin typeface="Arial"/>
                <a:cs typeface="Arial"/>
              </a:rPr>
              <a:t>Inhibit protein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synthesis.</a:t>
            </a:r>
            <a:endParaRPr sz="28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1685"/>
              </a:spcBef>
              <a:buClr>
                <a:srgbClr val="0AD0D9"/>
              </a:buClr>
              <a:buSzPct val="92857"/>
              <a:buAutoNum type="arabicPeriod"/>
              <a:tabLst>
                <a:tab pos="527685" algn="l"/>
                <a:tab pos="528320" algn="l"/>
              </a:tabLst>
            </a:pPr>
            <a:r>
              <a:rPr sz="2800" dirty="0">
                <a:latin typeface="Arial"/>
                <a:cs typeface="Arial"/>
              </a:rPr>
              <a:t>Inhibit </a:t>
            </a:r>
            <a:r>
              <a:rPr sz="2800" spc="-5" dirty="0">
                <a:latin typeface="Arial"/>
                <a:cs typeface="Arial"/>
              </a:rPr>
              <a:t>nuclei </a:t>
            </a:r>
            <a:r>
              <a:rPr sz="2800" dirty="0">
                <a:latin typeface="Arial"/>
                <a:cs typeface="Arial"/>
              </a:rPr>
              <a:t>acid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synthesis.</a:t>
            </a:r>
            <a:endParaRPr sz="28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1680"/>
              </a:spcBef>
              <a:buClr>
                <a:srgbClr val="0AD0D9"/>
              </a:buClr>
              <a:buSzPct val="92857"/>
              <a:buAutoNum type="arabicPeriod"/>
              <a:tabLst>
                <a:tab pos="527685" algn="l"/>
                <a:tab pos="528320" algn="l"/>
              </a:tabLst>
            </a:pPr>
            <a:r>
              <a:rPr sz="2800" dirty="0">
                <a:latin typeface="Arial"/>
                <a:cs typeface="Arial"/>
              </a:rPr>
              <a:t>Inhibit </a:t>
            </a:r>
            <a:r>
              <a:rPr sz="2800" spc="-5" dirty="0">
                <a:latin typeface="Arial"/>
                <a:cs typeface="Arial"/>
              </a:rPr>
              <a:t>metabolic pathways in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bacteria.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907" y="0"/>
            <a:ext cx="10134600" cy="6002020"/>
            <a:chOff x="25907" y="0"/>
            <a:chExt cx="10134600" cy="6002020"/>
          </a:xfrm>
        </p:grpSpPr>
        <p:sp>
          <p:nvSpPr>
            <p:cNvPr id="3" name="object 3"/>
            <p:cNvSpPr/>
            <p:nvPr/>
          </p:nvSpPr>
          <p:spPr>
            <a:xfrm>
              <a:off x="25907" y="175260"/>
              <a:ext cx="10134599" cy="58262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908" y="0"/>
              <a:ext cx="10134600" cy="858519"/>
            </a:xfrm>
            <a:custGeom>
              <a:avLst/>
              <a:gdLst/>
              <a:ahLst/>
              <a:cxnLst/>
              <a:rect l="l" t="t" r="r" b="b"/>
              <a:pathLst>
                <a:path w="10134600" h="858519">
                  <a:moveTo>
                    <a:pt x="10134600" y="0"/>
                  </a:moveTo>
                  <a:lnTo>
                    <a:pt x="9337548" y="0"/>
                  </a:lnTo>
                  <a:lnTo>
                    <a:pt x="9337548" y="24384"/>
                  </a:lnTo>
                  <a:lnTo>
                    <a:pt x="0" y="24384"/>
                  </a:lnTo>
                  <a:lnTo>
                    <a:pt x="0" y="210312"/>
                  </a:lnTo>
                  <a:lnTo>
                    <a:pt x="9337548" y="210312"/>
                  </a:lnTo>
                  <a:lnTo>
                    <a:pt x="9337548" y="858012"/>
                  </a:lnTo>
                  <a:lnTo>
                    <a:pt x="10134600" y="858012"/>
                  </a:lnTo>
                  <a:lnTo>
                    <a:pt x="10134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06400" y="6958076"/>
            <a:ext cx="6332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1F5F"/>
                </a:solidFill>
                <a:latin typeface="Tahoma"/>
                <a:cs typeface="Tahoma"/>
              </a:rPr>
              <a:t>Figure: General structure </a:t>
            </a:r>
            <a:r>
              <a:rPr sz="1800" b="1" dirty="0">
                <a:solidFill>
                  <a:srgbClr val="001F5F"/>
                </a:solidFill>
                <a:latin typeface="Tahoma"/>
                <a:cs typeface="Tahoma"/>
              </a:rPr>
              <a:t>of main </a:t>
            </a:r>
            <a:r>
              <a:rPr sz="1800" b="1" spc="-5" dirty="0">
                <a:solidFill>
                  <a:srgbClr val="001F5F"/>
                </a:solidFill>
                <a:latin typeface="Tahoma"/>
                <a:cs typeface="Tahoma"/>
              </a:rPr>
              <a:t>efflux pump</a:t>
            </a:r>
            <a:r>
              <a:rPr sz="1800" b="1" spc="-7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Tahoma"/>
                <a:cs typeface="Tahoma"/>
              </a:rPr>
              <a:t>families.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t>40</a:t>
            </a:fld>
            <a:endParaRPr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t>41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401" y="95757"/>
            <a:ext cx="888746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4607A"/>
                </a:solidFill>
                <a:latin typeface="Arial"/>
                <a:cs typeface="Arial"/>
              </a:rPr>
              <a:t>What is the </a:t>
            </a:r>
            <a:r>
              <a:rPr sz="3600" b="1" spc="-5" dirty="0">
                <a:solidFill>
                  <a:srgbClr val="04607A"/>
                </a:solidFill>
                <a:latin typeface="Arial"/>
                <a:cs typeface="Arial"/>
              </a:rPr>
              <a:t>difference </a:t>
            </a:r>
            <a:r>
              <a:rPr sz="3600" b="1" dirty="0">
                <a:solidFill>
                  <a:srgbClr val="04607A"/>
                </a:solidFill>
                <a:latin typeface="Arial"/>
                <a:cs typeface="Arial"/>
              </a:rPr>
              <a:t>between</a:t>
            </a:r>
            <a:r>
              <a:rPr sz="3600" b="1" spc="-40" dirty="0">
                <a:solidFill>
                  <a:srgbClr val="04607A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04607A"/>
                </a:solidFill>
                <a:latin typeface="Arial"/>
                <a:cs typeface="Arial"/>
              </a:rPr>
              <a:t>antibiotic  </a:t>
            </a:r>
            <a:r>
              <a:rPr sz="3600" b="1" dirty="0">
                <a:solidFill>
                  <a:srgbClr val="04607A"/>
                </a:solidFill>
                <a:latin typeface="Arial"/>
                <a:cs typeface="Arial"/>
              </a:rPr>
              <a:t>and antimicrobial</a:t>
            </a:r>
            <a:r>
              <a:rPr sz="3600" b="1" spc="-25" dirty="0">
                <a:solidFill>
                  <a:srgbClr val="04607A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4607A"/>
                </a:solidFill>
                <a:latin typeface="Arial"/>
                <a:cs typeface="Arial"/>
              </a:rPr>
              <a:t>resistance?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825" y="1386966"/>
            <a:ext cx="9918065" cy="5581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marR="24130" indent="-273050">
              <a:lnSpc>
                <a:spcPct val="150000"/>
              </a:lnSpc>
              <a:spcBef>
                <a:spcPts val="100"/>
              </a:spcBef>
              <a:buClr>
                <a:srgbClr val="0AD0D9"/>
              </a:buClr>
              <a:buSzPct val="92592"/>
              <a:buChar char=""/>
              <a:tabLst>
                <a:tab pos="285750" algn="l"/>
              </a:tabLst>
            </a:pPr>
            <a:r>
              <a:rPr sz="2700" dirty="0">
                <a:solidFill>
                  <a:srgbClr val="001F5F"/>
                </a:solidFill>
                <a:latin typeface="Arial"/>
                <a:cs typeface="Arial"/>
              </a:rPr>
              <a:t>Antibiotics </a:t>
            </a:r>
            <a:r>
              <a:rPr sz="2700" spc="-5" dirty="0">
                <a:solidFill>
                  <a:srgbClr val="001F5F"/>
                </a:solidFill>
                <a:latin typeface="Arial"/>
                <a:cs typeface="Arial"/>
              </a:rPr>
              <a:t>are medicines used </a:t>
            </a:r>
            <a:r>
              <a:rPr sz="2700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2700" spc="-5" dirty="0">
                <a:solidFill>
                  <a:srgbClr val="001F5F"/>
                </a:solidFill>
                <a:latin typeface="Arial"/>
                <a:cs typeface="Arial"/>
              </a:rPr>
              <a:t>prevent and </a:t>
            </a:r>
            <a:r>
              <a:rPr sz="2700" dirty="0">
                <a:solidFill>
                  <a:srgbClr val="001F5F"/>
                </a:solidFill>
                <a:latin typeface="Arial"/>
                <a:cs typeface="Arial"/>
              </a:rPr>
              <a:t>treat </a:t>
            </a:r>
            <a:r>
              <a:rPr sz="2700" spc="-5" dirty="0">
                <a:solidFill>
                  <a:srgbClr val="001F5F"/>
                </a:solidFill>
                <a:latin typeface="Arial"/>
                <a:cs typeface="Arial"/>
              </a:rPr>
              <a:t>bacterial  </a:t>
            </a:r>
            <a:r>
              <a:rPr sz="2700" dirty="0">
                <a:solidFill>
                  <a:srgbClr val="001F5F"/>
                </a:solidFill>
                <a:latin typeface="Arial"/>
                <a:cs typeface="Arial"/>
              </a:rPr>
              <a:t>infections. Antibiotic resistance occurs </a:t>
            </a:r>
            <a:r>
              <a:rPr sz="2700" spc="-5" dirty="0">
                <a:solidFill>
                  <a:srgbClr val="001F5F"/>
                </a:solidFill>
                <a:latin typeface="Arial"/>
                <a:cs typeface="Arial"/>
              </a:rPr>
              <a:t>when </a:t>
            </a:r>
            <a:r>
              <a:rPr sz="2700" dirty="0">
                <a:solidFill>
                  <a:srgbClr val="001F5F"/>
                </a:solidFill>
                <a:latin typeface="Arial"/>
                <a:cs typeface="Arial"/>
              </a:rPr>
              <a:t>bacteria </a:t>
            </a:r>
            <a:r>
              <a:rPr sz="2700" spc="-5" dirty="0">
                <a:solidFill>
                  <a:srgbClr val="001F5F"/>
                </a:solidFill>
                <a:latin typeface="Arial"/>
                <a:cs typeface="Arial"/>
              </a:rPr>
              <a:t>change</a:t>
            </a:r>
            <a:r>
              <a:rPr sz="2700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700" spc="-5" dirty="0">
                <a:solidFill>
                  <a:srgbClr val="001F5F"/>
                </a:solidFill>
                <a:latin typeface="Arial"/>
                <a:cs typeface="Arial"/>
              </a:rPr>
              <a:t>in  </a:t>
            </a:r>
            <a:r>
              <a:rPr sz="2700" dirty="0">
                <a:solidFill>
                  <a:srgbClr val="001F5F"/>
                </a:solidFill>
                <a:latin typeface="Arial"/>
                <a:cs typeface="Arial"/>
              </a:rPr>
              <a:t>response to the </a:t>
            </a:r>
            <a:r>
              <a:rPr sz="2700" spc="-5" dirty="0">
                <a:solidFill>
                  <a:srgbClr val="001F5F"/>
                </a:solidFill>
                <a:latin typeface="Arial"/>
                <a:cs typeface="Arial"/>
              </a:rPr>
              <a:t>use </a:t>
            </a:r>
            <a:r>
              <a:rPr sz="2700" dirty="0">
                <a:solidFill>
                  <a:srgbClr val="001F5F"/>
                </a:solidFill>
                <a:latin typeface="Arial"/>
                <a:cs typeface="Arial"/>
              </a:rPr>
              <a:t>of these </a:t>
            </a:r>
            <a:r>
              <a:rPr sz="2700" spc="-5" dirty="0">
                <a:solidFill>
                  <a:srgbClr val="001F5F"/>
                </a:solidFill>
                <a:latin typeface="Arial"/>
                <a:cs typeface="Arial"/>
              </a:rPr>
              <a:t>medicines. Bacteria, </a:t>
            </a:r>
            <a:r>
              <a:rPr sz="2700" dirty="0">
                <a:solidFill>
                  <a:srgbClr val="001F5F"/>
                </a:solidFill>
                <a:latin typeface="Arial"/>
                <a:cs typeface="Arial"/>
              </a:rPr>
              <a:t>not </a:t>
            </a:r>
            <a:r>
              <a:rPr sz="2700" spc="-5" dirty="0">
                <a:solidFill>
                  <a:srgbClr val="001F5F"/>
                </a:solidFill>
                <a:latin typeface="Arial"/>
                <a:cs typeface="Arial"/>
              </a:rPr>
              <a:t>humans,  become antibiotic </a:t>
            </a:r>
            <a:r>
              <a:rPr sz="2700" dirty="0">
                <a:solidFill>
                  <a:srgbClr val="001F5F"/>
                </a:solidFill>
                <a:latin typeface="Arial"/>
                <a:cs typeface="Arial"/>
              </a:rPr>
              <a:t>resistant. </a:t>
            </a:r>
            <a:r>
              <a:rPr sz="2700" spc="-5" dirty="0">
                <a:solidFill>
                  <a:srgbClr val="001F5F"/>
                </a:solidFill>
                <a:latin typeface="Arial"/>
                <a:cs typeface="Arial"/>
              </a:rPr>
              <a:t>These bacteria </a:t>
            </a:r>
            <a:r>
              <a:rPr sz="2700" dirty="0">
                <a:solidFill>
                  <a:srgbClr val="001F5F"/>
                </a:solidFill>
                <a:latin typeface="Arial"/>
                <a:cs typeface="Arial"/>
              </a:rPr>
              <a:t>may </a:t>
            </a:r>
            <a:r>
              <a:rPr sz="2700" spc="-5" dirty="0">
                <a:solidFill>
                  <a:srgbClr val="001F5F"/>
                </a:solidFill>
                <a:latin typeface="Arial"/>
                <a:cs typeface="Arial"/>
              </a:rPr>
              <a:t>then </a:t>
            </a:r>
            <a:r>
              <a:rPr sz="2700" dirty="0">
                <a:solidFill>
                  <a:srgbClr val="001F5F"/>
                </a:solidFill>
                <a:latin typeface="Arial"/>
                <a:cs typeface="Arial"/>
              </a:rPr>
              <a:t>infect  </a:t>
            </a:r>
            <a:r>
              <a:rPr sz="2700" spc="-5" dirty="0">
                <a:solidFill>
                  <a:srgbClr val="001F5F"/>
                </a:solidFill>
                <a:latin typeface="Arial"/>
                <a:cs typeface="Arial"/>
              </a:rPr>
              <a:t>humans and are harder </a:t>
            </a:r>
            <a:r>
              <a:rPr sz="2700" dirty="0">
                <a:solidFill>
                  <a:srgbClr val="001F5F"/>
                </a:solidFill>
                <a:latin typeface="Arial"/>
                <a:cs typeface="Arial"/>
              </a:rPr>
              <a:t>to treat </a:t>
            </a:r>
            <a:r>
              <a:rPr sz="2700" spc="-5" dirty="0">
                <a:solidFill>
                  <a:srgbClr val="001F5F"/>
                </a:solidFill>
                <a:latin typeface="Arial"/>
                <a:cs typeface="Arial"/>
              </a:rPr>
              <a:t>than </a:t>
            </a:r>
            <a:r>
              <a:rPr sz="2700" dirty="0">
                <a:solidFill>
                  <a:srgbClr val="001F5F"/>
                </a:solidFill>
                <a:latin typeface="Arial"/>
                <a:cs typeface="Arial"/>
              </a:rPr>
              <a:t>non-resistant</a:t>
            </a:r>
            <a:r>
              <a:rPr sz="27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001F5F"/>
                </a:solidFill>
                <a:latin typeface="Arial"/>
                <a:cs typeface="Arial"/>
              </a:rPr>
              <a:t>bacteria.</a:t>
            </a:r>
            <a:endParaRPr sz="2700">
              <a:latin typeface="Arial"/>
              <a:cs typeface="Arial"/>
            </a:endParaRPr>
          </a:p>
          <a:p>
            <a:pPr marL="285115" marR="5080" indent="-273050">
              <a:lnSpc>
                <a:spcPct val="150000"/>
              </a:lnSpc>
              <a:buClr>
                <a:srgbClr val="0AD0D9"/>
              </a:buClr>
              <a:buSzPct val="92592"/>
              <a:buChar char=""/>
              <a:tabLst>
                <a:tab pos="285750" algn="l"/>
              </a:tabLst>
            </a:pPr>
            <a:r>
              <a:rPr sz="2700" spc="-5" dirty="0">
                <a:solidFill>
                  <a:srgbClr val="001F5F"/>
                </a:solidFill>
                <a:latin typeface="Arial"/>
                <a:cs typeface="Arial"/>
              </a:rPr>
              <a:t>Antimicrobial </a:t>
            </a:r>
            <a:r>
              <a:rPr sz="2700" dirty="0">
                <a:solidFill>
                  <a:srgbClr val="001F5F"/>
                </a:solidFill>
                <a:latin typeface="Arial"/>
                <a:cs typeface="Arial"/>
              </a:rPr>
              <a:t>resistance </a:t>
            </a:r>
            <a:r>
              <a:rPr sz="2700" spc="-5" dirty="0">
                <a:solidFill>
                  <a:srgbClr val="001F5F"/>
                </a:solidFill>
                <a:latin typeface="Arial"/>
                <a:cs typeface="Arial"/>
              </a:rPr>
              <a:t>is a broader </a:t>
            </a:r>
            <a:r>
              <a:rPr sz="2700" dirty="0">
                <a:solidFill>
                  <a:srgbClr val="001F5F"/>
                </a:solidFill>
                <a:latin typeface="Arial"/>
                <a:cs typeface="Arial"/>
              </a:rPr>
              <a:t>term, encompassing  resistance to </a:t>
            </a:r>
            <a:r>
              <a:rPr sz="2700" spc="-5" dirty="0">
                <a:solidFill>
                  <a:srgbClr val="001F5F"/>
                </a:solidFill>
                <a:latin typeface="Arial"/>
                <a:cs typeface="Arial"/>
              </a:rPr>
              <a:t>drugs </a:t>
            </a:r>
            <a:r>
              <a:rPr sz="2700" dirty="0">
                <a:solidFill>
                  <a:srgbClr val="001F5F"/>
                </a:solidFill>
                <a:latin typeface="Arial"/>
                <a:cs typeface="Arial"/>
              </a:rPr>
              <a:t>to treat infections caused by other</a:t>
            </a:r>
            <a:r>
              <a:rPr sz="2700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700" spc="-5" dirty="0">
                <a:solidFill>
                  <a:srgbClr val="001F5F"/>
                </a:solidFill>
                <a:latin typeface="Arial"/>
                <a:cs typeface="Arial"/>
              </a:rPr>
              <a:t>microbes  as well, </a:t>
            </a:r>
            <a:r>
              <a:rPr sz="2700" dirty="0">
                <a:solidFill>
                  <a:srgbClr val="001F5F"/>
                </a:solidFill>
                <a:latin typeface="Arial"/>
                <a:cs typeface="Arial"/>
              </a:rPr>
              <a:t>such </a:t>
            </a:r>
            <a:r>
              <a:rPr sz="2700" spc="-10" dirty="0">
                <a:solidFill>
                  <a:srgbClr val="001F5F"/>
                </a:solidFill>
                <a:latin typeface="Arial"/>
                <a:cs typeface="Arial"/>
              </a:rPr>
              <a:t>as </a:t>
            </a:r>
            <a:r>
              <a:rPr sz="2700" dirty="0">
                <a:solidFill>
                  <a:srgbClr val="001F5F"/>
                </a:solidFill>
                <a:latin typeface="Arial"/>
                <a:cs typeface="Arial"/>
              </a:rPr>
              <a:t>parasites (e.g. </a:t>
            </a:r>
            <a:r>
              <a:rPr sz="2700" spc="-5" dirty="0">
                <a:solidFill>
                  <a:srgbClr val="001F5F"/>
                </a:solidFill>
                <a:latin typeface="Arial"/>
                <a:cs typeface="Arial"/>
              </a:rPr>
              <a:t>malaria), </a:t>
            </a:r>
            <a:r>
              <a:rPr sz="2700" dirty="0">
                <a:solidFill>
                  <a:srgbClr val="001F5F"/>
                </a:solidFill>
                <a:latin typeface="Arial"/>
                <a:cs typeface="Arial"/>
              </a:rPr>
              <a:t>viruses (e.g. </a:t>
            </a:r>
            <a:r>
              <a:rPr sz="2700" spc="-5" dirty="0">
                <a:solidFill>
                  <a:srgbClr val="001F5F"/>
                </a:solidFill>
                <a:latin typeface="Arial"/>
                <a:cs typeface="Arial"/>
              </a:rPr>
              <a:t>HIV) and  fungi </a:t>
            </a:r>
            <a:r>
              <a:rPr sz="2700" dirty="0">
                <a:solidFill>
                  <a:srgbClr val="001F5F"/>
                </a:solidFill>
                <a:latin typeface="Arial"/>
                <a:cs typeface="Arial"/>
              </a:rPr>
              <a:t>(e.g. </a:t>
            </a:r>
            <a:r>
              <a:rPr sz="2700" spc="-5" dirty="0">
                <a:solidFill>
                  <a:srgbClr val="001F5F"/>
                </a:solidFill>
                <a:latin typeface="Arial"/>
                <a:cs typeface="Arial"/>
              </a:rPr>
              <a:t>Candida).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48" y="128276"/>
            <a:ext cx="9779325" cy="73160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t>42</a:t>
            </a:fld>
            <a:endParaRPr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0311" y="252271"/>
            <a:ext cx="8932779" cy="7352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23621"/>
            <a:ext cx="14147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Summary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t>43</a:t>
            </a:fld>
            <a:endParaRPr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t>44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825" y="306146"/>
            <a:ext cx="9538970" cy="2125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04607A"/>
                </a:solidFill>
              </a:rPr>
              <a:t>References</a:t>
            </a:r>
            <a:endParaRPr sz="4800"/>
          </a:p>
          <a:p>
            <a:pPr marL="285115" marR="5080" indent="-273050">
              <a:lnSpc>
                <a:spcPct val="150100"/>
              </a:lnSpc>
              <a:spcBef>
                <a:spcPts val="685"/>
              </a:spcBef>
            </a:pPr>
            <a:r>
              <a:rPr sz="2600" spc="-675" dirty="0">
                <a:solidFill>
                  <a:srgbClr val="0AD0D9"/>
                </a:solidFill>
              </a:rPr>
              <a:t> </a:t>
            </a:r>
            <a:r>
              <a:rPr sz="2800" spc="-5" dirty="0">
                <a:solidFill>
                  <a:srgbClr val="000000"/>
                </a:solidFill>
              </a:rPr>
              <a:t>An </a:t>
            </a:r>
            <a:r>
              <a:rPr sz="2800" dirty="0">
                <a:solidFill>
                  <a:srgbClr val="000000"/>
                </a:solidFill>
              </a:rPr>
              <a:t>overview </a:t>
            </a:r>
            <a:r>
              <a:rPr sz="2800" spc="-5" dirty="0">
                <a:solidFill>
                  <a:srgbClr val="000000"/>
                </a:solidFill>
              </a:rPr>
              <a:t>of the </a:t>
            </a:r>
            <a:r>
              <a:rPr sz="2800" dirty="0">
                <a:solidFill>
                  <a:srgbClr val="000000"/>
                </a:solidFill>
              </a:rPr>
              <a:t>antimicrobial resistance </a:t>
            </a:r>
            <a:r>
              <a:rPr sz="2800" spc="-5" dirty="0">
                <a:solidFill>
                  <a:srgbClr val="000000"/>
                </a:solidFill>
              </a:rPr>
              <a:t>mechanisms </a:t>
            </a:r>
            <a:r>
              <a:rPr sz="2800" spc="-254" dirty="0">
                <a:solidFill>
                  <a:srgbClr val="000000"/>
                </a:solidFill>
              </a:rPr>
              <a:t>of  </a:t>
            </a:r>
            <a:r>
              <a:rPr sz="2800" spc="-5" dirty="0">
                <a:solidFill>
                  <a:srgbClr val="000000"/>
                </a:solidFill>
              </a:rPr>
              <a:t>bacteria ,2018, </a:t>
            </a:r>
            <a:r>
              <a:rPr sz="2800" dirty="0">
                <a:solidFill>
                  <a:srgbClr val="000000"/>
                </a:solidFill>
              </a:rPr>
              <a:t>doi:</a:t>
            </a:r>
            <a:r>
              <a:rPr sz="2800" spc="30" dirty="0">
                <a:solidFill>
                  <a:srgbClr val="009999"/>
                </a:solidFill>
              </a:rPr>
              <a:t> </a:t>
            </a:r>
            <a:r>
              <a:rPr sz="28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2"/>
              </a:rPr>
              <a:t>10.3934/microbiol.2018.3.482</a:t>
            </a:r>
            <a:r>
              <a:rPr sz="2800" dirty="0">
                <a:solidFill>
                  <a:srgbClr val="000000"/>
                </a:solidFill>
              </a:rPr>
              <a:t>.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77825" y="3046247"/>
            <a:ext cx="8305165" cy="386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marR="5080" indent="-273050">
              <a:lnSpc>
                <a:spcPct val="150000"/>
              </a:lnSpc>
              <a:spcBef>
                <a:spcPts val="100"/>
              </a:spcBef>
            </a:pPr>
            <a:r>
              <a:rPr sz="2600" spc="-680" dirty="0">
                <a:solidFill>
                  <a:srgbClr val="0AD0D9"/>
                </a:solidFill>
                <a:latin typeface="Arial"/>
                <a:cs typeface="Arial"/>
              </a:rPr>
              <a:t> </a:t>
            </a:r>
            <a:r>
              <a:rPr sz="2800" spc="-5" dirty="0">
                <a:latin typeface="Arial"/>
                <a:cs typeface="Arial"/>
              </a:rPr>
              <a:t>A Review on Antibiotic </a:t>
            </a:r>
            <a:r>
              <a:rPr sz="2800" dirty="0">
                <a:latin typeface="Arial"/>
                <a:cs typeface="Arial"/>
              </a:rPr>
              <a:t>Resistance: </a:t>
            </a:r>
            <a:r>
              <a:rPr sz="2800" spc="-5" dirty="0">
                <a:latin typeface="Arial"/>
                <a:cs typeface="Arial"/>
              </a:rPr>
              <a:t>Alarm Bells </a:t>
            </a:r>
            <a:r>
              <a:rPr sz="2800" spc="-165" dirty="0">
                <a:latin typeface="Arial"/>
                <a:cs typeface="Arial"/>
              </a:rPr>
              <a:t>are  </a:t>
            </a:r>
            <a:r>
              <a:rPr sz="2800" spc="-5" dirty="0">
                <a:latin typeface="Arial"/>
                <a:cs typeface="Arial"/>
              </a:rPr>
              <a:t>Ringing,2017, </a:t>
            </a:r>
            <a:r>
              <a:rPr sz="2800" dirty="0">
                <a:latin typeface="Arial"/>
                <a:cs typeface="Arial"/>
              </a:rPr>
              <a:t>doi:</a:t>
            </a:r>
            <a:r>
              <a:rPr sz="2800" spc="40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8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10.7759/cureus.1403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600" spc="-680" dirty="0">
                <a:solidFill>
                  <a:srgbClr val="0AD0D9"/>
                </a:solidFill>
                <a:latin typeface="Arial"/>
                <a:cs typeface="Arial"/>
              </a:rPr>
              <a:t></a:t>
            </a:r>
            <a:r>
              <a:rPr sz="2600" spc="-660" dirty="0">
                <a:solidFill>
                  <a:srgbClr val="0AD0D9"/>
                </a:solidFill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WHO,2018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600" spc="-680" dirty="0">
                <a:solidFill>
                  <a:srgbClr val="0AD0D9"/>
                </a:solidFill>
                <a:latin typeface="Arial"/>
                <a:cs typeface="Arial"/>
              </a:rPr>
              <a:t></a:t>
            </a:r>
            <a:r>
              <a:rPr sz="2600" spc="-660" dirty="0">
                <a:solidFill>
                  <a:srgbClr val="0AD0D9"/>
                </a:solidFill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CDC,2018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9250" marR="5080" indent="-337185">
              <a:lnSpc>
                <a:spcPct val="150000"/>
              </a:lnSpc>
              <a:spcBef>
                <a:spcPts val="95"/>
              </a:spcBef>
            </a:pPr>
            <a:r>
              <a:rPr dirty="0"/>
              <a:t>Antimicro</a:t>
            </a:r>
            <a:r>
              <a:rPr spc="-15" dirty="0"/>
              <a:t>b</a:t>
            </a:r>
            <a:r>
              <a:rPr dirty="0"/>
              <a:t>ial  </a:t>
            </a:r>
            <a:r>
              <a:rPr spc="-5" dirty="0"/>
              <a:t>Resistance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0789" y="2125705"/>
            <a:ext cx="9665335" cy="2494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4200" marR="5080" indent="-571500">
              <a:lnSpc>
                <a:spcPct val="150000"/>
              </a:lnSpc>
              <a:spcBef>
                <a:spcPts val="95"/>
              </a:spcBef>
              <a:tabLst>
                <a:tab pos="583565" algn="l"/>
              </a:tabLst>
            </a:pPr>
            <a:r>
              <a:rPr sz="3600" spc="-940" dirty="0">
                <a:latin typeface="Arial"/>
                <a:cs typeface="Arial"/>
              </a:rPr>
              <a:t>	</a:t>
            </a:r>
            <a:r>
              <a:rPr sz="3600" dirty="0">
                <a:latin typeface="Arial"/>
                <a:cs typeface="Arial"/>
              </a:rPr>
              <a:t>Most pathogenic microorganisms </a:t>
            </a:r>
            <a:r>
              <a:rPr sz="3600" spc="-5" dirty="0">
                <a:latin typeface="Arial"/>
                <a:cs typeface="Arial"/>
              </a:rPr>
              <a:t>have </a:t>
            </a:r>
            <a:r>
              <a:rPr sz="3600" dirty="0">
                <a:latin typeface="Arial"/>
                <a:cs typeface="Arial"/>
              </a:rPr>
              <a:t>the  capability of developing resistance to at</a:t>
            </a:r>
            <a:r>
              <a:rPr sz="3600" spc="-16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least  </a:t>
            </a:r>
            <a:r>
              <a:rPr sz="3600" spc="-5" dirty="0">
                <a:latin typeface="Arial"/>
                <a:cs typeface="Arial"/>
              </a:rPr>
              <a:t>some </a:t>
            </a:r>
            <a:r>
              <a:rPr sz="3600" dirty="0">
                <a:latin typeface="Arial"/>
                <a:cs typeface="Arial"/>
              </a:rPr>
              <a:t>antimicrobial</a:t>
            </a:r>
            <a:r>
              <a:rPr sz="3600" spc="-3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agents.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959" y="356361"/>
            <a:ext cx="89173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4607A"/>
                </a:solidFill>
              </a:rPr>
              <a:t>Factors </a:t>
            </a:r>
            <a:r>
              <a:rPr sz="3600" spc="-5" dirty="0">
                <a:solidFill>
                  <a:srgbClr val="04607A"/>
                </a:solidFill>
              </a:rPr>
              <a:t>contributing </a:t>
            </a:r>
            <a:r>
              <a:rPr sz="3600" spc="-10" dirty="0">
                <a:solidFill>
                  <a:srgbClr val="04607A"/>
                </a:solidFill>
              </a:rPr>
              <a:t>to </a:t>
            </a:r>
            <a:r>
              <a:rPr sz="3600" spc="-5" dirty="0">
                <a:solidFill>
                  <a:srgbClr val="04607A"/>
                </a:solidFill>
              </a:rPr>
              <a:t>Antibiotic</a:t>
            </a:r>
            <a:r>
              <a:rPr sz="3600" spc="70" dirty="0">
                <a:solidFill>
                  <a:srgbClr val="04607A"/>
                </a:solidFill>
              </a:rPr>
              <a:t> </a:t>
            </a:r>
            <a:r>
              <a:rPr sz="3600" spc="-5" dirty="0">
                <a:solidFill>
                  <a:srgbClr val="04607A"/>
                </a:solidFill>
              </a:rPr>
              <a:t>Resistance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33247" y="2036191"/>
            <a:ext cx="5330825" cy="457625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85140" indent="-472440">
              <a:lnSpc>
                <a:spcPct val="100000"/>
              </a:lnSpc>
              <a:spcBef>
                <a:spcPts val="105"/>
              </a:spcBef>
              <a:buAutoNum type="arabicPlain"/>
              <a:tabLst>
                <a:tab pos="485140" algn="l"/>
              </a:tabLst>
            </a:pPr>
            <a:r>
              <a:rPr sz="3200" spc="-5" dirty="0">
                <a:latin typeface="Arial"/>
                <a:cs typeface="Arial"/>
              </a:rPr>
              <a:t>Environmental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Factors.</a:t>
            </a: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AutoNum type="arabicPlain"/>
            </a:pPr>
            <a:endParaRPr sz="4550" dirty="0">
              <a:latin typeface="Arial"/>
              <a:cs typeface="Arial"/>
            </a:endParaRPr>
          </a:p>
          <a:p>
            <a:pPr marL="485140" indent="-472440">
              <a:lnSpc>
                <a:spcPct val="100000"/>
              </a:lnSpc>
              <a:buAutoNum type="arabicPlain"/>
              <a:tabLst>
                <a:tab pos="485140" algn="l"/>
              </a:tabLst>
            </a:pPr>
            <a:r>
              <a:rPr sz="3200" dirty="0">
                <a:latin typeface="Arial"/>
                <a:cs typeface="Arial"/>
              </a:rPr>
              <a:t>Drug </a:t>
            </a:r>
            <a:r>
              <a:rPr sz="3200" spc="-5" dirty="0">
                <a:latin typeface="Arial"/>
                <a:cs typeface="Arial"/>
              </a:rPr>
              <a:t>Related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Factors.</a:t>
            </a: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AutoNum type="arabicPlain"/>
            </a:pPr>
            <a:endParaRPr sz="4550" dirty="0">
              <a:latin typeface="Arial"/>
              <a:cs typeface="Arial"/>
            </a:endParaRPr>
          </a:p>
          <a:p>
            <a:pPr marL="485140" indent="-472440">
              <a:lnSpc>
                <a:spcPct val="100000"/>
              </a:lnSpc>
              <a:buAutoNum type="arabicPlain"/>
              <a:tabLst>
                <a:tab pos="485140" algn="l"/>
              </a:tabLst>
            </a:pPr>
            <a:r>
              <a:rPr lang="en-US" sz="3200" spc="-5" dirty="0">
                <a:latin typeface="Arial"/>
                <a:cs typeface="Arial"/>
              </a:rPr>
              <a:t>Host</a:t>
            </a:r>
            <a:r>
              <a:rPr sz="3200" spc="-5" dirty="0">
                <a:latin typeface="Arial"/>
                <a:cs typeface="Arial"/>
              </a:rPr>
              <a:t> Related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Factors.</a:t>
            </a:r>
          </a:p>
          <a:p>
            <a:pPr>
              <a:lnSpc>
                <a:spcPct val="100000"/>
              </a:lnSpc>
              <a:buFont typeface="Arial"/>
              <a:buAutoNum type="arabicPlain"/>
            </a:pPr>
            <a:endParaRPr sz="4550" dirty="0">
              <a:latin typeface="Arial"/>
              <a:cs typeface="Arial"/>
            </a:endParaRPr>
          </a:p>
          <a:p>
            <a:pPr marL="485140" indent="-472440">
              <a:lnSpc>
                <a:spcPct val="100000"/>
              </a:lnSpc>
              <a:spcBef>
                <a:spcPts val="5"/>
              </a:spcBef>
              <a:buAutoNum type="arabicPlain"/>
              <a:tabLst>
                <a:tab pos="485140" algn="l"/>
              </a:tabLst>
            </a:pPr>
            <a:r>
              <a:rPr sz="3200" dirty="0">
                <a:latin typeface="Arial"/>
                <a:cs typeface="Arial"/>
              </a:rPr>
              <a:t>P</a:t>
            </a:r>
            <a:r>
              <a:rPr lang="en-US" sz="3200" dirty="0">
                <a:latin typeface="Arial"/>
                <a:cs typeface="Arial"/>
              </a:rPr>
              <a:t>rescriber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Related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Factors.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401" y="645667"/>
            <a:ext cx="7646034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04607A"/>
                </a:solidFill>
              </a:rPr>
              <a:t>1. </a:t>
            </a:r>
            <a:r>
              <a:rPr sz="5400" spc="-5" dirty="0">
                <a:solidFill>
                  <a:srgbClr val="04607A"/>
                </a:solidFill>
              </a:rPr>
              <a:t>Environmental</a:t>
            </a:r>
            <a:r>
              <a:rPr sz="5400" spc="-60" dirty="0">
                <a:solidFill>
                  <a:srgbClr val="04607A"/>
                </a:solidFill>
              </a:rPr>
              <a:t> </a:t>
            </a:r>
            <a:r>
              <a:rPr sz="5400" dirty="0">
                <a:solidFill>
                  <a:srgbClr val="04607A"/>
                </a:solidFill>
              </a:rPr>
              <a:t>Factors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77825" y="1671091"/>
            <a:ext cx="9167495" cy="5547352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1780"/>
              </a:spcBef>
              <a:buClr>
                <a:srgbClr val="0AD0D9"/>
              </a:buClr>
              <a:buSzPct val="92857"/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Arial"/>
                <a:cs typeface="Arial"/>
              </a:rPr>
              <a:t>Huge populations </a:t>
            </a:r>
            <a:r>
              <a:rPr sz="2800" dirty="0">
                <a:latin typeface="Arial"/>
                <a:cs typeface="Arial"/>
              </a:rPr>
              <a:t>and</a:t>
            </a:r>
            <a:r>
              <a:rPr sz="2800" spc="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over</a:t>
            </a:r>
            <a:r>
              <a:rPr lang="en-US" sz="2800" spc="-5" dirty="0">
                <a:latin typeface="Arial"/>
                <a:cs typeface="Arial"/>
              </a:rPr>
              <a:t>stocking</a:t>
            </a:r>
            <a:endParaRPr sz="2800" dirty="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1685"/>
              </a:spcBef>
              <a:buClr>
                <a:srgbClr val="0AD0D9"/>
              </a:buClr>
              <a:buSzPct val="92857"/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Arial"/>
                <a:cs typeface="Arial"/>
              </a:rPr>
              <a:t>Rapid spread – </a:t>
            </a:r>
            <a:r>
              <a:rPr lang="en-US" sz="2800" spc="-5" dirty="0">
                <a:latin typeface="Arial"/>
                <a:cs typeface="Arial"/>
              </a:rPr>
              <a:t>Raceways and RAS</a:t>
            </a:r>
            <a:endParaRPr sz="2800" dirty="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1680"/>
              </a:spcBef>
              <a:buClr>
                <a:srgbClr val="0AD0D9"/>
              </a:buClr>
              <a:buSzPct val="92857"/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Arial"/>
                <a:cs typeface="Arial"/>
              </a:rPr>
              <a:t>Poor</a:t>
            </a:r>
            <a:r>
              <a:rPr sz="2800" dirty="0">
                <a:latin typeface="Arial"/>
                <a:cs typeface="Arial"/>
              </a:rPr>
              <a:t> sanitation</a:t>
            </a:r>
          </a:p>
          <a:p>
            <a:pPr marL="527685" indent="-515620">
              <a:lnSpc>
                <a:spcPct val="100000"/>
              </a:lnSpc>
              <a:spcBef>
                <a:spcPts val="1680"/>
              </a:spcBef>
              <a:buClr>
                <a:srgbClr val="0AD0D9"/>
              </a:buClr>
              <a:buSzPct val="92857"/>
              <a:buAutoNum type="arabicPeriod"/>
              <a:tabLst>
                <a:tab pos="527685" algn="l"/>
                <a:tab pos="528320" algn="l"/>
              </a:tabLst>
            </a:pPr>
            <a:r>
              <a:rPr sz="2800" dirty="0">
                <a:latin typeface="Arial"/>
                <a:cs typeface="Arial"/>
              </a:rPr>
              <a:t>Increases </a:t>
            </a:r>
            <a:r>
              <a:rPr sz="2800" spc="-5" dirty="0">
                <a:latin typeface="Arial"/>
                <a:cs typeface="Arial"/>
              </a:rPr>
              <a:t>community </a:t>
            </a:r>
            <a:r>
              <a:rPr sz="2800" dirty="0">
                <a:latin typeface="Arial"/>
                <a:cs typeface="Arial"/>
              </a:rPr>
              <a:t>acquired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resistance</a:t>
            </a:r>
          </a:p>
          <a:p>
            <a:pPr marL="527685" indent="-515620">
              <a:lnSpc>
                <a:spcPct val="100000"/>
              </a:lnSpc>
              <a:spcBef>
                <a:spcPts val="1680"/>
              </a:spcBef>
              <a:buClr>
                <a:srgbClr val="0AD0D9"/>
              </a:buClr>
              <a:buSzPct val="92857"/>
              <a:buAutoNum type="arabicPeriod"/>
              <a:tabLst>
                <a:tab pos="527685" algn="l"/>
                <a:tab pos="528320" algn="l"/>
              </a:tabLst>
            </a:pPr>
            <a:r>
              <a:rPr sz="2800" dirty="0">
                <a:latin typeface="Arial"/>
                <a:cs typeface="Arial"/>
              </a:rPr>
              <a:t>Ineffective infection control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program</a:t>
            </a:r>
            <a:endParaRPr sz="2800" dirty="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1680"/>
              </a:spcBef>
              <a:buClr>
                <a:srgbClr val="0AD0D9"/>
              </a:buClr>
              <a:buSzPct val="92857"/>
              <a:buAutoNum type="arabicPeriod"/>
              <a:tabLst>
                <a:tab pos="527685" algn="l"/>
                <a:tab pos="528320" algn="l"/>
              </a:tabLst>
            </a:pPr>
            <a:r>
              <a:rPr sz="2800" dirty="0">
                <a:latin typeface="Arial"/>
                <a:cs typeface="Arial"/>
              </a:rPr>
              <a:t>Increasing national and international</a:t>
            </a:r>
            <a:r>
              <a:rPr lang="en-US" sz="2800" spc="-5" dirty="0">
                <a:latin typeface="Arial"/>
                <a:cs typeface="Arial"/>
              </a:rPr>
              <a:t> </a:t>
            </a:r>
            <a:r>
              <a:rPr lang="en-US" sz="2800" spc="-5" dirty="0" err="1">
                <a:latin typeface="Arial"/>
                <a:cs typeface="Arial"/>
              </a:rPr>
              <a:t>unaunthicated</a:t>
            </a:r>
            <a:r>
              <a:rPr lang="en-US" sz="2800" spc="-5" dirty="0">
                <a:latin typeface="Arial"/>
                <a:cs typeface="Arial"/>
              </a:rPr>
              <a:t> seeds</a:t>
            </a:r>
            <a:r>
              <a:rPr sz="2800" dirty="0">
                <a:latin typeface="Arial"/>
                <a:cs typeface="Arial"/>
              </a:rPr>
              <a:t>.</a:t>
            </a:r>
          </a:p>
          <a:p>
            <a:pPr marL="527685" marR="5080" indent="-515620">
              <a:lnSpc>
                <a:spcPct val="150000"/>
              </a:lnSpc>
              <a:spcBef>
                <a:spcPts val="5"/>
              </a:spcBef>
              <a:buClr>
                <a:srgbClr val="0AD0D9"/>
              </a:buClr>
              <a:buSzPct val="92857"/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Arial"/>
                <a:cs typeface="Arial"/>
              </a:rPr>
              <a:t>Widespread use of </a:t>
            </a:r>
            <a:r>
              <a:rPr sz="2800" dirty="0">
                <a:latin typeface="Arial"/>
                <a:cs typeface="Arial"/>
              </a:rPr>
              <a:t>antibiotics </a:t>
            </a:r>
            <a:r>
              <a:rPr sz="2800" spc="-5" dirty="0">
                <a:latin typeface="Arial"/>
                <a:cs typeface="Arial"/>
              </a:rPr>
              <a:t>in animal husbandry and  </a:t>
            </a:r>
            <a:r>
              <a:rPr sz="2800" dirty="0">
                <a:latin typeface="Arial"/>
                <a:cs typeface="Arial"/>
              </a:rPr>
              <a:t>agriculture and </a:t>
            </a:r>
            <a:r>
              <a:rPr sz="2800" spc="-5" dirty="0">
                <a:latin typeface="Arial"/>
                <a:cs typeface="Arial"/>
              </a:rPr>
              <a:t>as medicated </a:t>
            </a:r>
            <a:r>
              <a:rPr sz="2800" dirty="0">
                <a:latin typeface="Arial"/>
                <a:cs typeface="Arial"/>
              </a:rPr>
              <a:t>cleansing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products.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892" y="414908"/>
            <a:ext cx="73431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solidFill>
                  <a:srgbClr val="04607A"/>
                </a:solidFill>
              </a:rPr>
              <a:t>2- Drug Related</a:t>
            </a:r>
            <a:r>
              <a:rPr sz="5400" spc="-40" dirty="0">
                <a:solidFill>
                  <a:srgbClr val="04607A"/>
                </a:solidFill>
              </a:rPr>
              <a:t> </a:t>
            </a:r>
            <a:r>
              <a:rPr sz="5400" dirty="0">
                <a:solidFill>
                  <a:srgbClr val="04607A"/>
                </a:solidFill>
              </a:rPr>
              <a:t>Factors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150063" y="1447571"/>
            <a:ext cx="9118600" cy="4507230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1780"/>
              </a:spcBef>
              <a:buClr>
                <a:srgbClr val="0AD0D9"/>
              </a:buClr>
              <a:buSzPct val="92857"/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Arial"/>
                <a:cs typeface="Arial"/>
              </a:rPr>
              <a:t>Fake</a:t>
            </a:r>
            <a:r>
              <a:rPr sz="2800" dirty="0">
                <a:latin typeface="Arial"/>
                <a:cs typeface="Arial"/>
              </a:rPr>
              <a:t> drugs.</a:t>
            </a:r>
            <a:endParaRPr sz="28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1680"/>
              </a:spcBef>
              <a:buClr>
                <a:srgbClr val="0AD0D9"/>
              </a:buClr>
              <a:buSzPct val="92857"/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Arial"/>
                <a:cs typeface="Arial"/>
              </a:rPr>
              <a:t>Quality of the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drug.</a:t>
            </a:r>
            <a:endParaRPr sz="28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1680"/>
              </a:spcBef>
              <a:buClr>
                <a:srgbClr val="0AD0D9"/>
              </a:buClr>
              <a:buSzPct val="92857"/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Arial"/>
                <a:cs typeface="Arial"/>
              </a:rPr>
              <a:t>Soaring use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antibiotics.</a:t>
            </a:r>
            <a:endParaRPr sz="28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1680"/>
              </a:spcBef>
              <a:buClr>
                <a:srgbClr val="0AD0D9"/>
              </a:buClr>
              <a:buSzPct val="92857"/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Arial"/>
                <a:cs typeface="Arial"/>
              </a:rPr>
              <a:t>Over the </a:t>
            </a:r>
            <a:r>
              <a:rPr sz="2800" dirty="0">
                <a:latin typeface="Arial"/>
                <a:cs typeface="Arial"/>
              </a:rPr>
              <a:t>counter availability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antimicrobials.</a:t>
            </a:r>
            <a:endParaRPr sz="28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1685"/>
              </a:spcBef>
              <a:buClr>
                <a:srgbClr val="0AD0D9"/>
              </a:buClr>
              <a:buSzPct val="92857"/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Arial"/>
                <a:cs typeface="Arial"/>
              </a:rPr>
              <a:t>Irrational </a:t>
            </a:r>
            <a:r>
              <a:rPr sz="2800" dirty="0">
                <a:latin typeface="Arial"/>
                <a:cs typeface="Arial"/>
              </a:rPr>
              <a:t>fixed dose combination </a:t>
            </a:r>
            <a:r>
              <a:rPr sz="2800" spc="-5" dirty="0">
                <a:latin typeface="Arial"/>
                <a:cs typeface="Arial"/>
              </a:rPr>
              <a:t>of</a:t>
            </a:r>
            <a:r>
              <a:rPr sz="2800" dirty="0">
                <a:latin typeface="Arial"/>
                <a:cs typeface="Arial"/>
              </a:rPr>
              <a:t> antimicrobials</a:t>
            </a:r>
            <a:endParaRPr sz="2800">
              <a:latin typeface="Arial"/>
              <a:cs typeface="Arial"/>
            </a:endParaRPr>
          </a:p>
          <a:p>
            <a:pPr marL="527685" marR="5080" indent="-515620">
              <a:lnSpc>
                <a:spcPct val="150000"/>
              </a:lnSpc>
              <a:buClr>
                <a:srgbClr val="0AD0D9"/>
              </a:buClr>
              <a:buSzPct val="92857"/>
              <a:buAutoNum type="arabicPeriod"/>
              <a:tabLst>
                <a:tab pos="527685" algn="l"/>
                <a:tab pos="528320" algn="l"/>
              </a:tabLst>
            </a:pPr>
            <a:r>
              <a:rPr sz="2800" dirty="0">
                <a:latin typeface="Arial"/>
                <a:cs typeface="Arial"/>
              </a:rPr>
              <a:t>Counterfeit </a:t>
            </a:r>
            <a:r>
              <a:rPr sz="2800" spc="-5" dirty="0">
                <a:latin typeface="Arial"/>
                <a:cs typeface="Arial"/>
              </a:rPr>
              <a:t>and </a:t>
            </a:r>
            <a:r>
              <a:rPr sz="2800" dirty="0">
                <a:latin typeface="Arial"/>
                <a:cs typeface="Arial"/>
              </a:rPr>
              <a:t>substandard drug </a:t>
            </a:r>
            <a:r>
              <a:rPr sz="2800" spc="-5" dirty="0">
                <a:latin typeface="Arial"/>
                <a:cs typeface="Arial"/>
              </a:rPr>
              <a:t>causing </a:t>
            </a:r>
            <a:r>
              <a:rPr sz="2800" spc="5" dirty="0">
                <a:latin typeface="Arial"/>
                <a:cs typeface="Arial"/>
              </a:rPr>
              <a:t>sub-optimal  </a:t>
            </a:r>
            <a:r>
              <a:rPr sz="2800" spc="-5" dirty="0">
                <a:latin typeface="Arial"/>
                <a:cs typeface="Arial"/>
              </a:rPr>
              <a:t>blood</a:t>
            </a:r>
            <a:r>
              <a:rPr sz="2800" dirty="0">
                <a:latin typeface="Arial"/>
                <a:cs typeface="Arial"/>
              </a:rPr>
              <a:t> concentration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401" y="501218"/>
            <a:ext cx="795147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04607A"/>
                </a:solidFill>
              </a:rPr>
              <a:t>3. </a:t>
            </a:r>
            <a:r>
              <a:rPr lang="en-US" sz="5400" spc="-5" dirty="0">
                <a:solidFill>
                  <a:srgbClr val="04607A"/>
                </a:solidFill>
              </a:rPr>
              <a:t>Host</a:t>
            </a:r>
            <a:r>
              <a:rPr sz="5400" spc="-5" dirty="0">
                <a:solidFill>
                  <a:srgbClr val="04607A"/>
                </a:solidFill>
              </a:rPr>
              <a:t> Related</a:t>
            </a:r>
            <a:r>
              <a:rPr sz="5400" spc="-30" dirty="0">
                <a:solidFill>
                  <a:srgbClr val="04607A"/>
                </a:solidFill>
              </a:rPr>
              <a:t> </a:t>
            </a:r>
            <a:r>
              <a:rPr sz="5400" spc="-5" dirty="0">
                <a:solidFill>
                  <a:srgbClr val="04607A"/>
                </a:solidFill>
              </a:rPr>
              <a:t>Factors</a:t>
            </a:r>
            <a:endParaRPr sz="5400" dirty="0"/>
          </a:p>
        </p:txBody>
      </p:sp>
      <p:sp>
        <p:nvSpPr>
          <p:cNvPr id="3" name="object 3"/>
          <p:cNvSpPr txBox="1"/>
          <p:nvPr/>
        </p:nvSpPr>
        <p:spPr>
          <a:xfrm>
            <a:off x="77825" y="1514958"/>
            <a:ext cx="7262495" cy="2959785"/>
          </a:xfrm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2020"/>
              </a:spcBef>
              <a:buClr>
                <a:srgbClr val="0AD0D9"/>
              </a:buClr>
              <a:buSzPct val="92187"/>
              <a:buAutoNum type="arabicPeriod"/>
              <a:tabLst>
                <a:tab pos="527685" algn="l"/>
                <a:tab pos="528320" algn="l"/>
              </a:tabLst>
            </a:pPr>
            <a:r>
              <a:rPr sz="3200" spc="-5" dirty="0">
                <a:latin typeface="Arial"/>
                <a:cs typeface="Arial"/>
              </a:rPr>
              <a:t>Poor adherence </a:t>
            </a:r>
            <a:r>
              <a:rPr sz="3200" dirty="0">
                <a:latin typeface="Arial"/>
                <a:cs typeface="Arial"/>
              </a:rPr>
              <a:t>of dosage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Regimens</a:t>
            </a:r>
            <a:endParaRPr sz="3200" dirty="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1920"/>
              </a:spcBef>
              <a:buClr>
                <a:srgbClr val="0AD0D9"/>
              </a:buClr>
              <a:buSzPct val="92187"/>
              <a:buAutoNum type="arabicPeriod"/>
              <a:tabLst>
                <a:tab pos="527685" algn="l"/>
                <a:tab pos="528320" algn="l"/>
              </a:tabLst>
            </a:pPr>
            <a:r>
              <a:rPr sz="3200" spc="-5" dirty="0">
                <a:latin typeface="Arial"/>
                <a:cs typeface="Arial"/>
              </a:rPr>
              <a:t>Lack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sanitation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concept.</a:t>
            </a:r>
            <a:endParaRPr sz="3200" dirty="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1920"/>
              </a:spcBef>
              <a:buClr>
                <a:srgbClr val="0AD0D9"/>
              </a:buClr>
              <a:buSzPct val="92187"/>
              <a:buAutoNum type="arabicPeriod"/>
              <a:tabLst>
                <a:tab pos="527685" algn="l"/>
                <a:tab pos="528320" algn="l"/>
              </a:tabLst>
            </a:pPr>
            <a:r>
              <a:rPr sz="3200" spc="-5" dirty="0">
                <a:latin typeface="Arial"/>
                <a:cs typeface="Arial"/>
              </a:rPr>
              <a:t>Lack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education.</a:t>
            </a:r>
            <a:endParaRPr sz="3200" dirty="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1920"/>
              </a:spcBef>
              <a:buClr>
                <a:srgbClr val="0AD0D9"/>
              </a:buClr>
              <a:buSzPct val="92187"/>
              <a:buAutoNum type="arabicPeriod"/>
              <a:tabLst>
                <a:tab pos="527685" algn="l"/>
                <a:tab pos="528320" algn="l"/>
              </a:tabLst>
            </a:pPr>
            <a:r>
              <a:rPr sz="3200" spc="-5" dirty="0">
                <a:latin typeface="Arial"/>
                <a:cs typeface="Arial"/>
              </a:rPr>
              <a:t>Misconception.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1825</Words>
  <Application>Microsoft Office PowerPoint</Application>
  <PresentationFormat>Custom</PresentationFormat>
  <Paragraphs>200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Tahoma</vt:lpstr>
      <vt:lpstr>Times New Roman</vt:lpstr>
      <vt:lpstr>Office Theme</vt:lpstr>
      <vt:lpstr>Antimicrobial Resistance (AMR)</vt:lpstr>
      <vt:lpstr>Antimicrobial Resistance</vt:lpstr>
      <vt:lpstr>Nearly 700,000 people around the  world die every year due to drug-  resistant infections.</vt:lpstr>
      <vt:lpstr>Antimicrobial agents</vt:lpstr>
      <vt:lpstr>Antimicrobial  Resistance</vt:lpstr>
      <vt:lpstr>Factors contributing to Antibiotic Resistance</vt:lpstr>
      <vt:lpstr>1. Environmental Factors</vt:lpstr>
      <vt:lpstr>2- Drug Related Factors</vt:lpstr>
      <vt:lpstr>3. Host Related Factors</vt:lpstr>
      <vt:lpstr>4-Prescriber Related Factors</vt:lpstr>
      <vt:lpstr>PowerPoint Presentation</vt:lpstr>
      <vt:lpstr>PowerPoint Presentation</vt:lpstr>
      <vt:lpstr>Bacteriostatic vs. Bacteriocidal</vt:lpstr>
      <vt:lpstr>PowerPoint Presentation</vt:lpstr>
      <vt:lpstr> Intrinsic or natural (always expressed in the species),  It is the innate ability of a bacterium to resist a class  of antibiotics.</vt:lpstr>
      <vt:lpstr>PowerPoint Presentation</vt:lpstr>
      <vt:lpstr>PowerPoint Presentation</vt:lpstr>
      <vt:lpstr>Mechanism of Antimicrobial Resistance</vt:lpstr>
      <vt:lpstr>Mechanism of Antimicrobial Resistance</vt:lpstr>
      <vt:lpstr>PowerPoint Presentation</vt:lpstr>
      <vt:lpstr>1. Limiting uptake of a drug.</vt:lpstr>
      <vt:lpstr>PowerPoint Presentation</vt:lpstr>
      <vt:lpstr> This strategy has been observed in many Gram-  bacteria such as Pseudomonas, Enterobacter and  Klebsiella species against drugs such as imipenem,  aminoglycosides and quinolones.</vt:lpstr>
      <vt:lpstr>PowerPoint Presentation</vt:lpstr>
      <vt:lpstr>2. Modification of a drug target.</vt:lpstr>
      <vt:lpstr>PowerPoint Presentation</vt:lpstr>
      <vt:lpstr> A change in the number (increase in PBPs that have  a decrease in drug binding ability, or decrease in  PBPs with normal drug binding) of PBPs impacts the  amount of drug that can bind to that target.</vt:lpstr>
      <vt:lpstr> A change in structure (e.g. PBP2a in S. aureus by  acquisition of the mecA gene) may decrease the ability of  the drug to bind, or totally inhibit drug binding.</vt:lpstr>
      <vt:lpstr>PowerPoint Presentation</vt:lpstr>
      <vt:lpstr> Resistance is mediated through acquisition of van genes  which results in changes in the structure of peptidoglycan  precursors that cause a decrease in the binding ability of  vancomycin.</vt:lpstr>
      <vt:lpstr>PowerPoint Presentation</vt:lpstr>
      <vt:lpstr> Selective toxicity (antibiotics) , the only affect the  bacterium not human, due to affect the specific  genes that only bacteria.</vt:lpstr>
      <vt:lpstr> For drugs that target nucleic acid synthesis  (fluoroquinolones), resistance is via modifications in  DNA gyrase (G- bacteria e.g. gyrA) or topoisomerase  IV (G + bacteria e.g. grlA).</vt:lpstr>
      <vt:lpstr>3. Inactivation of a drug.</vt:lpstr>
      <vt:lpstr>PowerPoint Presentation</vt:lpstr>
      <vt:lpstr>PowerPoint Presentation</vt:lpstr>
      <vt:lpstr>4. Active efflux of a drug.</vt:lpstr>
      <vt:lpstr>PowerPoint Presentation</vt:lpstr>
      <vt:lpstr> Efflux pumps found in G + bacteria may confer intrinsic  resistance because of being encoded on the chromosome  (natural).</vt:lpstr>
      <vt:lpstr>PowerPoint Presentation</vt:lpstr>
      <vt:lpstr>What is the difference between antibiotic  and antimicrobial resistance?</vt:lpstr>
      <vt:lpstr>PowerPoint Presentation</vt:lpstr>
      <vt:lpstr>Summary</vt:lpstr>
      <vt:lpstr>References  An overview of the antimicrobial resistance mechanisms of  bacteria ,2018, doi: 10.3934/microbiol.2018.3.482.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Antimicrobial Resistance (AMR)</dc:title>
  <cp:lastModifiedBy>HP</cp:lastModifiedBy>
  <cp:revision>4</cp:revision>
  <dcterms:created xsi:type="dcterms:W3CDTF">2020-04-28T14:02:48Z</dcterms:created>
  <dcterms:modified xsi:type="dcterms:W3CDTF">2020-05-08T04:00:28Z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2019-10-28T00:00:00Z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2020-04-28T00:00:00Z</vt:filetime>
  </property>
</Properties>
</file>