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84D54-5806-44C0-ABD9-97E7E9449BCA}" type="datetimeFigureOut">
              <a:rPr lang="en-IN" smtClean="0"/>
              <a:t>07-06-2020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A46D7-501A-4A3D-B154-FAC53D95B54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428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04B69D-86E4-46ED-9E5E-3F4FE10DA127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828800"/>
            <a:ext cx="7086600" cy="2438399"/>
          </a:xfrm>
        </p:spPr>
        <p:txBody>
          <a:bodyPr>
            <a:noAutofit/>
          </a:bodyPr>
          <a:lstStyle/>
          <a:p>
            <a:pPr algn="just"/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LPT 606: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SLAUGHTER HOUSE BYPRODUCTS TECHNOLOGY (2+1)</a:t>
            </a: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UNIT I – 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Utilization of  intestine  as slaughter house by product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68317"/>
            <a:ext cx="2857500" cy="150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"/>
            <a:ext cx="1447800" cy="152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349188" y="4724400"/>
            <a:ext cx="6858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</a:t>
            </a:r>
            <a:r>
              <a:rPr lang="en-IN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R. K. </a:t>
            </a:r>
            <a:r>
              <a:rPr lang="en-IN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Jaiswal</a:t>
            </a:r>
            <a:endParaRPr lang="en-I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Asstt</a:t>
            </a:r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Prof.-cum-Jr. Scientist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Dept. of Livestock Products Technology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Veterinary College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Bihar Animal Sciences University</a:t>
            </a:r>
          </a:p>
          <a:p>
            <a:r>
              <a:rPr lang="en-IN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Patna-800014 (Bihar)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109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457200" y="152400"/>
            <a:ext cx="82296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Basic requirements for gut processing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Raw materials from healthy animals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Gut should be free from ulcer, parasitic </a:t>
            </a:r>
          </a:p>
          <a:p>
            <a:pPr eaLnBrk="1" hangingPunct="1"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    infestation with nodules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Sanitary handling</a:t>
            </a:r>
          </a:p>
          <a:p>
            <a:pPr eaLnBrk="1" hangingPunct="1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Graded as per Indian standards adopted by  </a:t>
            </a:r>
          </a:p>
          <a:p>
            <a:pPr eaLnBrk="1" hangingPunct="1">
              <a:buClr>
                <a:srgbClr val="FFFF00"/>
              </a:buClr>
            </a:pPr>
            <a:r>
              <a:rPr lang="en-US" sz="2800">
                <a:latin typeface="Comic Sans MS" pitchFamily="66" charset="0"/>
              </a:rPr>
              <a:t>    Agmark(</a:t>
            </a:r>
            <a:r>
              <a:rPr lang="en-US" sz="1600">
                <a:latin typeface="Comic Sans MS" pitchFamily="66" charset="0"/>
              </a:rPr>
              <a:t>IS: 1981-1962, animal casings grading and marking rules, 1964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 algn="ctr" eaLnBrk="1" hangingPunct="1"/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Required equipments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Plastic/wooden scrapper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Gut cleaning table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Fermentation  &amp; chilling tank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Stripper with rubber roller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>
                <a:latin typeface="Comic Sans MS" pitchFamily="66" charset="0"/>
              </a:rPr>
              <a:t> Bronze crusher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86200"/>
            <a:ext cx="2971800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9902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382000" cy="61247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99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DEFECTS COMMON IN CASING</a:t>
            </a:r>
          </a:p>
          <a:p>
            <a:pPr>
              <a:defRPr/>
            </a:pPr>
            <a:r>
              <a:rPr lang="en-US" sz="2800" dirty="0">
                <a:solidFill>
                  <a:srgbClr val="99FF33"/>
                </a:solidFill>
                <a:latin typeface="Comic Sans MS" pitchFamily="66" charset="0"/>
              </a:rPr>
              <a:t>Dull color: </a:t>
            </a:r>
            <a:r>
              <a:rPr lang="en-US" sz="2800" dirty="0">
                <a:latin typeface="Comic Sans MS" pitchFamily="66" charset="0"/>
              </a:rPr>
              <a:t>grayish or greenish instead of white or milky</a:t>
            </a:r>
          </a:p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Comic Sans MS" pitchFamily="66" charset="0"/>
              </a:rPr>
              <a:t>Nodules: </a:t>
            </a:r>
            <a:r>
              <a:rPr lang="en-US" sz="2800" dirty="0">
                <a:latin typeface="Comic Sans MS" pitchFamily="66" charset="0"/>
              </a:rPr>
              <a:t>it may be due to round worm in intestine</a:t>
            </a:r>
          </a:p>
          <a:p>
            <a:pPr>
              <a:defRPr/>
            </a:pPr>
            <a:r>
              <a:rPr lang="en-US" sz="2800" dirty="0">
                <a:solidFill>
                  <a:srgbClr val="99FF33"/>
                </a:solidFill>
                <a:latin typeface="Comic Sans MS" pitchFamily="66" charset="0"/>
              </a:rPr>
              <a:t>Holes &amp; laceration: </a:t>
            </a:r>
            <a:r>
              <a:rPr lang="en-US" sz="2800" dirty="0">
                <a:latin typeface="Comic Sans MS" pitchFamily="66" charset="0"/>
              </a:rPr>
              <a:t>formed due to negligence or rough handling</a:t>
            </a:r>
          </a:p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Comic Sans MS" pitchFamily="66" charset="0"/>
              </a:rPr>
              <a:t>Salt burn: </a:t>
            </a:r>
            <a:r>
              <a:rPr lang="en-US" sz="2800" dirty="0">
                <a:latin typeface="Comic Sans MS" pitchFamily="66" charset="0"/>
              </a:rPr>
              <a:t>due to long storage in salt or due to loose packing, leaving air inside</a:t>
            </a:r>
          </a:p>
          <a:p>
            <a:pPr>
              <a:defRPr/>
            </a:pPr>
            <a:r>
              <a:rPr lang="en-US" sz="2800" dirty="0">
                <a:solidFill>
                  <a:srgbClr val="99FF33"/>
                </a:solidFill>
                <a:latin typeface="Comic Sans MS" pitchFamily="66" charset="0"/>
              </a:rPr>
              <a:t>Defective grading</a:t>
            </a:r>
          </a:p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Comic Sans MS" pitchFamily="66" charset="0"/>
              </a:rPr>
              <a:t>Twisting of gut </a:t>
            </a:r>
            <a:r>
              <a:rPr lang="en-US" sz="2800" dirty="0">
                <a:latin typeface="Comic Sans MS" pitchFamily="66" charset="0"/>
              </a:rPr>
              <a:t>(kink)</a:t>
            </a:r>
          </a:p>
          <a:p>
            <a:pPr>
              <a:defRPr/>
            </a:pPr>
            <a:r>
              <a:rPr lang="en-US" sz="2800" dirty="0">
                <a:solidFill>
                  <a:srgbClr val="99FF33"/>
                </a:solidFill>
                <a:latin typeface="Comic Sans MS" pitchFamily="66" charset="0"/>
              </a:rPr>
              <a:t>Black spot </a:t>
            </a:r>
            <a:r>
              <a:rPr lang="en-US" sz="2800" dirty="0">
                <a:latin typeface="Comic Sans MS" pitchFamily="66" charset="0"/>
              </a:rPr>
              <a:t>(due to bacterial purification)</a:t>
            </a:r>
          </a:p>
          <a:p>
            <a:pPr>
              <a:defRPr/>
            </a:pPr>
            <a:r>
              <a:rPr lang="en-US" sz="2800" dirty="0">
                <a:solidFill>
                  <a:srgbClr val="FF3300"/>
                </a:solidFill>
                <a:latin typeface="Comic Sans MS" pitchFamily="66" charset="0"/>
              </a:rPr>
              <a:t>Cicatrices </a:t>
            </a:r>
            <a:r>
              <a:rPr lang="en-US" sz="2800" dirty="0">
                <a:latin typeface="Comic Sans MS" pitchFamily="66" charset="0"/>
              </a:rPr>
              <a:t>(scar of healed up wound)</a:t>
            </a:r>
          </a:p>
          <a:p>
            <a:pPr>
              <a:defRPr/>
            </a:pPr>
            <a:r>
              <a:rPr lang="en-US" sz="2800" dirty="0">
                <a:solidFill>
                  <a:srgbClr val="99FF33"/>
                </a:solidFill>
                <a:latin typeface="Comic Sans MS" pitchFamily="66" charset="0"/>
              </a:rPr>
              <a:t>Domestics</a:t>
            </a:r>
            <a:r>
              <a:rPr lang="en-US" sz="2800" dirty="0">
                <a:latin typeface="Comic Sans MS" pitchFamily="66" charset="0"/>
              </a:rPr>
              <a:t> (grease spots)</a:t>
            </a:r>
          </a:p>
        </p:txBody>
      </p:sp>
    </p:spTree>
    <p:extLst>
      <p:ext uri="{BB962C8B-B14F-4D97-AF65-F5344CB8AC3E}">
        <p14:creationId xmlns:p14="http://schemas.microsoft.com/office/powerpoint/2010/main" val="146228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677412"/>
            <a:ext cx="6096000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96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90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09600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42925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3352800"/>
            <a:ext cx="542925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TextBox 8"/>
          <p:cNvSpPr txBox="1">
            <a:spLocks noChangeArrowheads="1"/>
          </p:cNvSpPr>
          <p:nvPr/>
        </p:nvSpPr>
        <p:spPr bwMode="auto">
          <a:xfrm>
            <a:off x="5715000" y="1143000"/>
            <a:ext cx="342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0000"/>
                </a:solidFill>
                <a:latin typeface="Comic Sans MS" pitchFamily="66" charset="0"/>
              </a:rPr>
              <a:t>Casing from pig intestine</a:t>
            </a:r>
          </a:p>
        </p:txBody>
      </p:sp>
      <p:sp>
        <p:nvSpPr>
          <p:cNvPr id="6150" name="TextBox 9"/>
          <p:cNvSpPr txBox="1">
            <a:spLocks noChangeArrowheads="1"/>
          </p:cNvSpPr>
          <p:nvPr/>
        </p:nvSpPr>
        <p:spPr bwMode="auto">
          <a:xfrm>
            <a:off x="381000" y="4572000"/>
            <a:ext cx="3733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FFFF00"/>
                </a:solidFill>
                <a:latin typeface="Comic Sans MS" pitchFamily="66" charset="0"/>
              </a:rPr>
              <a:t>Casing from sheep intestine</a:t>
            </a:r>
          </a:p>
        </p:txBody>
      </p:sp>
    </p:spTree>
    <p:extLst>
      <p:ext uri="{BB962C8B-B14F-4D97-AF65-F5344CB8AC3E}">
        <p14:creationId xmlns:p14="http://schemas.microsoft.com/office/powerpoint/2010/main" val="42640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09600"/>
            <a:ext cx="76200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Edible use: </a:t>
            </a:r>
            <a:r>
              <a:rPr lang="en-US" sz="2800" dirty="0">
                <a:latin typeface="Comic Sans MS" pitchFamily="66" charset="0"/>
              </a:rPr>
              <a:t>When part of the processed intestine used as food container called   </a:t>
            </a:r>
            <a:r>
              <a:rPr lang="en-US" sz="32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casing</a:t>
            </a:r>
          </a:p>
          <a:p>
            <a:pPr>
              <a:defRPr/>
            </a:pPr>
            <a:endParaRPr lang="en-US" sz="3200" b="1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177605"/>
            <a:ext cx="7772400" cy="15081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Non edible use: </a:t>
            </a:r>
            <a:r>
              <a:rPr lang="en-US" sz="2800" dirty="0">
                <a:latin typeface="Comic Sans MS" pitchFamily="66" charset="0"/>
              </a:rPr>
              <a:t>this may be in the form of </a:t>
            </a:r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cat gut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36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strings</a:t>
            </a:r>
            <a:r>
              <a:rPr lang="en-US" sz="2800" dirty="0">
                <a:latin typeface="Comic Sans MS" pitchFamily="66" charset="0"/>
              </a:rPr>
              <a:t> for racket and musical instruments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1600200"/>
            <a:ext cx="2819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4508" y="1600200"/>
            <a:ext cx="3018892" cy="2386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69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228600"/>
            <a:ext cx="8001000" cy="64325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TYPE OF CASING</a:t>
            </a:r>
          </a:p>
          <a:p>
            <a:pPr algn="ctr">
              <a:defRPr/>
            </a:pPr>
            <a:endParaRPr lang="en-US" sz="3200" b="1" dirty="0">
              <a:latin typeface="Comic Sans MS" pitchFamily="66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FFFF00"/>
                </a:solidFill>
                <a:latin typeface="Comic Sans MS" pitchFamily="66" charset="0"/>
              </a:rPr>
              <a:t>Natural: </a:t>
            </a:r>
            <a:r>
              <a:rPr lang="en-US" sz="2400" dirty="0">
                <a:latin typeface="Comic Sans MS" pitchFamily="66" charset="0"/>
              </a:rPr>
              <a:t>Obtained form animal (sheep, goat, pig, cattle/buffalo) intestine, urinary bladder, oesophagus (weasand)</a:t>
            </a:r>
            <a:endParaRPr lang="en-US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just">
              <a:defRPr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Characters: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Variable strength &amp; length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Low cost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Best smoke penetration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Stored in salted condition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Most tender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Breakage during processing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en-US" sz="2800" dirty="0">
                <a:latin typeface="Comic Sans MS" pitchFamily="66" charset="0"/>
              </a:rPr>
              <a:t>     Suspected quality (hole/tear, microbial)</a:t>
            </a:r>
          </a:p>
          <a:p>
            <a:pPr algn="just">
              <a:defRPr/>
            </a:pPr>
            <a:endParaRPr lang="en-US" sz="2800" dirty="0">
              <a:latin typeface="Comic Sans MS" pitchFamily="66" charset="0"/>
            </a:endParaRPr>
          </a:p>
          <a:p>
            <a:pPr algn="just">
              <a:defRPr/>
            </a:pPr>
            <a:endParaRPr lang="en-US" sz="2400" dirty="0">
              <a:latin typeface="Comic Sans MS" pitchFamily="66" charset="0"/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2619375"/>
            <a:ext cx="27051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955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8600" y="228600"/>
            <a:ext cx="89154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omic Sans MS" pitchFamily="66" charset="0"/>
              </a:rPr>
              <a:t>ARTIFICIAL CASING</a:t>
            </a:r>
          </a:p>
          <a:p>
            <a:pPr algn="ctr"/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  <a:p>
            <a:pPr algn="ctr"/>
            <a:r>
              <a:rPr lang="en-US" sz="2400" dirty="0">
                <a:latin typeface="Comic Sans MS" pitchFamily="66" charset="0"/>
              </a:rPr>
              <a:t>Artificially produced from collagen &amp; cellulose</a:t>
            </a:r>
          </a:p>
          <a:p>
            <a:pPr algn="just">
              <a:buClr>
                <a:srgbClr val="FF0000"/>
              </a:buClr>
            </a:pPr>
            <a:r>
              <a:rPr lang="en-US" sz="2400" b="1" dirty="0">
                <a:solidFill>
                  <a:srgbClr val="00B0F0"/>
                </a:solidFill>
                <a:latin typeface="Comic Sans MS" pitchFamily="66" charset="0"/>
              </a:rPr>
              <a:t>Collagen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Uniform, high cost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Very good smoke penetration 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Presented in dried form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Fair shelf life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Good microbial quality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Less tender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Comic Sans MS" pitchFamily="66" charset="0"/>
              </a:rPr>
              <a:t>Cellulose</a:t>
            </a:r>
            <a:endParaRPr lang="en-US" sz="2400" dirty="0">
              <a:latin typeface="Comic Sans MS" pitchFamily="66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Uniform &amp; standardized length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Lowest cost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Good smoke penetration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Peeled during consumption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Best printability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2400" dirty="0">
                <a:latin typeface="Comic Sans MS" pitchFamily="66" charset="0"/>
              </a:rPr>
              <a:t>    Best storage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Ø"/>
            </a:pPr>
            <a:endParaRPr lang="en-US" sz="2400" dirty="0">
              <a:latin typeface="Comic Sans MS" pitchFamily="66" charset="0"/>
            </a:endParaRPr>
          </a:p>
          <a:p>
            <a:pPr algn="just"/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8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67056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38200" y="5181600"/>
            <a:ext cx="746760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Submucous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coat (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Tela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submucosa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) , composed of dense connective tissue (</a:t>
            </a:r>
            <a:r>
              <a:rPr lang="en-US" sz="2800" b="1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collagen</a:t>
            </a:r>
            <a:r>
              <a:rPr lang="en-US" sz="2400" dirty="0">
                <a:solidFill>
                  <a:srgbClr val="FF0000"/>
                </a:solidFill>
                <a:latin typeface="Comic Sans MS" pitchFamily="66" charset="0"/>
              </a:rPr>
              <a:t>) used for casing preparation</a:t>
            </a:r>
          </a:p>
        </p:txBody>
      </p:sp>
    </p:spTree>
    <p:extLst>
      <p:ext uri="{BB962C8B-B14F-4D97-AF65-F5344CB8AC3E}">
        <p14:creationId xmlns:p14="http://schemas.microsoft.com/office/powerpoint/2010/main" val="2300835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762000" y="709613"/>
            <a:ext cx="79248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800" b="1">
                <a:latin typeface="Comic Sans MS" pitchFamily="66" charset="0"/>
              </a:rPr>
              <a:t>FACTORS EFFECTING CASING QUALITY</a:t>
            </a:r>
          </a:p>
          <a:p>
            <a:pPr algn="ctr" eaLnBrk="1" hangingPunct="1"/>
            <a:endParaRPr lang="en-US" sz="2800" b="1">
              <a:latin typeface="Comic Sans MS" pitchFamily="66" charset="0"/>
            </a:endParaRPr>
          </a:p>
          <a:p>
            <a:pPr algn="just"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Cleanliness: </a:t>
            </a:r>
            <a:r>
              <a:rPr lang="en-US" sz="2400">
                <a:latin typeface="Comic Sans MS" pitchFamily="66" charset="0"/>
              </a:rPr>
              <a:t>Clean &amp; sound, stain free, devoid of fat, parasite nodules, ulcer , defects</a:t>
            </a:r>
          </a:p>
          <a:p>
            <a:pPr algn="just" eaLnBrk="1" hangingPunct="1"/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Strength: </a:t>
            </a:r>
            <a:r>
              <a:rPr lang="en-US" sz="2400">
                <a:latin typeface="Comic Sans MS" pitchFamily="66" charset="0"/>
              </a:rPr>
              <a:t>Strong enough to withstand pressure during filling, stuffing &amp; processing</a:t>
            </a:r>
          </a:p>
          <a:p>
            <a:pPr algn="just"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Length:  </a:t>
            </a:r>
            <a:r>
              <a:rPr lang="en-US" sz="2400">
                <a:latin typeface="Comic Sans MS" pitchFamily="66" charset="0"/>
              </a:rPr>
              <a:t>Standardized (sheep &amp; hog-91.4 m, beef round-18 m)</a:t>
            </a:r>
          </a:p>
          <a:p>
            <a:pPr algn="just" eaLnBrk="1" hangingPunct="1"/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Caliber </a:t>
            </a:r>
            <a:r>
              <a:rPr lang="en-US" sz="2400" b="1">
                <a:latin typeface="Comic Sans MS" pitchFamily="66" charset="0"/>
              </a:rPr>
              <a:t>(thickness): </a:t>
            </a:r>
            <a:r>
              <a:rPr lang="en-US" sz="2400">
                <a:latin typeface="Comic Sans MS" pitchFamily="66" charset="0"/>
              </a:rPr>
              <a:t>Sheep-14 mm, hog-35 mm, beef-35 mm</a:t>
            </a:r>
          </a:p>
          <a:p>
            <a:pPr algn="just" eaLnBrk="1" hangingPunct="1"/>
            <a:r>
              <a:rPr lang="en-US" sz="2400" b="1">
                <a:solidFill>
                  <a:srgbClr val="FF0000"/>
                </a:solidFill>
                <a:latin typeface="Comic Sans MS" pitchFamily="66" charset="0"/>
              </a:rPr>
              <a:t>Curing: </a:t>
            </a:r>
            <a:r>
              <a:rPr lang="en-US" sz="2400">
                <a:latin typeface="Comic Sans MS" pitchFamily="66" charset="0"/>
              </a:rPr>
              <a:t>Two types, salted &amp; cleaned, some time it may be dried</a:t>
            </a:r>
          </a:p>
          <a:p>
            <a:pPr algn="just" eaLnBrk="1" hangingPunct="1"/>
            <a:r>
              <a:rPr lang="en-US" sz="2400" b="1">
                <a:solidFill>
                  <a:srgbClr val="FFFF00"/>
                </a:solidFill>
                <a:latin typeface="Comic Sans MS" pitchFamily="66" charset="0"/>
              </a:rPr>
              <a:t>Packaging: </a:t>
            </a:r>
            <a:r>
              <a:rPr lang="en-US" sz="2400">
                <a:latin typeface="Comic Sans MS" pitchFamily="66" charset="0"/>
              </a:rPr>
              <a:t>Mainly wooden and plastic container</a:t>
            </a:r>
          </a:p>
          <a:p>
            <a:pPr algn="just" eaLnBrk="1" hangingPunct="1"/>
            <a:endParaRPr lang="en-US" sz="24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76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990600" y="381000"/>
            <a:ext cx="731520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STEPS IN CASING PREPARATION</a:t>
            </a:r>
          </a:p>
          <a:p>
            <a:pPr>
              <a:defRPr/>
            </a:pPr>
            <a:endParaRPr lang="en-US" sz="3200" b="1" dirty="0">
              <a:solidFill>
                <a:srgbClr val="FF99FF"/>
              </a:solidFill>
              <a:latin typeface="Comic Sans MS" pitchFamily="66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Removal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Pulling/running(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separation of mesenteric membrane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Chilling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at 10</a:t>
            </a:r>
            <a:r>
              <a:rPr lang="en-US" sz="1400" b="1" dirty="0">
                <a:solidFill>
                  <a:srgbClr val="99FF33"/>
                </a:solidFill>
                <a:latin typeface="Arial" charset="0"/>
                <a:cs typeface="Arial" charset="0"/>
              </a:rPr>
              <a:t>º C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Stripping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Flushing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Fatting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removal of fat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Fermentation (</a:t>
            </a:r>
            <a:r>
              <a:rPr lang="en-US" sz="1600" b="1" dirty="0">
                <a:solidFill>
                  <a:srgbClr val="99FF33"/>
                </a:solidFill>
                <a:latin typeface="Comic Sans MS" pitchFamily="66" charset="0"/>
              </a:rPr>
              <a:t>for 1-2 days, at 20</a:t>
            </a:r>
            <a:r>
              <a:rPr lang="en-US" sz="1600" b="1" dirty="0">
                <a:solidFill>
                  <a:srgbClr val="99FF33"/>
                </a:solidFill>
                <a:latin typeface="Arial" charset="0"/>
                <a:cs typeface="Arial" charset="0"/>
              </a:rPr>
              <a:t>º</a:t>
            </a:r>
            <a:r>
              <a:rPr lang="en-US" sz="1600" b="1" dirty="0">
                <a:solidFill>
                  <a:srgbClr val="99FF33"/>
                </a:solidFill>
                <a:latin typeface="Comic Sans MS" pitchFamily="66" charset="0"/>
              </a:rPr>
              <a:t>C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Turning (</a:t>
            </a:r>
            <a:r>
              <a:rPr lang="en-US" sz="1600" b="1" dirty="0">
                <a:solidFill>
                  <a:srgbClr val="99FF33"/>
                </a:solidFill>
                <a:latin typeface="Comic Sans MS" pitchFamily="66" charset="0"/>
              </a:rPr>
              <a:t>turn inside out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Sliming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removal of mucous lining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Measuring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in inflated condition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Inspection &amp; grading (</a:t>
            </a:r>
            <a:r>
              <a:rPr lang="en-US" sz="1200" b="1" dirty="0">
                <a:solidFill>
                  <a:srgbClr val="99FF33"/>
                </a:solidFill>
                <a:latin typeface="Comic Sans MS" pitchFamily="66" charset="0"/>
              </a:rPr>
              <a:t>checking of color, cleanliness, pin hole, cuts etc.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Preservation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sheep, goat-in wet salted; cattle-dried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Packing (</a:t>
            </a:r>
            <a:r>
              <a:rPr lang="en-US" sz="1400" b="1" dirty="0">
                <a:solidFill>
                  <a:srgbClr val="99FF33"/>
                </a:solidFill>
                <a:latin typeface="Comic Sans MS" pitchFamily="66" charset="0"/>
              </a:rPr>
              <a:t>tin cans lined with polyethylene</a:t>
            </a:r>
            <a:r>
              <a:rPr lang="en-US" sz="2400" b="1" dirty="0">
                <a:solidFill>
                  <a:srgbClr val="99FF33"/>
                </a:solidFill>
                <a:latin typeface="Comic Sans MS" pitchFamily="66" charset="0"/>
              </a:rPr>
              <a:t>)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438400"/>
            <a:ext cx="1981200" cy="19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55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8610600" cy="69865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IMPORTANT TERMINOLOGY</a:t>
            </a:r>
          </a:p>
          <a:p>
            <a:pPr algn="ctr">
              <a:defRPr/>
            </a:pPr>
            <a:endParaRPr lang="en-US" sz="2800" dirty="0">
              <a:latin typeface="Comic Sans MS" pitchFamily="66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Round/runner: </a:t>
            </a:r>
            <a:r>
              <a:rPr lang="en-US" sz="2800" dirty="0">
                <a:latin typeface="Comic Sans MS" pitchFamily="66" charset="0"/>
              </a:rPr>
              <a:t>from small intestine mainly of cattle, sheep, goat, pig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Middle: </a:t>
            </a:r>
            <a:r>
              <a:rPr lang="en-US" sz="2800" dirty="0">
                <a:latin typeface="Comic Sans MS" pitchFamily="66" charset="0"/>
              </a:rPr>
              <a:t>from large intestine of cattle or some time pig</a:t>
            </a:r>
          </a:p>
          <a:p>
            <a:pPr algn="just">
              <a:defRPr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Weasand: </a:t>
            </a:r>
            <a:r>
              <a:rPr lang="en-US" sz="2800" dirty="0">
                <a:latin typeface="Comic Sans MS" pitchFamily="66" charset="0"/>
              </a:rPr>
              <a:t>from oesophagus of cattle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Bung: </a:t>
            </a:r>
            <a:r>
              <a:rPr lang="en-US" sz="2800" dirty="0">
                <a:latin typeface="Comic Sans MS" pitchFamily="66" charset="0"/>
              </a:rPr>
              <a:t>from cattle caecum</a:t>
            </a:r>
          </a:p>
          <a:p>
            <a:pPr algn="just">
              <a:defRPr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Bladder: </a:t>
            </a:r>
            <a:r>
              <a:rPr lang="en-US" sz="2800" dirty="0">
                <a:latin typeface="Comic Sans MS" pitchFamily="66" charset="0"/>
              </a:rPr>
              <a:t>from urinary bladder of pig, cattle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Chitterling/black gut: </a:t>
            </a:r>
            <a:r>
              <a:rPr lang="en-US" sz="2800" dirty="0">
                <a:latin typeface="Comic Sans MS" pitchFamily="66" charset="0"/>
              </a:rPr>
              <a:t>from part of large intestine of hog</a:t>
            </a:r>
          </a:p>
          <a:p>
            <a:pPr algn="just">
              <a:defRPr/>
            </a:pPr>
            <a:r>
              <a:rPr lang="en-US" sz="2800" dirty="0">
                <a:solidFill>
                  <a:srgbClr val="FFFF00"/>
                </a:solidFill>
                <a:latin typeface="Comic Sans MS" pitchFamily="66" charset="0"/>
              </a:rPr>
              <a:t>Hank: </a:t>
            </a:r>
            <a:r>
              <a:rPr lang="en-US" sz="2800" dirty="0">
                <a:latin typeface="Comic Sans MS" pitchFamily="66" charset="0"/>
              </a:rPr>
              <a:t>set of sheep, goat, hog casing 91.4 m long</a:t>
            </a:r>
          </a:p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Bundle: </a:t>
            </a:r>
            <a:r>
              <a:rPr lang="en-US" sz="2800" dirty="0">
                <a:latin typeface="Comic Sans MS" pitchFamily="66" charset="0"/>
              </a:rPr>
              <a:t>set of beef casing of 18 m long</a:t>
            </a:r>
          </a:p>
          <a:p>
            <a:pPr algn="just">
              <a:defRPr/>
            </a:pPr>
            <a:endParaRPr lang="en-US" sz="2800" dirty="0">
              <a:latin typeface="Comic Sans MS" pitchFamily="66" charset="0"/>
            </a:endParaRPr>
          </a:p>
          <a:p>
            <a:pPr algn="just">
              <a:defRPr/>
            </a:pPr>
            <a:endParaRPr lang="en-US" sz="2800" dirty="0">
              <a:latin typeface="Comic Sans MS" pitchFamily="66" charset="0"/>
            </a:endParaRPr>
          </a:p>
          <a:p>
            <a:pPr algn="just">
              <a:defRPr/>
            </a:pPr>
            <a:endParaRPr lang="en-U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92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628</Words>
  <Application>Microsoft Office PowerPoint</Application>
  <PresentationFormat>On-screen Show (4:3)</PresentationFormat>
  <Paragraphs>99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LPT 606: SLAUGHTER HOUSE BYPRODUCTS TECHNOLOGY (2+1)   UNIT I – Utilization of  intestine  as slaughter house by product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</dc:creator>
  <cp:lastModifiedBy>Rohit Kumar Jaiswal</cp:lastModifiedBy>
  <cp:revision>7</cp:revision>
  <dcterms:created xsi:type="dcterms:W3CDTF">2006-08-16T00:00:00Z</dcterms:created>
  <dcterms:modified xsi:type="dcterms:W3CDTF">2020-06-07T06:56:05Z</dcterms:modified>
</cp:coreProperties>
</file>