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73" r:id="rId2"/>
    <p:sldId id="274" r:id="rId3"/>
    <p:sldId id="259" r:id="rId4"/>
    <p:sldId id="260" r:id="rId5"/>
    <p:sldId id="265" r:id="rId6"/>
    <p:sldId id="261" r:id="rId7"/>
    <p:sldId id="271" r:id="rId8"/>
    <p:sldId id="292" r:id="rId9"/>
    <p:sldId id="294" r:id="rId10"/>
    <p:sldId id="293" r:id="rId11"/>
    <p:sldId id="28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A61A7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14" autoAdjust="0"/>
    <p:restoredTop sz="94660"/>
  </p:normalViewPr>
  <p:slideViewPr>
    <p:cSldViewPr>
      <p:cViewPr varScale="1">
        <p:scale>
          <a:sx n="71" d="100"/>
          <a:sy n="71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82726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COPPER  TOXICITY</a:t>
            </a:r>
            <a:endParaRPr lang="en-IN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14554"/>
            <a:ext cx="7498080" cy="4033846"/>
          </a:xfrm>
        </p:spPr>
        <p:txBody>
          <a:bodyPr>
            <a:normAutofit/>
          </a:bodyPr>
          <a:lstStyle/>
          <a:p>
            <a:pPr marL="0" lvl="0" indent="0">
              <a:buClr>
                <a:srgbClr val="3891A7"/>
              </a:buClr>
              <a:buNone/>
            </a:pPr>
            <a:endParaRPr lang="en-IN" b="1" dirty="0" smtClean="0">
              <a:solidFill>
                <a:srgbClr val="0070C0"/>
              </a:solidFill>
            </a:endParaRPr>
          </a:p>
          <a:p>
            <a:pPr marL="0" lvl="0" indent="0">
              <a:buClr>
                <a:srgbClr val="3891A7"/>
              </a:buClr>
              <a:buNone/>
            </a:pPr>
            <a:r>
              <a:rPr lang="en-IN" b="1" dirty="0" smtClean="0"/>
              <a:t>Presented </a:t>
            </a:r>
            <a:r>
              <a:rPr lang="en-IN" b="1" dirty="0"/>
              <a:t>by</a:t>
            </a:r>
            <a:r>
              <a:rPr lang="en-IN" b="1" dirty="0" smtClean="0"/>
              <a:t>:- </a:t>
            </a:r>
            <a:endParaRPr lang="en-IN" b="1" dirty="0"/>
          </a:p>
          <a:p>
            <a:pPr marL="0" lvl="0" indent="0">
              <a:buClr>
                <a:srgbClr val="3891A7"/>
              </a:buClr>
              <a:buNone/>
            </a:pPr>
            <a:r>
              <a:rPr lang="en-IN" b="1" dirty="0"/>
              <a:t>                                             </a:t>
            </a:r>
          </a:p>
          <a:p>
            <a:pPr marL="0" lvl="0" indent="0" algn="just">
              <a:buClr>
                <a:srgbClr val="3891A7"/>
              </a:buClr>
              <a:buNone/>
            </a:pPr>
            <a:r>
              <a:rPr lang="en-IN" sz="2400" b="1" dirty="0"/>
              <a:t>                                            </a:t>
            </a:r>
            <a:r>
              <a:rPr lang="en-IN" sz="2400" b="1" dirty="0" err="1"/>
              <a:t>Dr.Archana</a:t>
            </a:r>
            <a:endParaRPr lang="en-IN" sz="2400" b="1" dirty="0"/>
          </a:p>
          <a:p>
            <a:pPr marL="0" lvl="0" indent="0" algn="just">
              <a:buClr>
                <a:srgbClr val="3891A7"/>
              </a:buClr>
              <a:buNone/>
            </a:pPr>
            <a:r>
              <a:rPr lang="en-IN" sz="2400" b="1" dirty="0"/>
              <a:t>                    Assistant </a:t>
            </a:r>
            <a:r>
              <a:rPr lang="en-IN" sz="2400" b="1" dirty="0" err="1"/>
              <a:t>Professor_cum_Jr</a:t>
            </a:r>
            <a:r>
              <a:rPr lang="en-IN" sz="2400" b="1" dirty="0"/>
              <a:t> </a:t>
            </a:r>
            <a:r>
              <a:rPr lang="en-IN" sz="2400" b="1" dirty="0" smtClean="0"/>
              <a:t>.</a:t>
            </a:r>
            <a:r>
              <a:rPr lang="en-IN" sz="2400" b="1" dirty="0"/>
              <a:t>Scientist</a:t>
            </a:r>
          </a:p>
          <a:p>
            <a:pPr marL="0" lvl="0" indent="0">
              <a:buClr>
                <a:srgbClr val="3891A7"/>
              </a:buClr>
              <a:buNone/>
            </a:pPr>
            <a:r>
              <a:rPr lang="en-IN" sz="2400" b="1" dirty="0"/>
              <a:t>                     </a:t>
            </a:r>
            <a:r>
              <a:rPr lang="en-IN" sz="2400" b="1" dirty="0" err="1"/>
              <a:t>Deptt.Of</a:t>
            </a:r>
            <a:r>
              <a:rPr lang="en-IN" sz="2400" b="1" dirty="0"/>
              <a:t> Pharmacology &amp; Toxicology</a:t>
            </a:r>
          </a:p>
          <a:p>
            <a:pPr marL="0" lvl="0" indent="0">
              <a:buClr>
                <a:srgbClr val="3891A7"/>
              </a:buClr>
              <a:buNone/>
            </a:pPr>
            <a:r>
              <a:rPr lang="en-IN" sz="2400" b="1" dirty="0"/>
              <a:t>                              Bihar Veterinary College, Patna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448282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</p:spPr>
        <p:txBody>
          <a:bodyPr>
            <a:normAutofit fontScale="90000"/>
          </a:bodyPr>
          <a:lstStyle/>
          <a:p>
            <a:r>
              <a:rPr lang="en-IN" sz="4000" b="1" dirty="0" smtClean="0">
                <a:solidFill>
                  <a:srgbClr val="FF0000"/>
                </a:solidFill>
                <a:latin typeface="Comic Sans MS" pitchFamily="66" charset="0"/>
              </a:rPr>
              <a:t>P.M finding</a:t>
            </a:r>
            <a:endParaRPr lang="en-IN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IN" sz="2800" dirty="0" smtClean="0">
                <a:latin typeface="Comic Sans MS" pitchFamily="66" charset="0"/>
              </a:rPr>
              <a:t>Pale yellow liver</a:t>
            </a:r>
          </a:p>
          <a:p>
            <a:pPr>
              <a:buNone/>
            </a:pPr>
            <a:endParaRPr lang="en-IN" sz="28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800" dirty="0" smtClean="0">
                <a:latin typeface="Comic Sans MS" pitchFamily="66" charset="0"/>
              </a:rPr>
              <a:t>Enlarged pulpy spleen</a:t>
            </a:r>
          </a:p>
          <a:p>
            <a:pPr>
              <a:buNone/>
            </a:pPr>
            <a:endParaRPr lang="en-IN" sz="28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800" dirty="0" smtClean="0">
                <a:latin typeface="Comic Sans MS" pitchFamily="66" charset="0"/>
              </a:rPr>
              <a:t>Bluish black kidney (Gun metal kidney</a:t>
            </a:r>
            <a:r>
              <a:rPr lang="en-IN" sz="2800" dirty="0" smtClean="0">
                <a:latin typeface="Comic Sans MS" pitchFamily="66" charset="0"/>
              </a:rPr>
              <a:t>)</a:t>
            </a:r>
          </a:p>
          <a:p>
            <a:pPr>
              <a:buFont typeface="Wingdings" pitchFamily="2" charset="2"/>
              <a:buChar char="Ø"/>
            </a:pPr>
            <a:endParaRPr lang="en-IN" sz="28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800" dirty="0" smtClean="0">
                <a:latin typeface="Comic Sans MS" pitchFamily="66" charset="0"/>
              </a:rPr>
              <a:t>Gall bladder is distended with thick greenish-brown bile.</a:t>
            </a:r>
            <a:endParaRPr lang="en-IN" sz="2800" dirty="0">
              <a:latin typeface="Comic Sans MS" pitchFamily="66" charset="0"/>
            </a:endParaRPr>
          </a:p>
        </p:txBody>
      </p:sp>
      <p:pic>
        <p:nvPicPr>
          <p:cNvPr id="2050" name="Picture 2" descr="Diagnosis of copper toxicityNecropsy                       Images from Colorado State University      Icterus (jaundice) 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1628" y="0"/>
            <a:ext cx="3862372" cy="2571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96842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Treatment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785794"/>
            <a:ext cx="7498080" cy="5811558"/>
          </a:xfrm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sz="2400" dirty="0" smtClean="0">
                <a:latin typeface="Comic Sans MS" pitchFamily="66" charset="0"/>
              </a:rPr>
              <a:t>Ammonium or sodium </a:t>
            </a:r>
            <a:r>
              <a:rPr lang="en-US" sz="2400" dirty="0" err="1" smtClean="0">
                <a:latin typeface="Comic Sans MS" pitchFamily="66" charset="0"/>
              </a:rPr>
              <a:t>molybdate</a:t>
            </a:r>
            <a:r>
              <a:rPr lang="en-US" sz="2400" dirty="0" smtClean="0">
                <a:latin typeface="Comic Sans MS" pitchFamily="66" charset="0"/>
              </a:rPr>
              <a:t> (50–500 mg) and sodium </a:t>
            </a:r>
            <a:r>
              <a:rPr lang="en-US" sz="2400" dirty="0" err="1" smtClean="0">
                <a:latin typeface="Comic Sans MS" pitchFamily="66" charset="0"/>
              </a:rPr>
              <a:t>thiosulfate</a:t>
            </a:r>
            <a:r>
              <a:rPr lang="en-US" sz="2400" dirty="0" smtClean="0">
                <a:latin typeface="Comic Sans MS" pitchFamily="66" charset="0"/>
              </a:rPr>
              <a:t> (250– 1000 mg) should be used daily as a drench for up to 3 weeks. </a:t>
            </a:r>
          </a:p>
          <a:p>
            <a:pPr lvl="0">
              <a:buFont typeface="Wingdings" pitchFamily="2" charset="2"/>
              <a:buChar char="Ø"/>
            </a:pPr>
            <a:endParaRPr lang="en-US" sz="2400" dirty="0" smtClean="0">
              <a:latin typeface="Comic Sans MS" pitchFamily="66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400" dirty="0" smtClean="0">
                <a:latin typeface="Comic Sans MS" pitchFamily="66" charset="0"/>
              </a:rPr>
              <a:t>D-</a:t>
            </a:r>
            <a:r>
              <a:rPr lang="en-US" sz="2400" dirty="0" err="1" smtClean="0">
                <a:latin typeface="Comic Sans MS" pitchFamily="66" charset="0"/>
              </a:rPr>
              <a:t>Penicillamine</a:t>
            </a:r>
            <a:r>
              <a:rPr lang="en-US" sz="2400" dirty="0" smtClean="0">
                <a:latin typeface="Comic Sans MS" pitchFamily="66" charset="0"/>
              </a:rPr>
              <a:t> or Calcium </a:t>
            </a:r>
            <a:r>
              <a:rPr lang="en-US" sz="2400" dirty="0" err="1" smtClean="0">
                <a:latin typeface="Comic Sans MS" pitchFamily="66" charset="0"/>
              </a:rPr>
              <a:t>versenate</a:t>
            </a:r>
            <a:r>
              <a:rPr lang="en-US" sz="2400" dirty="0" smtClean="0">
                <a:latin typeface="Comic Sans MS" pitchFamily="66" charset="0"/>
              </a:rPr>
              <a:t> may be useful if administered in early stages of </a:t>
            </a:r>
            <a:r>
              <a:rPr lang="en-US" sz="2400" dirty="0" err="1" smtClean="0">
                <a:latin typeface="Comic Sans MS" pitchFamily="66" charset="0"/>
              </a:rPr>
              <a:t>toxicosis</a:t>
            </a:r>
            <a:r>
              <a:rPr lang="en-US" sz="2400" dirty="0" smtClean="0">
                <a:latin typeface="Comic Sans MS" pitchFamily="66" charset="0"/>
              </a:rPr>
              <a:t>.</a:t>
            </a:r>
          </a:p>
          <a:p>
            <a:pPr lvl="0"/>
            <a:endParaRPr lang="en-IN" dirty="0" smtClean="0"/>
          </a:p>
          <a:p>
            <a:pPr lvl="0">
              <a:buFont typeface="Wingdings" pitchFamily="2" charset="2"/>
              <a:buChar char="Ø"/>
            </a:pPr>
            <a:r>
              <a:rPr lang="en-US" sz="2400" dirty="0" smtClean="0">
                <a:latin typeface="Comic Sans MS" pitchFamily="66" charset="0"/>
              </a:rPr>
              <a:t>Molybdenum in the diet can be increased to 5 </a:t>
            </a:r>
            <a:r>
              <a:rPr lang="en-US" sz="2400" dirty="0" err="1" smtClean="0">
                <a:latin typeface="Comic Sans MS" pitchFamily="66" charset="0"/>
              </a:rPr>
              <a:t>ppm</a:t>
            </a:r>
            <a:r>
              <a:rPr lang="en-US" sz="2400" dirty="0" smtClean="0">
                <a:latin typeface="Comic Sans MS" pitchFamily="66" charset="0"/>
              </a:rPr>
              <a:t> and zinc can be supplemented at 100 </a:t>
            </a:r>
            <a:r>
              <a:rPr lang="en-US" sz="2400" dirty="0" err="1" smtClean="0">
                <a:latin typeface="Comic Sans MS" pitchFamily="66" charset="0"/>
              </a:rPr>
              <a:t>ppm</a:t>
            </a:r>
            <a:r>
              <a:rPr lang="en-US" sz="2400" dirty="0" smtClean="0">
                <a:latin typeface="Comic Sans MS" pitchFamily="66" charset="0"/>
              </a:rPr>
              <a:t> to reduce copper absorption. </a:t>
            </a:r>
          </a:p>
          <a:p>
            <a:pPr lvl="0">
              <a:buFont typeface="Wingdings" pitchFamily="2" charset="2"/>
              <a:buChar char="Ø"/>
            </a:pPr>
            <a:endParaRPr lang="en-US" sz="2400" dirty="0" smtClean="0">
              <a:latin typeface="Comic Sans MS" pitchFamily="66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400" dirty="0" smtClean="0">
                <a:latin typeface="Comic Sans MS" pitchFamily="66" charset="0"/>
              </a:rPr>
              <a:t>In addition, supportive care including ﬂuid therapy and blood transfusion are beneﬁcial.</a:t>
            </a:r>
            <a:endParaRPr lang="en-IN" sz="2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400" b="1" dirty="0" smtClean="0"/>
              <a:t> </a:t>
            </a:r>
            <a:endParaRPr lang="en-IN" sz="2400" dirty="0" smtClean="0"/>
          </a:p>
          <a:p>
            <a:pPr lvl="0">
              <a:buFont typeface="Wingdings" pitchFamily="2" charset="2"/>
              <a:buChar char="Ø"/>
            </a:pPr>
            <a:endParaRPr lang="en-IN" sz="2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5145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Content of chapter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Autofit/>
          </a:bodyPr>
          <a:lstStyle/>
          <a:p>
            <a:pPr marL="82296" indent="0">
              <a:lnSpc>
                <a:spcPct val="200000"/>
              </a:lnSpc>
              <a:buNone/>
            </a:pPr>
            <a:r>
              <a:rPr lang="en-IN" sz="2400" b="1" dirty="0" smtClean="0"/>
              <a:t>      *  </a:t>
            </a:r>
            <a:r>
              <a:rPr lang="en-IN" sz="2400" b="1" dirty="0" smtClean="0"/>
              <a:t>Terminology 		   </a:t>
            </a:r>
          </a:p>
          <a:p>
            <a:pPr marL="82296" indent="0">
              <a:lnSpc>
                <a:spcPct val="200000"/>
              </a:lnSpc>
              <a:buNone/>
            </a:pPr>
            <a:r>
              <a:rPr lang="en-IN" sz="2400" b="1" dirty="0" smtClean="0"/>
              <a:t>      *  </a:t>
            </a:r>
            <a:r>
              <a:rPr lang="en-IN" sz="2400" b="1" dirty="0" smtClean="0"/>
              <a:t>Sources                     </a:t>
            </a:r>
          </a:p>
          <a:p>
            <a:pPr marL="82296" indent="0">
              <a:lnSpc>
                <a:spcPct val="200000"/>
              </a:lnSpc>
              <a:buNone/>
            </a:pPr>
            <a:r>
              <a:rPr lang="en-IN" sz="2400" b="1" dirty="0" smtClean="0"/>
              <a:t>      *  </a:t>
            </a:r>
            <a:r>
              <a:rPr lang="en-IN" sz="2400" b="1" dirty="0" smtClean="0"/>
              <a:t>Toxicokinetic   </a:t>
            </a:r>
            <a:r>
              <a:rPr lang="en-IN" sz="2400" b="1" dirty="0"/>
              <a:t>	</a:t>
            </a:r>
            <a:r>
              <a:rPr lang="en-IN" sz="2400" b="1" dirty="0" smtClean="0"/>
              <a:t>                                 </a:t>
            </a:r>
          </a:p>
          <a:p>
            <a:pPr marL="82296" indent="0">
              <a:lnSpc>
                <a:spcPct val="200000"/>
              </a:lnSpc>
              <a:buNone/>
            </a:pPr>
            <a:r>
              <a:rPr lang="en-IN" sz="2400" b="1" dirty="0" smtClean="0"/>
              <a:t>      * </a:t>
            </a:r>
            <a:r>
              <a:rPr lang="en-IN" sz="2400" b="1" dirty="0" smtClean="0"/>
              <a:t>Mechanism of toxicity  </a:t>
            </a:r>
            <a:r>
              <a:rPr lang="en-IN" sz="2400" b="1" dirty="0"/>
              <a:t>		</a:t>
            </a:r>
            <a:r>
              <a:rPr lang="en-IN" sz="2400" b="1" dirty="0" smtClean="0"/>
              <a:t>                                  </a:t>
            </a:r>
          </a:p>
          <a:p>
            <a:pPr marL="82296" indent="0">
              <a:lnSpc>
                <a:spcPct val="200000"/>
              </a:lnSpc>
              <a:buNone/>
            </a:pPr>
            <a:r>
              <a:rPr lang="en-IN" sz="2400" b="1" dirty="0" smtClean="0"/>
              <a:t>      * </a:t>
            </a:r>
            <a:r>
              <a:rPr lang="en-IN" sz="2400" b="1" dirty="0" smtClean="0"/>
              <a:t>Clinical Signs</a:t>
            </a:r>
            <a:r>
              <a:rPr lang="en-IN" sz="2400" b="1" dirty="0"/>
              <a:t>	</a:t>
            </a:r>
            <a:r>
              <a:rPr lang="en-IN" sz="2400" b="1" dirty="0" smtClean="0"/>
              <a:t>                                </a:t>
            </a:r>
          </a:p>
          <a:p>
            <a:pPr marL="82296" indent="0">
              <a:lnSpc>
                <a:spcPct val="200000"/>
              </a:lnSpc>
              <a:buNone/>
            </a:pPr>
            <a:r>
              <a:rPr lang="en-IN" sz="2400" b="1" dirty="0" smtClean="0"/>
              <a:t>      *  </a:t>
            </a:r>
            <a:r>
              <a:rPr lang="en-IN" sz="2400" b="1" dirty="0" smtClean="0"/>
              <a:t>Treatment                                                                                                           </a:t>
            </a:r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xmlns="" val="27783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14290"/>
            <a:ext cx="7498080" cy="357190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Source :-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57232"/>
            <a:ext cx="7498080" cy="5786478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IN" sz="2900" dirty="0" smtClean="0">
                <a:latin typeface="Comic Sans MS" pitchFamily="66" charset="0"/>
              </a:rPr>
              <a:t> Ingestion of foliage as pasture grass spread with CuSo</a:t>
            </a:r>
            <a:r>
              <a:rPr lang="en-IN" sz="2600" dirty="0" smtClean="0">
                <a:latin typeface="Comic Sans MS" pitchFamily="66" charset="0"/>
              </a:rPr>
              <a:t>4 which may accumulate up to 200 ppm of Cu from soil in the plant body.</a:t>
            </a:r>
          </a:p>
          <a:p>
            <a:pPr>
              <a:buNone/>
            </a:pPr>
            <a:endParaRPr lang="en-IN" sz="2900" dirty="0" smtClean="0">
              <a:latin typeface="Comic Sans MS" pitchFamily="66" charset="0"/>
            </a:endParaRPr>
          </a:p>
          <a:p>
            <a:pPr>
              <a:buNone/>
            </a:pPr>
            <a:endParaRPr lang="en-IN" sz="29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900" dirty="0" err="1" smtClean="0">
                <a:latin typeface="Comic Sans MS" pitchFamily="66" charset="0"/>
              </a:rPr>
              <a:t>Perolong</a:t>
            </a:r>
            <a:r>
              <a:rPr lang="en-IN" sz="2900" dirty="0" smtClean="0">
                <a:latin typeface="Comic Sans MS" pitchFamily="66" charset="0"/>
              </a:rPr>
              <a:t> ingestion of certain plants which are </a:t>
            </a:r>
            <a:r>
              <a:rPr lang="en-IN" sz="2900" dirty="0" err="1" smtClean="0">
                <a:latin typeface="Comic Sans MS" pitchFamily="66" charset="0"/>
              </a:rPr>
              <a:t>hepatotoxic</a:t>
            </a:r>
            <a:r>
              <a:rPr lang="en-IN" sz="2900" dirty="0" smtClean="0">
                <a:latin typeface="Comic Sans MS" pitchFamily="66" charset="0"/>
              </a:rPr>
              <a:t>  with normal amount of  Cu and low level of Mo. (Cu accumulator plants– </a:t>
            </a:r>
            <a:r>
              <a:rPr lang="en-IN" sz="2900" i="1" dirty="0" err="1" smtClean="0">
                <a:latin typeface="Comic Sans MS" pitchFamily="66" charset="0"/>
              </a:rPr>
              <a:t>Heliotropium</a:t>
            </a:r>
            <a:r>
              <a:rPr lang="en-IN" sz="2900" i="1" dirty="0" smtClean="0">
                <a:latin typeface="Comic Sans MS" pitchFamily="66" charset="0"/>
              </a:rPr>
              <a:t> </a:t>
            </a:r>
            <a:r>
              <a:rPr lang="en-IN" sz="2900" i="1" dirty="0" err="1" smtClean="0">
                <a:latin typeface="Comic Sans MS" pitchFamily="66" charset="0"/>
              </a:rPr>
              <a:t>Europeum</a:t>
            </a:r>
            <a:r>
              <a:rPr lang="en-IN" sz="2900" dirty="0" smtClean="0">
                <a:latin typeface="Comic Sans MS" pitchFamily="66" charset="0"/>
              </a:rPr>
              <a:t>, </a:t>
            </a:r>
            <a:r>
              <a:rPr lang="en-IN" sz="2900" i="1" dirty="0" err="1" smtClean="0">
                <a:latin typeface="Comic Sans MS" pitchFamily="66" charset="0"/>
              </a:rPr>
              <a:t>Senecio</a:t>
            </a:r>
            <a:r>
              <a:rPr lang="en-IN" sz="2900" i="1" dirty="0" smtClean="0">
                <a:latin typeface="Comic Sans MS" pitchFamily="66" charset="0"/>
              </a:rPr>
              <a:t> sp</a:t>
            </a:r>
            <a:r>
              <a:rPr lang="en-IN" sz="2900" dirty="0" smtClean="0">
                <a:latin typeface="Comic Sans MS" pitchFamily="66" charset="0"/>
              </a:rPr>
              <a:t>., </a:t>
            </a:r>
            <a:r>
              <a:rPr lang="en-IN" sz="2900" i="1" dirty="0" err="1" smtClean="0">
                <a:latin typeface="Comic Sans MS" pitchFamily="66" charset="0"/>
              </a:rPr>
              <a:t>Trifolium</a:t>
            </a:r>
            <a:r>
              <a:rPr lang="en-IN" sz="2900" i="1" dirty="0" smtClean="0">
                <a:latin typeface="Comic Sans MS" pitchFamily="66" charset="0"/>
              </a:rPr>
              <a:t> </a:t>
            </a:r>
            <a:r>
              <a:rPr lang="en-IN" sz="2900" i="1" dirty="0" err="1" smtClean="0">
                <a:latin typeface="Comic Sans MS" pitchFamily="66" charset="0"/>
              </a:rPr>
              <a:t>subterraneum</a:t>
            </a:r>
            <a:r>
              <a:rPr lang="en-IN" sz="2900" dirty="0" smtClean="0">
                <a:latin typeface="Comic Sans MS" pitchFamily="66" charset="0"/>
              </a:rPr>
              <a:t>)</a:t>
            </a:r>
          </a:p>
          <a:p>
            <a:pPr>
              <a:buNone/>
            </a:pPr>
            <a:endParaRPr lang="en-IN" sz="29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en-IN" sz="29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900" dirty="0" smtClean="0">
                <a:latin typeface="Comic Sans MS" pitchFamily="66" charset="0"/>
              </a:rPr>
              <a:t>Accidental ingestion or administration of excessive amount of soluble Cu-salts in mineral mixture or ration. </a:t>
            </a:r>
          </a:p>
          <a:p>
            <a:pPr>
              <a:buNone/>
            </a:pPr>
            <a:endParaRPr lang="en-IN" sz="2900" dirty="0" smtClean="0">
              <a:latin typeface="Comic Sans MS" pitchFamily="66" charset="0"/>
            </a:endParaRPr>
          </a:p>
          <a:p>
            <a:pPr>
              <a:buNone/>
            </a:pPr>
            <a:endParaRPr lang="en-IN" sz="29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900" dirty="0" smtClean="0">
                <a:latin typeface="Comic Sans MS" pitchFamily="66" charset="0"/>
              </a:rPr>
              <a:t>Copper-Sulphate is used as food bath, fungicide, algaecide and anthelimintic ;  its indiscriminate use  forma longer period  may cause toxicity.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214314"/>
          </a:xfrm>
        </p:spPr>
        <p:txBody>
          <a:bodyPr>
            <a:normAutofit fontScale="90000"/>
          </a:bodyPr>
          <a:lstStyle/>
          <a:p>
            <a:r>
              <a:rPr lang="en-IN" b="1" dirty="0" err="1" smtClean="0">
                <a:solidFill>
                  <a:srgbClr val="FF0000"/>
                </a:solidFill>
              </a:rPr>
              <a:t>Toxicokinetic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785794"/>
            <a:ext cx="7498080" cy="5500726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endParaRPr lang="en-US" sz="31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dirty="0" smtClean="0">
                <a:solidFill>
                  <a:srgbClr val="A61A77"/>
                </a:solidFill>
              </a:rPr>
              <a:t> </a:t>
            </a:r>
            <a:r>
              <a:rPr lang="en-IN" sz="2800" dirty="0" smtClean="0">
                <a:latin typeface="Comic Sans MS" pitchFamily="66" charset="0"/>
              </a:rPr>
              <a:t>After oral intake, copper is absorbed through intestine and then enters a carries state in the blood. </a:t>
            </a:r>
          </a:p>
          <a:p>
            <a:pPr>
              <a:buNone/>
            </a:pPr>
            <a:endParaRPr lang="en-IN" sz="28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800" dirty="0" smtClean="0">
                <a:latin typeface="Comic Sans MS" pitchFamily="66" charset="0"/>
              </a:rPr>
              <a:t>  In the blood , it is present in the erythrocyte as well as serum.</a:t>
            </a:r>
          </a:p>
          <a:p>
            <a:pPr>
              <a:buNone/>
            </a:pPr>
            <a:endParaRPr lang="en-IN" sz="28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800" dirty="0" smtClean="0">
                <a:latin typeface="Comic Sans MS" pitchFamily="66" charset="0"/>
              </a:rPr>
              <a:t>Liver removes most of the copper from the blood, but other soft tissues also store some copper.</a:t>
            </a:r>
          </a:p>
          <a:p>
            <a:pPr>
              <a:buNone/>
            </a:pPr>
            <a:endParaRPr lang="en-IN" sz="28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800" dirty="0" smtClean="0">
                <a:latin typeface="Comic Sans MS" pitchFamily="66" charset="0"/>
              </a:rPr>
              <a:t>The liver excrete copper in the bile but it gets reabsorbed from the intestine.</a:t>
            </a:r>
          </a:p>
          <a:p>
            <a:pPr>
              <a:buFont typeface="Wingdings" pitchFamily="2" charset="2"/>
              <a:buChar char="Ø"/>
            </a:pPr>
            <a:endParaRPr lang="en-IN" dirty="0" smtClean="0">
              <a:solidFill>
                <a:srgbClr val="A61A77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500066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/>
            </a:r>
            <a:br>
              <a:rPr lang="en-IN" b="1" dirty="0" smtClean="0">
                <a:solidFill>
                  <a:srgbClr val="FF0000"/>
                </a:solidFill>
              </a:rPr>
            </a:br>
            <a:r>
              <a:rPr lang="en-IN" b="1" dirty="0" smtClean="0">
                <a:solidFill>
                  <a:srgbClr val="FF0000"/>
                </a:solidFill>
              </a:rPr>
              <a:t>Continue...</a:t>
            </a:r>
            <a:r>
              <a:rPr lang="en-IN" dirty="0" smtClean="0">
                <a:solidFill>
                  <a:srgbClr val="FF0000"/>
                </a:solidFill>
              </a:rPr>
              <a:t/>
            </a:r>
            <a:br>
              <a:rPr lang="en-IN" dirty="0" smtClean="0">
                <a:solidFill>
                  <a:srgbClr val="FF0000"/>
                </a:solidFill>
              </a:rPr>
            </a:b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57232"/>
            <a:ext cx="7498080" cy="5715040"/>
          </a:xfrm>
        </p:spPr>
        <p:txBody>
          <a:bodyPr>
            <a:normAutofit/>
          </a:bodyPr>
          <a:lstStyle/>
          <a:p>
            <a:pPr fontAlgn="base">
              <a:buFont typeface="Wingdings" pitchFamily="2" charset="2"/>
              <a:buChar char="Ø"/>
            </a:pPr>
            <a:r>
              <a:rPr lang="en-IN" sz="2400" dirty="0" smtClean="0">
                <a:latin typeface="Comic Sans MS" pitchFamily="66" charset="0"/>
              </a:rPr>
              <a:t>Low MO and Sulphate in the diet  increases copper absorption and its retention in the liver and its retention in the liver. </a:t>
            </a:r>
          </a:p>
          <a:p>
            <a:pPr fontAlgn="base">
              <a:buNone/>
            </a:pPr>
            <a:endParaRPr lang="en-IN" sz="2400" dirty="0" smtClean="0">
              <a:latin typeface="Comic Sans MS" pitchFamily="66" charset="0"/>
            </a:endParaRPr>
          </a:p>
          <a:p>
            <a:pPr fontAlgn="base">
              <a:buFont typeface="Wingdings" pitchFamily="2" charset="2"/>
              <a:buChar char="Ø"/>
            </a:pPr>
            <a:r>
              <a:rPr lang="en-US" sz="2400" dirty="0" smtClean="0">
                <a:latin typeface="Comic Sans MS" pitchFamily="66" charset="0"/>
              </a:rPr>
              <a:t>In the ruminant, copper has a complex interrelationship with dietary molybdenum and sulfur which, when present in excess, will both decrease copper absorption and inhibit copper utilization. </a:t>
            </a:r>
          </a:p>
          <a:p>
            <a:pPr fontAlgn="base">
              <a:buNone/>
            </a:pPr>
            <a:r>
              <a:rPr lang="en-IN" sz="2400" dirty="0" smtClean="0">
                <a:latin typeface="Comic Sans MS" pitchFamily="66" charset="0"/>
              </a:rPr>
              <a:t> </a:t>
            </a:r>
          </a:p>
          <a:p>
            <a:pPr fontAlgn="base">
              <a:buNone/>
            </a:pPr>
            <a:endParaRPr lang="en-IN" sz="2400" dirty="0" smtClean="0">
              <a:latin typeface="Comic Sans MS" pitchFamily="66" charset="0"/>
            </a:endParaRPr>
          </a:p>
          <a:p>
            <a:pPr fontAlgn="base">
              <a:buFont typeface="Wingdings" pitchFamily="2" charset="2"/>
              <a:buChar char="Ø"/>
            </a:pPr>
            <a:r>
              <a:rPr lang="en-IN" sz="2400" dirty="0" smtClean="0">
                <a:latin typeface="Comic Sans MS" pitchFamily="66" charset="0"/>
              </a:rPr>
              <a:t> Copper is eliminated from the body in bile urine and through faeces. </a:t>
            </a:r>
            <a:endParaRPr lang="en-IN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fontAlgn="base">
              <a:buNone/>
            </a:pPr>
            <a:r>
              <a:rPr lang="en-IN" sz="24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en-IN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571504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Mechanism of toxicity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00108"/>
            <a:ext cx="7498080" cy="5248292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IN" dirty="0" smtClean="0"/>
              <a:t>  </a:t>
            </a:r>
            <a:r>
              <a:rPr lang="en-IN" sz="2800" dirty="0" smtClean="0">
                <a:latin typeface="Comic Sans MS" pitchFamily="66" charset="0"/>
              </a:rPr>
              <a:t>Excessive accumulation of Copper occurs in hepatic mitochondria and </a:t>
            </a:r>
            <a:r>
              <a:rPr lang="en-IN" sz="2800" dirty="0" err="1" smtClean="0">
                <a:latin typeface="Comic Sans MS" pitchFamily="66" charset="0"/>
              </a:rPr>
              <a:t>lysosome</a:t>
            </a:r>
            <a:r>
              <a:rPr lang="en-IN" sz="2800" dirty="0" smtClean="0">
                <a:latin typeface="Comic Sans MS" pitchFamily="66" charset="0"/>
              </a:rPr>
              <a:t> which cause progressive </a:t>
            </a:r>
            <a:r>
              <a:rPr lang="en-IN" sz="2800" dirty="0" err="1" smtClean="0">
                <a:latin typeface="Comic Sans MS" pitchFamily="66" charset="0"/>
              </a:rPr>
              <a:t>hepatocyte</a:t>
            </a:r>
            <a:r>
              <a:rPr lang="en-IN" sz="2800" dirty="0" smtClean="0">
                <a:latin typeface="Comic Sans MS" pitchFamily="66" charset="0"/>
              </a:rPr>
              <a:t> damage  and cellular </a:t>
            </a:r>
            <a:r>
              <a:rPr lang="en-IN" sz="2800" dirty="0" err="1" smtClean="0">
                <a:latin typeface="Comic Sans MS" pitchFamily="66" charset="0"/>
              </a:rPr>
              <a:t>degenration</a:t>
            </a:r>
            <a:r>
              <a:rPr lang="en-IN" sz="2800" dirty="0" smtClean="0">
                <a:latin typeface="Comic Sans MS" pitchFamily="66" charset="0"/>
              </a:rPr>
              <a:t> or necrosis.</a:t>
            </a:r>
          </a:p>
          <a:p>
            <a:pPr algn="just">
              <a:buFont typeface="Wingdings" pitchFamily="2" charset="2"/>
              <a:buChar char="Ø"/>
            </a:pPr>
            <a:endParaRPr lang="en-IN" sz="2800" dirty="0" smtClean="0">
              <a:latin typeface="Comic Sans MS" pitchFamily="66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IN" sz="2800" dirty="0" smtClean="0">
                <a:latin typeface="Comic Sans MS" pitchFamily="66" charset="0"/>
              </a:rPr>
              <a:t>Main enzyme inhibition is thought to be of </a:t>
            </a:r>
            <a:r>
              <a:rPr lang="en-IN" sz="2800" dirty="0" err="1" smtClean="0">
                <a:latin typeface="Comic Sans MS" pitchFamily="66" charset="0"/>
              </a:rPr>
              <a:t>dichlorolipoyl</a:t>
            </a:r>
            <a:r>
              <a:rPr lang="en-IN" sz="2800" dirty="0" smtClean="0">
                <a:latin typeface="Comic Sans MS" pitchFamily="66" charset="0"/>
              </a:rPr>
              <a:t> </a:t>
            </a:r>
            <a:r>
              <a:rPr lang="en-IN" sz="2800" dirty="0" err="1" smtClean="0">
                <a:latin typeface="Comic Sans MS" pitchFamily="66" charset="0"/>
              </a:rPr>
              <a:t>dehydrogenase</a:t>
            </a:r>
            <a:r>
              <a:rPr lang="en-IN" sz="2800" dirty="0" smtClean="0">
                <a:latin typeface="Comic Sans MS" pitchFamily="66" charset="0"/>
              </a:rPr>
              <a:t>, which leads to inhibition of </a:t>
            </a:r>
            <a:r>
              <a:rPr lang="en-IN" sz="2800" dirty="0" err="1" smtClean="0">
                <a:latin typeface="Comic Sans MS" pitchFamily="66" charset="0"/>
              </a:rPr>
              <a:t>pyruvate</a:t>
            </a:r>
            <a:r>
              <a:rPr lang="en-IN" sz="2800" dirty="0" smtClean="0">
                <a:latin typeface="Comic Sans MS" pitchFamily="66" charset="0"/>
              </a:rPr>
              <a:t> </a:t>
            </a:r>
            <a:r>
              <a:rPr lang="en-IN" sz="2800" dirty="0" err="1" smtClean="0">
                <a:latin typeface="Comic Sans MS" pitchFamily="66" charset="0"/>
              </a:rPr>
              <a:t>dehydrogenase</a:t>
            </a:r>
            <a:r>
              <a:rPr lang="en-IN" sz="2800" dirty="0" smtClean="0">
                <a:latin typeface="Comic Sans MS" pitchFamily="66" charset="0"/>
              </a:rPr>
              <a:t> </a:t>
            </a:r>
            <a:r>
              <a:rPr lang="en-IN" sz="2800" dirty="0" err="1" smtClean="0">
                <a:latin typeface="Comic Sans MS" pitchFamily="66" charset="0"/>
              </a:rPr>
              <a:t>vsystem</a:t>
            </a:r>
            <a:r>
              <a:rPr lang="en-IN" sz="2800" dirty="0" smtClean="0">
                <a:latin typeface="Comic Sans MS" pitchFamily="66" charset="0"/>
              </a:rPr>
              <a:t> this results in disturbance in the energy metabolism of the cell.</a:t>
            </a:r>
          </a:p>
          <a:p>
            <a:pPr algn="just">
              <a:buFont typeface="Wingdings" pitchFamily="2" charset="2"/>
              <a:buChar char="Ø"/>
            </a:pPr>
            <a:endParaRPr lang="en-IN" sz="2800" dirty="0" smtClean="0">
              <a:latin typeface="Comic Sans MS" pitchFamily="66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IN" sz="2800" dirty="0" smtClean="0">
                <a:latin typeface="Comic Sans MS" pitchFamily="66" charset="0"/>
              </a:rPr>
              <a:t>Excess copper in the blood causes weakening of erythrocyte membrane increasing there fragility leading to </a:t>
            </a:r>
            <a:r>
              <a:rPr lang="en-IN" sz="2800" dirty="0" err="1" smtClean="0">
                <a:latin typeface="Comic Sans MS" pitchFamily="66" charset="0"/>
              </a:rPr>
              <a:t>hemolysis</a:t>
            </a:r>
            <a:r>
              <a:rPr lang="en-IN" sz="2800" dirty="0" smtClean="0">
                <a:latin typeface="Comic Sans MS" pitchFamily="66" charset="0"/>
              </a:rPr>
              <a:t>. Oxidation of </a:t>
            </a:r>
            <a:r>
              <a:rPr lang="en-IN" sz="2800" dirty="0" err="1" smtClean="0">
                <a:latin typeface="Comic Sans MS" pitchFamily="66" charset="0"/>
              </a:rPr>
              <a:t>hemoglobin</a:t>
            </a:r>
            <a:r>
              <a:rPr lang="en-IN" sz="2800" dirty="0" smtClean="0">
                <a:latin typeface="Comic Sans MS" pitchFamily="66" charset="0"/>
              </a:rPr>
              <a:t> by copper leads to </a:t>
            </a:r>
            <a:r>
              <a:rPr lang="en-IN" sz="2800" dirty="0" err="1" smtClean="0">
                <a:latin typeface="Comic Sans MS" pitchFamily="66" charset="0"/>
              </a:rPr>
              <a:t>methemoglobin</a:t>
            </a:r>
            <a:r>
              <a:rPr lang="en-IN" sz="2800" dirty="0" smtClean="0">
                <a:latin typeface="Comic Sans MS" pitchFamily="66" charset="0"/>
              </a:rPr>
              <a:t>, which is unable to carry oxygen. This may aggravate the </a:t>
            </a:r>
            <a:r>
              <a:rPr lang="en-IN" sz="2800" dirty="0" err="1" smtClean="0">
                <a:latin typeface="Comic Sans MS" pitchFamily="66" charset="0"/>
              </a:rPr>
              <a:t>hemolytic</a:t>
            </a:r>
            <a:r>
              <a:rPr lang="en-IN" sz="2800" dirty="0" smtClean="0">
                <a:latin typeface="Comic Sans MS" pitchFamily="66" charset="0"/>
              </a:rPr>
              <a:t> crisis.</a:t>
            </a:r>
          </a:p>
          <a:p>
            <a:pPr algn="just">
              <a:buFont typeface="Wingdings" pitchFamily="2" charset="2"/>
              <a:buChar char="Ø"/>
            </a:pPr>
            <a:endParaRPr lang="en-IN" sz="2800" dirty="0">
              <a:solidFill>
                <a:srgbClr val="A61A77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357190"/>
          </a:xfrm>
        </p:spPr>
        <p:txBody>
          <a:bodyPr>
            <a:normAutofit fontScale="90000"/>
          </a:bodyPr>
          <a:lstStyle/>
          <a:p>
            <a:pPr algn="l"/>
            <a:r>
              <a:rPr lang="en-IN" dirty="0" smtClean="0">
                <a:solidFill>
                  <a:srgbClr val="FF0000"/>
                </a:solidFill>
              </a:rPr>
              <a:t>Continue...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57232"/>
            <a:ext cx="7498080" cy="5391168"/>
          </a:xfrm>
        </p:spPr>
        <p:txBody>
          <a:bodyPr>
            <a:normAutofit/>
          </a:bodyPr>
          <a:lstStyle/>
          <a:p>
            <a:r>
              <a:rPr lang="en-IN" sz="2400" dirty="0" smtClean="0">
                <a:latin typeface="Comic Sans MS" pitchFamily="66" charset="0"/>
              </a:rPr>
              <a:t>There is also oxidation of haemoglobin by copper which cannot transport the oxygen and this may aggravate the haemolytic crisis. </a:t>
            </a:r>
          </a:p>
          <a:p>
            <a:pPr>
              <a:buNone/>
            </a:pPr>
            <a:endParaRPr lang="en-IN" sz="2400" dirty="0" smtClean="0">
              <a:latin typeface="Comic Sans MS" pitchFamily="66" charset="0"/>
            </a:endParaRPr>
          </a:p>
          <a:p>
            <a:r>
              <a:rPr lang="en-IN" sz="2400" dirty="0" smtClean="0">
                <a:latin typeface="Comic Sans MS" pitchFamily="66" charset="0"/>
              </a:rPr>
              <a:t>During haemolytic crisis the kidney fails as result of clogging and renal tubule with haemoglobin, this is followed by renal tubular  and </a:t>
            </a:r>
            <a:r>
              <a:rPr lang="en-IN" sz="2400" dirty="0" err="1" smtClean="0">
                <a:latin typeface="Comic Sans MS" pitchFamily="66" charset="0"/>
              </a:rPr>
              <a:t>glomerular</a:t>
            </a:r>
            <a:r>
              <a:rPr lang="en-IN" sz="2400" dirty="0" smtClean="0">
                <a:latin typeface="Comic Sans MS" pitchFamily="66" charset="0"/>
              </a:rPr>
              <a:t> necrosis.</a:t>
            </a:r>
          </a:p>
          <a:p>
            <a:pPr>
              <a:buNone/>
            </a:pPr>
            <a:endParaRPr lang="en-IN" sz="2400" dirty="0" smtClean="0">
              <a:latin typeface="Comic Sans MS" pitchFamily="66" charset="0"/>
            </a:endParaRPr>
          </a:p>
          <a:p>
            <a:r>
              <a:rPr lang="en-IN" sz="2400" dirty="0" smtClean="0">
                <a:latin typeface="Comic Sans MS" pitchFamily="66" charset="0"/>
              </a:rPr>
              <a:t>In swine in addition to the above feature copper inhibit the absorption </a:t>
            </a:r>
            <a:r>
              <a:rPr lang="en-IN" sz="2400" i="1" dirty="0" smtClean="0">
                <a:latin typeface="Comic Sans MS" pitchFamily="66" charset="0"/>
              </a:rPr>
              <a:t>Fe </a:t>
            </a:r>
            <a:r>
              <a:rPr lang="en-IN" sz="2400" dirty="0" smtClean="0">
                <a:latin typeface="Comic Sans MS" pitchFamily="66" charset="0"/>
              </a:rPr>
              <a:t>from the GIT leading to</a:t>
            </a:r>
            <a:r>
              <a:rPr lang="en-IN" sz="2400" i="1" dirty="0" smtClean="0">
                <a:latin typeface="Comic Sans MS" pitchFamily="66" charset="0"/>
              </a:rPr>
              <a:t> Fe-Deficiency</a:t>
            </a:r>
            <a:r>
              <a:rPr lang="en-IN" sz="2400" dirty="0" smtClean="0">
                <a:latin typeface="Comic Sans MS" pitchFamily="66" charset="0"/>
              </a:rPr>
              <a:t> anaemia.</a:t>
            </a:r>
            <a:endParaRPr lang="en-IN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428628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Clinical Sign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28670"/>
            <a:ext cx="7498080" cy="531973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  </a:t>
            </a:r>
            <a:r>
              <a:rPr lang="en-US" sz="2800" b="1" dirty="0" smtClean="0">
                <a:solidFill>
                  <a:srgbClr val="FF0000"/>
                </a:solidFill>
              </a:rPr>
              <a:t>Acute  Toxicity:- 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lvl="0"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en-US" sz="2800" dirty="0" smtClean="0">
                <a:latin typeface="Comic Sans MS" pitchFamily="66" charset="0"/>
              </a:rPr>
              <a:t>  Severe gastroenteritis,  abdominal pain , </a:t>
            </a:r>
            <a:r>
              <a:rPr lang="en-US" sz="2800" dirty="0" err="1" smtClean="0">
                <a:latin typeface="Comic Sans MS" pitchFamily="66" charset="0"/>
              </a:rPr>
              <a:t>diarrhoea</a:t>
            </a:r>
            <a:r>
              <a:rPr lang="en-US" sz="2800" dirty="0" smtClean="0">
                <a:latin typeface="Comic Sans MS" pitchFamily="66" charset="0"/>
              </a:rPr>
              <a:t>, anorexia, dehydration and shock.</a:t>
            </a:r>
          </a:p>
          <a:p>
            <a:pPr lvl="0">
              <a:buNone/>
            </a:pP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Faeces</a:t>
            </a:r>
            <a:r>
              <a:rPr lang="en-US" sz="2800" dirty="0" smtClean="0">
                <a:latin typeface="Comic Sans MS" pitchFamily="66" charset="0"/>
              </a:rPr>
              <a:t> may appear deep green in </a:t>
            </a:r>
            <a:r>
              <a:rPr lang="en-US" sz="2800" dirty="0" err="1" smtClean="0">
                <a:latin typeface="Comic Sans MS" pitchFamily="66" charset="0"/>
              </a:rPr>
              <a:t>colour</a:t>
            </a:r>
            <a:r>
              <a:rPr lang="en-US" sz="2800" dirty="0" smtClean="0">
                <a:latin typeface="Comic Sans MS" pitchFamily="66" charset="0"/>
              </a:rPr>
              <a:t> due to presence of  Cu-</a:t>
            </a:r>
            <a:r>
              <a:rPr lang="en-US" sz="2800" dirty="0" err="1" smtClean="0">
                <a:latin typeface="Comic Sans MS" pitchFamily="66" charset="0"/>
              </a:rPr>
              <a:t>chlorophyl</a:t>
            </a:r>
            <a:r>
              <a:rPr lang="en-US" sz="2800" dirty="0" smtClean="0">
                <a:latin typeface="Comic Sans MS" pitchFamily="66" charset="0"/>
              </a:rPr>
              <a:t> compound.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42862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Chronic  Toxicity:-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714356"/>
            <a:ext cx="7498080" cy="578647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 </a:t>
            </a:r>
            <a:r>
              <a:rPr lang="en-IN" sz="3100" dirty="0" smtClean="0">
                <a:latin typeface="Comic Sans MS" pitchFamily="66" charset="0"/>
              </a:rPr>
              <a:t>  The </a:t>
            </a:r>
            <a:r>
              <a:rPr lang="en-IN" sz="3100" dirty="0" smtClean="0">
                <a:latin typeface="Comic Sans MS" pitchFamily="66" charset="0"/>
              </a:rPr>
              <a:t>sudden onset of clinical signs in chronic copper poisoning is associated with the </a:t>
            </a:r>
            <a:r>
              <a:rPr lang="en-IN" sz="3100" dirty="0" smtClean="0">
                <a:latin typeface="Comic Sans MS" pitchFamily="66" charset="0"/>
              </a:rPr>
              <a:t>haemolytic </a:t>
            </a:r>
            <a:r>
              <a:rPr lang="en-IN" sz="3100" dirty="0" smtClean="0">
                <a:latin typeface="Comic Sans MS" pitchFamily="66" charset="0"/>
              </a:rPr>
              <a:t>crisis. </a:t>
            </a:r>
            <a:endParaRPr lang="en-IN" sz="31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en-IN" sz="31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3100" dirty="0" smtClean="0">
                <a:latin typeface="Comic Sans MS" pitchFamily="66" charset="0"/>
              </a:rPr>
              <a:t>Signs </a:t>
            </a:r>
            <a:r>
              <a:rPr lang="en-IN" sz="3100" dirty="0" smtClean="0">
                <a:latin typeface="Comic Sans MS" pitchFamily="66" charset="0"/>
              </a:rPr>
              <a:t>in affected animals include </a:t>
            </a:r>
            <a:r>
              <a:rPr lang="en-IN" sz="3100" dirty="0" smtClean="0">
                <a:latin typeface="Comic Sans MS" pitchFamily="66" charset="0"/>
              </a:rPr>
              <a:t>generalised  icterus,</a:t>
            </a:r>
            <a:r>
              <a:rPr lang="en-IN" sz="3100" dirty="0" smtClean="0">
                <a:latin typeface="Comic Sans MS" pitchFamily="66" charset="0"/>
              </a:rPr>
              <a:t> hemoglobinuria </a:t>
            </a:r>
            <a:r>
              <a:rPr lang="en-IN" sz="3100" dirty="0" smtClean="0">
                <a:latin typeface="Comic Sans MS" pitchFamily="66" charset="0"/>
              </a:rPr>
              <a:t>,methemoglobinemia</a:t>
            </a:r>
            <a:r>
              <a:rPr lang="en-IN" sz="3100" dirty="0" smtClean="0">
                <a:latin typeface="Comic Sans MS" pitchFamily="66" charset="0"/>
              </a:rPr>
              <a:t>, </a:t>
            </a:r>
            <a:r>
              <a:rPr lang="en-IN" sz="3100" dirty="0" smtClean="0">
                <a:latin typeface="Comic Sans MS" pitchFamily="66" charset="0"/>
              </a:rPr>
              <a:t>hemoglobinemia, depression</a:t>
            </a:r>
            <a:r>
              <a:rPr lang="en-IN" sz="3100" dirty="0" smtClean="0">
                <a:latin typeface="Comic Sans MS" pitchFamily="66" charset="0"/>
              </a:rPr>
              <a:t>, lethargy, weakness, </a:t>
            </a:r>
            <a:r>
              <a:rPr lang="en-IN" sz="3100" dirty="0" err="1" smtClean="0">
                <a:latin typeface="Comic Sans MS" pitchFamily="66" charset="0"/>
              </a:rPr>
              <a:t>recumbency</a:t>
            </a:r>
            <a:r>
              <a:rPr lang="en-IN" sz="3100" dirty="0" smtClean="0">
                <a:latin typeface="Comic Sans MS" pitchFamily="66" charset="0"/>
              </a:rPr>
              <a:t>, anorexia</a:t>
            </a:r>
            <a:r>
              <a:rPr lang="en-IN" sz="3100" dirty="0" smtClean="0">
                <a:latin typeface="Comic Sans MS" pitchFamily="66" charset="0"/>
              </a:rPr>
              <a:t>, thirst, </a:t>
            </a:r>
            <a:r>
              <a:rPr lang="en-IN" sz="3100" dirty="0" err="1" smtClean="0">
                <a:latin typeface="Comic Sans MS" pitchFamily="66" charset="0"/>
              </a:rPr>
              <a:t>dyspnea</a:t>
            </a:r>
            <a:r>
              <a:rPr lang="en-IN" sz="3100" dirty="0" smtClean="0">
                <a:latin typeface="Comic Sans MS" pitchFamily="66" charset="0"/>
              </a:rPr>
              <a:t>, pale mucous </a:t>
            </a:r>
            <a:r>
              <a:rPr lang="en-IN" sz="3100" dirty="0" smtClean="0">
                <a:latin typeface="Comic Sans MS" pitchFamily="66" charset="0"/>
              </a:rPr>
              <a:t>membranes </a:t>
            </a:r>
          </a:p>
          <a:p>
            <a:pPr>
              <a:buNone/>
            </a:pPr>
            <a:endParaRPr lang="en-IN" sz="31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3100" dirty="0" smtClean="0">
                <a:latin typeface="Comic Sans MS" pitchFamily="66" charset="0"/>
              </a:rPr>
              <a:t> </a:t>
            </a:r>
            <a:r>
              <a:rPr lang="en-IN" sz="3100" dirty="0" smtClean="0">
                <a:latin typeface="Comic Sans MS" pitchFamily="66" charset="0"/>
              </a:rPr>
              <a:t>  Several </a:t>
            </a:r>
            <a:r>
              <a:rPr lang="en-IN" sz="3100" dirty="0" smtClean="0">
                <a:latin typeface="Comic Sans MS" pitchFamily="66" charset="0"/>
              </a:rPr>
              <a:t>days or weeks before the </a:t>
            </a:r>
            <a:r>
              <a:rPr lang="en-IN" sz="3100" dirty="0" err="1" smtClean="0">
                <a:latin typeface="Comic Sans MS" pitchFamily="66" charset="0"/>
              </a:rPr>
              <a:t>hemolytic</a:t>
            </a:r>
            <a:r>
              <a:rPr lang="en-IN" sz="3100" dirty="0" smtClean="0">
                <a:latin typeface="Comic Sans MS" pitchFamily="66" charset="0"/>
              </a:rPr>
              <a:t> crisis, liver enzymes, including ALT and AST, are usually increased. </a:t>
            </a:r>
            <a:endParaRPr lang="en-IN" sz="3100" dirty="0" smtClean="0">
              <a:latin typeface="Comic Sans MS" pitchFamily="66" charset="0"/>
            </a:endParaRPr>
          </a:p>
          <a:p>
            <a:pPr>
              <a:buNone/>
            </a:pPr>
            <a:endParaRPr lang="en-IN" sz="31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3100" dirty="0" smtClean="0">
                <a:latin typeface="Comic Sans MS" pitchFamily="66" charset="0"/>
              </a:rPr>
              <a:t> </a:t>
            </a:r>
            <a:r>
              <a:rPr lang="en-IN" sz="3100" dirty="0" smtClean="0">
                <a:latin typeface="Comic Sans MS" pitchFamily="66" charset="0"/>
              </a:rPr>
              <a:t>Severe hepatic insufficiency is responsible for death.</a:t>
            </a:r>
            <a:endParaRPr lang="en-IN" sz="31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5440</TotalTime>
  <Words>665</Words>
  <Application>Microsoft Office PowerPoint</Application>
  <PresentationFormat>On-screen Show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COPPER  TOXICITY</vt:lpstr>
      <vt:lpstr>Content of chapter</vt:lpstr>
      <vt:lpstr>Source :-</vt:lpstr>
      <vt:lpstr>Toxicokinetic</vt:lpstr>
      <vt:lpstr> Continue... </vt:lpstr>
      <vt:lpstr>Mechanism of toxicity</vt:lpstr>
      <vt:lpstr>Continue...</vt:lpstr>
      <vt:lpstr>Clinical Sign</vt:lpstr>
      <vt:lpstr>Chronic  Toxicity:-</vt:lpstr>
      <vt:lpstr>P.M finding</vt:lpstr>
      <vt:lpstr>Treatment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Nnbmbmbm,</dc:title>
  <dc:creator>hp</dc:creator>
  <cp:lastModifiedBy>Pavilion</cp:lastModifiedBy>
  <cp:revision>93</cp:revision>
  <dcterms:created xsi:type="dcterms:W3CDTF">2006-08-16T00:00:00Z</dcterms:created>
  <dcterms:modified xsi:type="dcterms:W3CDTF">2020-06-11T10:37:37Z</dcterms:modified>
</cp:coreProperties>
</file>