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80" r:id="rId5"/>
  </p:sldIdLst>
  <p:sldSz cx="9144000" cy="6858000" type="screen4x3"/>
  <p:notesSz cx="6858000" cy="9144000"/>
  <p:custShowLst>
    <p:custShow name="Custom Show 1" id="0">
      <p:sldLst>
        <p:sld r:id="rId2"/>
        <p:sld r:id="rId3"/>
        <p:sld r:id="rId4"/>
      </p:sldLst>
    </p:custShow>
    <p:custShow name="Copy of Custom Show 1" id="1">
      <p:sldLst>
        <p:sld r:id="rId2"/>
        <p:sld r:id="rId3"/>
        <p:sld r:id="rId4"/>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D5F941-B80E-4D29-8D65-B38119FC8180}" type="datetimeFigureOut">
              <a:rPr lang="en-US" smtClean="0"/>
              <a:pPr/>
              <a:t>6/15/2020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186DC3-379A-4EED-B678-ED3FF6D6819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706993C-BD0E-46BB-A558-08A52818644F}" type="datetimeFigureOut">
              <a:rPr lang="en-US" smtClean="0"/>
              <a:pPr/>
              <a:t>6/15/2020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C4CC69A-932A-42FD-9A17-1D5FD765AC4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06993C-BD0E-46BB-A558-08A52818644F}" type="datetimeFigureOut">
              <a:rPr lang="en-US" smtClean="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4CC69A-932A-42FD-9A17-1D5FD765AC4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06993C-BD0E-46BB-A558-08A52818644F}" type="datetimeFigureOut">
              <a:rPr lang="en-US" smtClean="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4CC69A-932A-42FD-9A17-1D5FD765AC4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06993C-BD0E-46BB-A558-08A52818644F}" type="datetimeFigureOut">
              <a:rPr lang="en-US" smtClean="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4CC69A-932A-42FD-9A17-1D5FD765AC4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06993C-BD0E-46BB-A558-08A52818644F}" type="datetimeFigureOut">
              <a:rPr lang="en-US" smtClean="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4CC69A-932A-42FD-9A17-1D5FD765AC4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06993C-BD0E-46BB-A558-08A52818644F}" type="datetimeFigureOut">
              <a:rPr lang="en-US" smtClean="0"/>
              <a:pPr/>
              <a:t>6/15/2020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4CC69A-932A-42FD-9A17-1D5FD765AC4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06993C-BD0E-46BB-A558-08A52818644F}" type="datetimeFigureOut">
              <a:rPr lang="en-US" smtClean="0"/>
              <a:pPr/>
              <a:t>6/15/2020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4CC69A-932A-42FD-9A17-1D5FD765AC4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06993C-BD0E-46BB-A558-08A52818644F}" type="datetimeFigureOut">
              <a:rPr lang="en-US" smtClean="0"/>
              <a:pPr/>
              <a:t>6/15/2020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4CC69A-932A-42FD-9A17-1D5FD765AC4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06993C-BD0E-46BB-A558-08A52818644F}" type="datetimeFigureOut">
              <a:rPr lang="en-US" smtClean="0"/>
              <a:pPr/>
              <a:t>6/15/2020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4CC69A-932A-42FD-9A17-1D5FD765AC4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06993C-BD0E-46BB-A558-08A52818644F}" type="datetimeFigureOut">
              <a:rPr lang="en-US" smtClean="0"/>
              <a:pPr/>
              <a:t>6/15/2020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4CC69A-932A-42FD-9A17-1D5FD765AC4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06993C-BD0E-46BB-A558-08A52818644F}" type="datetimeFigureOut">
              <a:rPr lang="en-US" smtClean="0"/>
              <a:pPr/>
              <a:t>6/15/2020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CC4CC69A-932A-42FD-9A17-1D5FD765AC46}"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706993C-BD0E-46BB-A558-08A52818644F}" type="datetimeFigureOut">
              <a:rPr lang="en-US" smtClean="0"/>
              <a:pPr/>
              <a:t>6/15/2020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C4CC69A-932A-42FD-9A17-1D5FD765AC46}"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85794"/>
            <a:ext cx="8039128" cy="1928826"/>
          </a:xfrm>
        </p:spPr>
        <p:txBody>
          <a:bodyPr>
            <a:normAutofit/>
          </a:bodyPr>
          <a:lstStyle/>
          <a:p>
            <a:r>
              <a:rPr lang="en-US" sz="4400" dirty="0" smtClean="0">
                <a:latin typeface="+mn-lt"/>
              </a:rPr>
              <a:t>Flow through Pipes discharging from a Reservoir</a:t>
            </a:r>
            <a:endParaRPr lang="en-US" sz="4400" dirty="0">
              <a:latin typeface="+mn-lt"/>
            </a:endParaRPr>
          </a:p>
        </p:txBody>
      </p:sp>
      <p:sp>
        <p:nvSpPr>
          <p:cNvPr id="3" name="Subtitle 2"/>
          <p:cNvSpPr>
            <a:spLocks noGrp="1"/>
          </p:cNvSpPr>
          <p:nvPr>
            <p:ph type="subTitle" idx="1"/>
          </p:nvPr>
        </p:nvSpPr>
        <p:spPr>
          <a:xfrm>
            <a:off x="533400" y="3929066"/>
            <a:ext cx="7854696" cy="2571768"/>
          </a:xfrm>
        </p:spPr>
        <p:txBody>
          <a:bodyPr>
            <a:normAutofit fontScale="92500" lnSpcReduction="20000"/>
          </a:bodyPr>
          <a:lstStyle/>
          <a:p>
            <a:r>
              <a:rPr lang="en-US" dirty="0" smtClean="0"/>
              <a:t>By</a:t>
            </a:r>
          </a:p>
          <a:p>
            <a:r>
              <a:rPr lang="en-US" sz="3000" dirty="0" smtClean="0"/>
              <a:t>Dr. J. </a:t>
            </a:r>
            <a:r>
              <a:rPr lang="en-US" sz="3000" dirty="0" err="1" smtClean="0"/>
              <a:t>Badshah</a:t>
            </a:r>
            <a:endParaRPr lang="en-US" sz="3000" dirty="0" smtClean="0"/>
          </a:p>
          <a:p>
            <a:r>
              <a:rPr lang="en-US" sz="3000" dirty="0" smtClean="0"/>
              <a:t>University Professor-cum-Chief scientist</a:t>
            </a:r>
          </a:p>
          <a:p>
            <a:r>
              <a:rPr lang="en-US" sz="3000" dirty="0" smtClean="0"/>
              <a:t>Dairy Engineering Department</a:t>
            </a:r>
          </a:p>
          <a:p>
            <a:r>
              <a:rPr lang="en-US" sz="3000" dirty="0" smtClean="0"/>
              <a:t>SGIDT, PATNA</a:t>
            </a:r>
          </a:p>
          <a:p>
            <a:r>
              <a:rPr lang="en-US" sz="3000" dirty="0" smtClean="0"/>
              <a:t>(</a:t>
            </a:r>
            <a:r>
              <a:rPr lang="en-US" sz="3000" dirty="0" err="1" smtClean="0"/>
              <a:t>Basu</a:t>
            </a:r>
            <a:r>
              <a:rPr lang="en-US" sz="3000" dirty="0" smtClean="0"/>
              <a:t>, Patna)</a:t>
            </a:r>
            <a:endParaRPr lang="en-US" sz="3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500066"/>
          </a:xfrm>
        </p:spPr>
        <p:txBody>
          <a:bodyPr>
            <a:normAutofit fontScale="90000"/>
          </a:bodyPr>
          <a:lstStyle/>
          <a:p>
            <a:r>
              <a:rPr lang="en-US" dirty="0" smtClean="0"/>
              <a:t>Pipe Discharging from a Reservoir</a:t>
            </a:r>
            <a:endParaRPr lang="en-US" dirty="0"/>
          </a:p>
        </p:txBody>
      </p:sp>
      <p:sp>
        <p:nvSpPr>
          <p:cNvPr id="3" name="Content Placeholder 2"/>
          <p:cNvSpPr>
            <a:spLocks noGrp="1"/>
          </p:cNvSpPr>
          <p:nvPr>
            <p:ph idx="1"/>
          </p:nvPr>
        </p:nvSpPr>
        <p:spPr>
          <a:xfrm>
            <a:off x="457200" y="1071546"/>
            <a:ext cx="8229600" cy="5286412"/>
          </a:xfrm>
        </p:spPr>
        <p:txBody>
          <a:bodyPr/>
          <a:lstStyle/>
          <a:p>
            <a:pPr>
              <a:buFont typeface="Wingdings" pitchFamily="2" charset="2"/>
              <a:buChar char="Ø"/>
            </a:pPr>
            <a:r>
              <a:rPr lang="en-US" dirty="0" smtClean="0"/>
              <a:t>Applying </a:t>
            </a:r>
            <a:r>
              <a:rPr lang="en-US" dirty="0" err="1" smtClean="0"/>
              <a:t>Bernoullis</a:t>
            </a:r>
            <a:r>
              <a:rPr lang="en-US" dirty="0" smtClean="0"/>
              <a:t> </a:t>
            </a:r>
            <a:r>
              <a:rPr lang="en-US" dirty="0" smtClean="0"/>
              <a:t>Theorems between A and B</a:t>
            </a:r>
            <a:endParaRPr lang="en-US" dirty="0" smtClean="0"/>
          </a:p>
        </p:txBody>
      </p:sp>
      <p:cxnSp>
        <p:nvCxnSpPr>
          <p:cNvPr id="6" name="Straight Connector 5"/>
          <p:cNvCxnSpPr/>
          <p:nvPr/>
        </p:nvCxnSpPr>
        <p:spPr>
          <a:xfrm rot="5400000">
            <a:off x="2536017" y="2536025"/>
            <a:ext cx="135732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036877" y="3821909"/>
            <a:ext cx="35639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14678" y="3214686"/>
            <a:ext cx="257176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3214678" y="3571876"/>
            <a:ext cx="3429024"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1428728" y="4000504"/>
            <a:ext cx="1785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1428728" y="2000240"/>
            <a:ext cx="1785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857356" y="3429000"/>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071802" y="3429000"/>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500694" y="3214686"/>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1821637" y="2250273"/>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1893075" y="3250405"/>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715008" y="3214686"/>
            <a:ext cx="221457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643702" y="3571876"/>
            <a:ext cx="135732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643702" y="3429000"/>
            <a:ext cx="135732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286116" y="2143116"/>
            <a:ext cx="37147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750727" y="3107529"/>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894397" y="3106735"/>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286116" y="2500306"/>
            <a:ext cx="4786346" cy="857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7679553" y="3107529"/>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286116" y="2143116"/>
            <a:ext cx="4714908" cy="857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86116" y="2000240"/>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107521" y="2893215"/>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3321041" y="2893215"/>
            <a:ext cx="643736" cy="79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28694"/>
          </a:xfrm>
        </p:spPr>
        <p:txBody>
          <a:bodyPr>
            <a:normAutofit fontScale="90000"/>
          </a:bodyPr>
          <a:lstStyle/>
          <a:p>
            <a:r>
              <a:rPr lang="en-US" dirty="0" smtClean="0"/>
              <a:t>Pipe Discharging from a reservoir</a:t>
            </a:r>
            <a:endParaRPr lang="en-US" dirty="0"/>
          </a:p>
        </p:txBody>
      </p:sp>
      <p:sp>
        <p:nvSpPr>
          <p:cNvPr id="3" name="Content Placeholder 2"/>
          <p:cNvSpPr>
            <a:spLocks noGrp="1"/>
          </p:cNvSpPr>
          <p:nvPr>
            <p:ph idx="1"/>
          </p:nvPr>
        </p:nvSpPr>
        <p:spPr>
          <a:xfrm>
            <a:off x="457200" y="1357298"/>
            <a:ext cx="8229600" cy="5357850"/>
          </a:xfrm>
        </p:spPr>
        <p:txBody>
          <a:bodyPr>
            <a:normAutofit/>
          </a:bodyPr>
          <a:lstStyle/>
          <a:p>
            <a:r>
              <a:rPr lang="en-US" sz="2400" dirty="0" smtClean="0"/>
              <a:t>Applying </a:t>
            </a:r>
            <a:r>
              <a:rPr lang="en-US" sz="2400" dirty="0" err="1" smtClean="0"/>
              <a:t>Bernoullis</a:t>
            </a:r>
            <a:r>
              <a:rPr lang="en-US" sz="2400" dirty="0" smtClean="0"/>
              <a:t> </a:t>
            </a:r>
            <a:r>
              <a:rPr lang="en-US" sz="2400" dirty="0" smtClean="0"/>
              <a:t>Theorems equation to points A ( at the joint with reservoir ) and B (At the end of pipe):</a:t>
            </a:r>
          </a:p>
          <a:p>
            <a:r>
              <a:rPr lang="en-US" sz="2400" dirty="0" smtClean="0"/>
              <a:t>H = h</a:t>
            </a:r>
            <a:r>
              <a:rPr lang="en-US" sz="2400" baseline="-25000" dirty="0" smtClean="0"/>
              <a:t>l</a:t>
            </a:r>
            <a:r>
              <a:rPr lang="en-US" sz="2400" dirty="0" smtClean="0"/>
              <a:t> + </a:t>
            </a:r>
            <a:r>
              <a:rPr lang="en-US" sz="2400" dirty="0" err="1" smtClean="0"/>
              <a:t>h</a:t>
            </a:r>
            <a:r>
              <a:rPr lang="en-US" sz="2400" baseline="-25000" dirty="0" err="1" smtClean="0"/>
              <a:t>f</a:t>
            </a:r>
            <a:r>
              <a:rPr lang="en-US" sz="2400" dirty="0" smtClean="0"/>
              <a:t> + V</a:t>
            </a:r>
            <a:r>
              <a:rPr lang="en-US" sz="2400" baseline="30000" dirty="0" smtClean="0"/>
              <a:t>2</a:t>
            </a:r>
            <a:r>
              <a:rPr lang="en-US" sz="2400" dirty="0" smtClean="0"/>
              <a:t>/2g</a:t>
            </a:r>
          </a:p>
          <a:p>
            <a:r>
              <a:rPr lang="en-US" sz="2400" dirty="0" smtClean="0"/>
              <a:t>If the entrance to the pipe is flush with the reservoir, </a:t>
            </a:r>
          </a:p>
          <a:p>
            <a:r>
              <a:rPr lang="en-US" sz="2400" dirty="0" smtClean="0"/>
              <a:t>H</a:t>
            </a:r>
            <a:r>
              <a:rPr lang="en-US" sz="2400" baseline="-25000" dirty="0" smtClean="0"/>
              <a:t>l</a:t>
            </a:r>
            <a:r>
              <a:rPr lang="en-US" sz="2400" dirty="0" smtClean="0"/>
              <a:t> = 0.5 V</a:t>
            </a:r>
            <a:r>
              <a:rPr lang="en-US" sz="2400" baseline="30000" dirty="0" smtClean="0"/>
              <a:t>2</a:t>
            </a:r>
            <a:r>
              <a:rPr lang="en-US" sz="2400" dirty="0" smtClean="0"/>
              <a:t>/2g and </a:t>
            </a:r>
          </a:p>
          <a:p>
            <a:r>
              <a:rPr lang="en-US" sz="2400" dirty="0" smtClean="0"/>
              <a:t>Frictional head is given by</a:t>
            </a:r>
            <a:r>
              <a:rPr lang="en-US" sz="2400" dirty="0" smtClean="0"/>
              <a:t>, </a:t>
            </a:r>
            <a:r>
              <a:rPr lang="en-US" sz="2400" dirty="0" err="1" smtClean="0"/>
              <a:t>h</a:t>
            </a:r>
            <a:r>
              <a:rPr lang="en-US" sz="2400" baseline="-25000" dirty="0" err="1" smtClean="0"/>
              <a:t>f</a:t>
            </a:r>
            <a:r>
              <a:rPr lang="en-US" sz="2400" dirty="0" smtClean="0"/>
              <a:t>  = f L/D (</a:t>
            </a:r>
            <a:r>
              <a:rPr lang="en-US" sz="2400" dirty="0" smtClean="0"/>
              <a:t>V</a:t>
            </a:r>
            <a:r>
              <a:rPr lang="en-US" sz="2400" baseline="30000" dirty="0" smtClean="0"/>
              <a:t>2</a:t>
            </a:r>
            <a:r>
              <a:rPr lang="en-US" sz="2400" dirty="0" smtClean="0"/>
              <a:t>/2g </a:t>
            </a:r>
            <a:r>
              <a:rPr lang="en-US" sz="2400" dirty="0" smtClean="0"/>
              <a:t>)</a:t>
            </a:r>
          </a:p>
          <a:p>
            <a:r>
              <a:rPr lang="en-US" sz="2400" dirty="0" smtClean="0"/>
              <a:t>For Long pipes, the term </a:t>
            </a:r>
            <a:r>
              <a:rPr lang="en-US" sz="2400" dirty="0" err="1" smtClean="0"/>
              <a:t>fL</a:t>
            </a:r>
            <a:r>
              <a:rPr lang="en-US" sz="2400" dirty="0" smtClean="0"/>
              <a:t>/D is very large compared to 1.50, then H </a:t>
            </a:r>
            <a:r>
              <a:rPr lang="en-US" sz="2400" dirty="0" smtClean="0"/>
              <a:t>= V</a:t>
            </a:r>
            <a:r>
              <a:rPr lang="en-US" sz="2400" baseline="30000" dirty="0" smtClean="0"/>
              <a:t>2</a:t>
            </a:r>
            <a:r>
              <a:rPr lang="en-US" sz="2400" dirty="0" smtClean="0"/>
              <a:t>/2g </a:t>
            </a:r>
            <a:r>
              <a:rPr lang="en-US" sz="2400" dirty="0" smtClean="0"/>
              <a:t>[1.50 + f L/D]</a:t>
            </a:r>
          </a:p>
          <a:p>
            <a:r>
              <a:rPr lang="en-US" sz="2400" dirty="0" smtClean="0"/>
              <a:t>In such cases, the loss of head at the entrance and exit may be neglected. When the length of pipe is greater than 100 D, only the friction loss need to be considered.</a:t>
            </a:r>
          </a:p>
          <a:p>
            <a:r>
              <a:rPr lang="en-US" sz="2400" dirty="0" err="1" smtClean="0"/>
              <a:t>Numericals</a:t>
            </a:r>
            <a:r>
              <a:rPr lang="en-US" sz="2400" dirty="0" smtClean="0"/>
              <a:t> will be </a:t>
            </a:r>
            <a:r>
              <a:rPr lang="en-US" sz="2400" dirty="0" err="1" smtClean="0"/>
              <a:t>follwed</a:t>
            </a:r>
            <a:r>
              <a:rPr lang="en-US" sz="2400" dirty="0" smtClean="0"/>
              <a:t> on white board by </a:t>
            </a:r>
            <a:r>
              <a:rPr lang="en-US" sz="2400" smtClean="0"/>
              <a:t>sharing it.</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pPr>
              <a:buNone/>
            </a:pPr>
            <a:r>
              <a:rPr lang="en-US" dirty="0" smtClean="0"/>
              <a:t>.</a:t>
            </a:r>
            <a:endParaRPr lang="en-US" dirty="0"/>
          </a:p>
        </p:txBody>
      </p:sp>
      <p:sp>
        <p:nvSpPr>
          <p:cNvPr id="4" name="Rectangle 3"/>
          <p:cNvSpPr/>
          <p:nvPr/>
        </p:nvSpPr>
        <p:spPr>
          <a:xfrm>
            <a:off x="2091673" y="2967335"/>
            <a:ext cx="3819828" cy="923330"/>
          </a:xfrm>
          <a:prstGeom prst="rect">
            <a:avLst/>
          </a:prstGeom>
          <a:noFill/>
        </p:spPr>
        <p:txBody>
          <a:bodyPr wrap="none" lIns="91440" tIns="45720" rIns="91440" bIns="45720">
            <a:spAutoFit/>
          </a:bodyPr>
          <a:lstStyle/>
          <a:p>
            <a:pPr algn="ctr"/>
            <a:r>
              <a:rPr lang="en-US" sz="54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Thank  You</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346</TotalTime>
  <Words>180</Words>
  <Application>Microsoft Office PowerPoint</Application>
  <PresentationFormat>On-screen Show (4:3)</PresentationFormat>
  <Paragraphs>21</Paragraphs>
  <Slides>4</Slides>
  <Notes>0</Notes>
  <HiddenSlides>0</HiddenSlides>
  <MMClips>0</MMClips>
  <ScaleCrop>false</ScaleCrop>
  <HeadingPairs>
    <vt:vector size="6" baseType="variant">
      <vt:variant>
        <vt:lpstr>Theme</vt:lpstr>
      </vt:variant>
      <vt:variant>
        <vt:i4>1</vt:i4>
      </vt:variant>
      <vt:variant>
        <vt:lpstr>Slide Titles</vt:lpstr>
      </vt:variant>
      <vt:variant>
        <vt:i4>4</vt:i4>
      </vt:variant>
      <vt:variant>
        <vt:lpstr>Custom Shows</vt:lpstr>
      </vt:variant>
      <vt:variant>
        <vt:i4>2</vt:i4>
      </vt:variant>
    </vt:vector>
  </HeadingPairs>
  <TitlesOfParts>
    <vt:vector size="7" baseType="lpstr">
      <vt:lpstr>Flow</vt:lpstr>
      <vt:lpstr>Flow through Pipes discharging from a Reservoir</vt:lpstr>
      <vt:lpstr>Pipe Discharging from a Reservoir</vt:lpstr>
      <vt:lpstr>Pipe Discharging from a reservoir</vt:lpstr>
      <vt:lpstr>.</vt:lpstr>
      <vt:lpstr>Custom Show 1</vt:lpstr>
      <vt:lpstr>Copy of Custom Show 1</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PHYSICO-CHEMICAL  CHANGES  DURING  MANUFACTURE  AND  STORAGE  OF KHOA</dc:title>
  <dc:creator>HP</dc:creator>
  <cp:lastModifiedBy>SGAC</cp:lastModifiedBy>
  <cp:revision>43</cp:revision>
  <dcterms:created xsi:type="dcterms:W3CDTF">2020-05-25T12:07:21Z</dcterms:created>
  <dcterms:modified xsi:type="dcterms:W3CDTF">2020-06-15T08:28:37Z</dcterms:modified>
</cp:coreProperties>
</file>