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57" r:id="rId5"/>
    <p:sldId id="258" r:id="rId6"/>
    <p:sldId id="259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748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76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52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962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367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45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3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574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894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43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8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328E-ADEA-4F96-9FAC-7B0F731D1410}" type="datetimeFigureOut">
              <a:rPr lang="en-IN" smtClean="0"/>
              <a:t>23-06-2020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20A4-0D40-4CDD-A2B6-66160746C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28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1287379"/>
            <a:ext cx="6858000" cy="415089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C00000"/>
                </a:solidFill>
              </a:rPr>
              <a:t>GOUT</a:t>
            </a:r>
          </a:p>
          <a:p>
            <a:r>
              <a:rPr lang="en-IN" sz="2400" b="1" i="1" smtClean="0">
                <a:solidFill>
                  <a:srgbClr val="0070C0"/>
                </a:solidFill>
              </a:rPr>
              <a:t>Unit:3                                              </a:t>
            </a:r>
            <a:r>
              <a:rPr lang="en-IN" sz="2400" b="1" i="1" dirty="0" err="1" smtClean="0">
                <a:solidFill>
                  <a:srgbClr val="0070C0"/>
                </a:solidFill>
              </a:rPr>
              <a:t>Dr.</a:t>
            </a:r>
            <a:r>
              <a:rPr lang="en-IN" sz="2400" b="1" i="1" dirty="0" smtClean="0">
                <a:solidFill>
                  <a:srgbClr val="0070C0"/>
                </a:solidFill>
              </a:rPr>
              <a:t> Anil Kumar</a:t>
            </a:r>
          </a:p>
          <a:p>
            <a:r>
              <a:rPr lang="en-IN" sz="2400" b="1" i="1" dirty="0" smtClean="0">
                <a:solidFill>
                  <a:srgbClr val="0070C0"/>
                </a:solidFill>
              </a:rPr>
              <a:t>(Medicine)                                      Asst. Professor</a:t>
            </a:r>
          </a:p>
          <a:p>
            <a:r>
              <a:rPr lang="en-IN" sz="2400" b="1" i="1" dirty="0">
                <a:solidFill>
                  <a:srgbClr val="0070C0"/>
                </a:solidFill>
              </a:rPr>
              <a:t>	</a:t>
            </a:r>
            <a:r>
              <a:rPr lang="en-IN" sz="2400" b="1" i="1" dirty="0" smtClean="0">
                <a:solidFill>
                  <a:srgbClr val="0070C0"/>
                </a:solidFill>
              </a:rPr>
              <a:t>			      Dept. of VCC</a:t>
            </a:r>
            <a:endParaRPr lang="en-IN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2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17" y="184728"/>
            <a:ext cx="11711709" cy="6428509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IN" sz="3200" b="1" dirty="0" smtClean="0">
                <a:solidFill>
                  <a:srgbClr val="FF0000"/>
                </a:solidFill>
              </a:rPr>
              <a:t>GOUT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70C0"/>
                </a:solidFill>
              </a:rPr>
              <a:t>Introduction:</a:t>
            </a:r>
          </a:p>
          <a:p>
            <a:pPr algn="just"/>
            <a:r>
              <a:rPr lang="en-IN" sz="2400" dirty="0" smtClean="0"/>
              <a:t>The term </a:t>
            </a:r>
            <a:r>
              <a:rPr lang="en-IN" sz="2400" i="1" dirty="0" smtClean="0"/>
              <a:t>“gout” </a:t>
            </a:r>
            <a:r>
              <a:rPr lang="en-IN" sz="2400" dirty="0" smtClean="0"/>
              <a:t>in general term refers to a form of inflammatory arthritis.</a:t>
            </a:r>
          </a:p>
          <a:p>
            <a:pPr algn="just"/>
            <a:r>
              <a:rPr lang="en-IN" sz="2400" dirty="0" smtClean="0"/>
              <a:t>Gout is defined as abnormal accumulation of uric acid in the bloodstream and consequent deposition of uric acid on and within visceral tissues and articular surfaces.</a:t>
            </a:r>
          </a:p>
          <a:p>
            <a:pPr algn="just"/>
            <a:r>
              <a:rPr lang="en-IN" sz="2400" dirty="0" smtClean="0"/>
              <a:t>Gout is an inherited disorder of purine metabolism that causes </a:t>
            </a:r>
            <a:r>
              <a:rPr lang="en-IN" sz="2400" i="1" dirty="0" err="1" smtClean="0"/>
              <a:t>hyperuricemia</a:t>
            </a:r>
            <a:r>
              <a:rPr lang="en-IN" sz="2400" i="1" dirty="0" smtClean="0"/>
              <a:t>.</a:t>
            </a:r>
          </a:p>
          <a:p>
            <a:pPr algn="just"/>
            <a:r>
              <a:rPr lang="en-IN" sz="2400" i="1" dirty="0"/>
              <a:t> Gout is rare in most other animals due to their ability to produce </a:t>
            </a:r>
            <a:r>
              <a:rPr lang="en-IN" sz="2400" i="1" dirty="0" err="1"/>
              <a:t>uricase</a:t>
            </a:r>
            <a:r>
              <a:rPr lang="en-IN" sz="2400" i="1" dirty="0"/>
              <a:t>, which breaks down uric acid</a:t>
            </a:r>
            <a:endParaRPr lang="en-IN" sz="2400" i="1" dirty="0" smtClean="0"/>
          </a:p>
          <a:p>
            <a:pPr algn="just"/>
            <a:r>
              <a:rPr lang="en-IN" sz="2400" dirty="0" smtClean="0"/>
              <a:t>Uric acid is the end product of nitrogen metabolism in birds, and it is produced in the liver.</a:t>
            </a:r>
          </a:p>
          <a:p>
            <a:pPr marL="0" indent="0" algn="just">
              <a:buNone/>
            </a:pPr>
            <a:r>
              <a:rPr lang="en-IN" sz="2400" b="1" dirty="0">
                <a:solidFill>
                  <a:srgbClr val="0070C0"/>
                </a:solidFill>
              </a:rPr>
              <a:t>Host: </a:t>
            </a:r>
            <a:r>
              <a:rPr lang="en-IN" sz="2400" b="1" dirty="0" smtClean="0">
                <a:solidFill>
                  <a:srgbClr val="0070C0"/>
                </a:solidFill>
              </a:rPr>
              <a:t>Birds</a:t>
            </a:r>
            <a:endParaRPr lang="en-IN" sz="24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IN" sz="2400" b="1" dirty="0" err="1" smtClean="0">
                <a:solidFill>
                  <a:srgbClr val="0070C0"/>
                </a:solidFill>
              </a:rPr>
              <a:t>Etiology</a:t>
            </a:r>
            <a:r>
              <a:rPr lang="en-IN" sz="2400" b="1" dirty="0" smtClean="0">
                <a:solidFill>
                  <a:srgbClr val="0070C0"/>
                </a:solidFill>
              </a:rPr>
              <a:t>:</a:t>
            </a:r>
          </a:p>
          <a:p>
            <a:pPr algn="just"/>
            <a:r>
              <a:rPr lang="en-IN" sz="2400" dirty="0" smtClean="0"/>
              <a:t>Renal disease</a:t>
            </a:r>
          </a:p>
          <a:p>
            <a:pPr algn="just"/>
            <a:r>
              <a:rPr lang="en-IN" sz="2400" dirty="0" smtClean="0"/>
              <a:t> Increased protein ingestion</a:t>
            </a:r>
          </a:p>
          <a:p>
            <a:pPr algn="just"/>
            <a:r>
              <a:rPr lang="en-IN" sz="2400" dirty="0" smtClean="0"/>
              <a:t> Prolonged dehydration  </a:t>
            </a:r>
          </a:p>
          <a:p>
            <a:pPr algn="just"/>
            <a:r>
              <a:rPr lang="en-IN" sz="2400" dirty="0" smtClean="0"/>
              <a:t>Reduced renal excretion of urates. </a:t>
            </a:r>
            <a:endParaRPr lang="en-IN" sz="2400" dirty="0" smtClean="0"/>
          </a:p>
          <a:p>
            <a:pPr marL="0" indent="0" algn="just">
              <a:buNone/>
            </a:pPr>
            <a:r>
              <a:rPr lang="en-IN" sz="2400" dirty="0" smtClean="0"/>
              <a:t>All these will lead to formation Monosodium </a:t>
            </a:r>
            <a:r>
              <a:rPr lang="en-IN" sz="2400" dirty="0" err="1" smtClean="0"/>
              <a:t>urate</a:t>
            </a:r>
            <a:r>
              <a:rPr lang="en-IN" sz="2400" dirty="0" smtClean="0"/>
              <a:t> </a:t>
            </a:r>
            <a:r>
              <a:rPr lang="en-IN" sz="2400" dirty="0"/>
              <a:t>crystal precipitation in tissues</a:t>
            </a:r>
            <a:endParaRPr lang="en-IN" sz="2400" dirty="0" smtClean="0"/>
          </a:p>
          <a:p>
            <a:pPr marL="0" indent="0" algn="just">
              <a:buNone/>
            </a:pP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210655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74" y="288758"/>
            <a:ext cx="11369842" cy="623235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24346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5" y="203200"/>
            <a:ext cx="11767128" cy="6400800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2600" b="1" dirty="0" smtClean="0">
                <a:solidFill>
                  <a:srgbClr val="0070C0"/>
                </a:solidFill>
              </a:rPr>
              <a:t>Classification</a:t>
            </a:r>
            <a:r>
              <a:rPr lang="en-IN" sz="2600" dirty="0" smtClean="0"/>
              <a:t>:  I. visceral or</a:t>
            </a:r>
          </a:p>
          <a:p>
            <a:pPr marL="0" indent="0">
              <a:buNone/>
            </a:pPr>
            <a:r>
              <a:rPr lang="en-IN" sz="2600" dirty="0" smtClean="0"/>
              <a:t> </a:t>
            </a:r>
            <a:r>
              <a:rPr lang="en-IN" sz="2600" dirty="0" smtClean="0"/>
              <a:t>	            </a:t>
            </a:r>
            <a:r>
              <a:rPr lang="en-IN" sz="2600" dirty="0" smtClean="0"/>
              <a:t>II. articular</a:t>
            </a:r>
          </a:p>
          <a:p>
            <a:pPr marL="0" indent="0">
              <a:buNone/>
            </a:pPr>
            <a:r>
              <a:rPr lang="en-IN" sz="2600" dirty="0" smtClean="0"/>
              <a:t> </a:t>
            </a:r>
            <a:r>
              <a:rPr lang="en-IN" sz="2600" dirty="0" smtClean="0"/>
              <a:t>                          </a:t>
            </a:r>
            <a:r>
              <a:rPr lang="en-IN" sz="2600" dirty="0" smtClean="0"/>
              <a:t>III.  Both</a:t>
            </a:r>
          </a:p>
          <a:p>
            <a:r>
              <a:rPr lang="en-IN" sz="2600" dirty="0" smtClean="0"/>
              <a:t>All species, regardless of age and sex, are susceptible.</a:t>
            </a:r>
          </a:p>
          <a:p>
            <a:r>
              <a:rPr lang="en-IN" sz="2600" dirty="0" smtClean="0"/>
              <a:t>Some birds like Budgerigars are  </a:t>
            </a:r>
            <a:endParaRPr lang="en-IN" sz="2600" dirty="0" smtClean="0"/>
          </a:p>
          <a:p>
            <a:pPr marL="0" indent="0" algn="just">
              <a:buNone/>
            </a:pPr>
            <a:r>
              <a:rPr lang="en-IN" sz="2600" dirty="0" smtClean="0"/>
              <a:t>predisposed </a:t>
            </a:r>
            <a:r>
              <a:rPr lang="en-IN" sz="2600" dirty="0" smtClean="0"/>
              <a:t>to articular gout.</a:t>
            </a:r>
            <a:endParaRPr lang="en-IN" sz="2600" dirty="0"/>
          </a:p>
          <a:p>
            <a:pPr marL="0" indent="0">
              <a:buNone/>
            </a:pPr>
            <a:r>
              <a:rPr lang="en-IN" sz="2600" b="1" dirty="0" smtClean="0">
                <a:solidFill>
                  <a:srgbClr val="0070C0"/>
                </a:solidFill>
              </a:rPr>
              <a:t>Clinical Findings:</a:t>
            </a:r>
          </a:p>
          <a:p>
            <a:r>
              <a:rPr lang="en-IN" sz="2600" dirty="0"/>
              <a:t>U</a:t>
            </a:r>
            <a:r>
              <a:rPr lang="en-IN" sz="2600" dirty="0" smtClean="0"/>
              <a:t>ric acid deposits within synovial </a:t>
            </a:r>
            <a:r>
              <a:rPr lang="en-IN" sz="2600" dirty="0" smtClean="0"/>
              <a:t>capsules</a:t>
            </a:r>
          </a:p>
          <a:p>
            <a:pPr marL="0" indent="0">
              <a:buNone/>
            </a:pPr>
            <a:r>
              <a:rPr lang="en-IN" sz="2600" dirty="0" smtClean="0"/>
              <a:t> </a:t>
            </a:r>
            <a:r>
              <a:rPr lang="en-IN" sz="2600" dirty="0" smtClean="0"/>
              <a:t>and tendon sheaths of joints </a:t>
            </a:r>
            <a:endParaRPr lang="en-IN" sz="2600" dirty="0" smtClean="0"/>
          </a:p>
          <a:p>
            <a:pPr marL="0" indent="0" algn="just">
              <a:buNone/>
            </a:pPr>
            <a:r>
              <a:rPr lang="en-IN" sz="2600" dirty="0" smtClean="0"/>
              <a:t>(</a:t>
            </a:r>
            <a:r>
              <a:rPr lang="en-IN" sz="2600" dirty="0" smtClean="0"/>
              <a:t>the metatarsal and phalangeal joints).</a:t>
            </a:r>
          </a:p>
          <a:p>
            <a:r>
              <a:rPr lang="en-IN" sz="2600" dirty="0"/>
              <a:t>U</a:t>
            </a:r>
            <a:r>
              <a:rPr lang="en-IN" sz="2600" dirty="0" smtClean="0"/>
              <a:t>ric acid deposits on and within the tissue of major organs.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0070C0"/>
                </a:solidFill>
              </a:rPr>
              <a:t>Diagnosis:</a:t>
            </a:r>
          </a:p>
          <a:p>
            <a:r>
              <a:rPr lang="en-IN" sz="2400" dirty="0" smtClean="0"/>
              <a:t>Physical Exam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White raised nodules on the feet and lower legs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Polyuria and </a:t>
            </a:r>
            <a:r>
              <a:rPr lang="en-IN" sz="2400" dirty="0" smtClean="0"/>
              <a:t>polydipsia (Parrots)</a:t>
            </a:r>
            <a:endParaRPr lang="en-IN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Nonspecific (depression, anorexia, and depression)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550" y="203200"/>
            <a:ext cx="4743450" cy="64008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442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74" y="249381"/>
            <a:ext cx="11790947" cy="6476271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IN" sz="2400" i="1" dirty="0" err="1" smtClean="0"/>
              <a:t>Haemato</a:t>
            </a:r>
            <a:r>
              <a:rPr lang="en-IN" sz="2400" i="1" dirty="0" smtClean="0"/>
              <a:t>-biochemical Findings: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/>
              <a:t>Complete blood count (CBC):</a:t>
            </a:r>
            <a:r>
              <a:rPr lang="en-IN" sz="2400" dirty="0"/>
              <a:t> </a:t>
            </a:r>
            <a:r>
              <a:rPr lang="en-IN" sz="2400" dirty="0" smtClean="0"/>
              <a:t>I. </a:t>
            </a:r>
            <a:r>
              <a:rPr lang="en-IN" sz="2400" dirty="0" err="1" smtClean="0"/>
              <a:t>Nonregenerative</a:t>
            </a:r>
            <a:r>
              <a:rPr lang="en-IN" sz="2400" dirty="0" smtClean="0"/>
              <a:t> anaemia due to decreased secretion of erythropoietin OR prolonged cases of renal disease.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E</a:t>
            </a:r>
            <a:r>
              <a:rPr lang="en-IN" sz="2400" dirty="0" smtClean="0"/>
              <a:t>levation in uric acid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/>
              <a:t> Inverse calcium-to-phosphorus ratio</a:t>
            </a:r>
          </a:p>
          <a:p>
            <a:pPr algn="just"/>
            <a:r>
              <a:rPr lang="en-IN" sz="2400" i="1" dirty="0" smtClean="0"/>
              <a:t>Radiographic </a:t>
            </a:r>
            <a:r>
              <a:rPr lang="en-IN" sz="2400" i="1" dirty="0"/>
              <a:t>imaging</a:t>
            </a:r>
            <a:r>
              <a:rPr lang="en-IN" sz="2400" dirty="0" smtClean="0"/>
              <a:t>: Radiopaque </a:t>
            </a:r>
            <a:r>
              <a:rPr lang="en-IN" sz="2400" dirty="0"/>
              <a:t>opacities </a:t>
            </a:r>
            <a:r>
              <a:rPr lang="en-IN" sz="2400" dirty="0" smtClean="0"/>
              <a:t>on articular </a:t>
            </a:r>
            <a:r>
              <a:rPr lang="en-IN" sz="2400" dirty="0"/>
              <a:t>and visceral surfaces</a:t>
            </a:r>
            <a:endParaRPr lang="en-IN" sz="2400" dirty="0" smtClean="0"/>
          </a:p>
          <a:p>
            <a:pPr algn="just"/>
            <a:r>
              <a:rPr lang="en-IN" sz="2400" i="1" dirty="0" err="1"/>
              <a:t>Cytologic</a:t>
            </a:r>
            <a:r>
              <a:rPr lang="en-IN" sz="2400" i="1" dirty="0"/>
              <a:t> </a:t>
            </a:r>
            <a:r>
              <a:rPr lang="en-IN" sz="2400" i="1" dirty="0" smtClean="0"/>
              <a:t>smears </a:t>
            </a:r>
            <a:r>
              <a:rPr lang="en-IN" sz="2400" dirty="0" smtClean="0"/>
              <a:t>with gram’s staining- </a:t>
            </a:r>
            <a:r>
              <a:rPr lang="en-IN" sz="2400" dirty="0"/>
              <a:t>made from raised </a:t>
            </a:r>
            <a:r>
              <a:rPr lang="en-IN" sz="2400" dirty="0" smtClean="0"/>
              <a:t>white nodules </a:t>
            </a:r>
            <a:r>
              <a:rPr lang="en-IN" sz="2400" dirty="0"/>
              <a:t>on the feet reveal uric acid </a:t>
            </a:r>
            <a:r>
              <a:rPr lang="en-IN" sz="2400" dirty="0" smtClean="0"/>
              <a:t>crystals</a:t>
            </a:r>
          </a:p>
          <a:p>
            <a:pPr algn="just"/>
            <a:r>
              <a:rPr lang="en-IN" sz="2400" i="1" dirty="0"/>
              <a:t>USG</a:t>
            </a:r>
            <a:r>
              <a:rPr lang="en-IN" sz="2400" i="1" dirty="0" smtClean="0"/>
              <a:t>:</a:t>
            </a:r>
            <a:r>
              <a:rPr lang="en-IN" sz="2400" dirty="0" smtClean="0"/>
              <a:t> </a:t>
            </a:r>
            <a:r>
              <a:rPr lang="en-IN" sz="2400" dirty="0" err="1" smtClean="0"/>
              <a:t>coelomic</a:t>
            </a:r>
            <a:r>
              <a:rPr lang="en-IN" sz="2400" dirty="0" smtClean="0"/>
              <a:t> air sac system hamper the USG</a:t>
            </a:r>
            <a:r>
              <a:rPr lang="en-IN" sz="2400" dirty="0"/>
              <a:t>, </a:t>
            </a:r>
            <a:r>
              <a:rPr lang="en-IN" sz="2400" dirty="0" smtClean="0"/>
              <a:t>but the </a:t>
            </a:r>
            <a:r>
              <a:rPr lang="en-IN" sz="2400" dirty="0" err="1" smtClean="0"/>
              <a:t>hyperechoic</a:t>
            </a:r>
            <a:r>
              <a:rPr lang="en-IN" sz="2400" dirty="0" smtClean="0"/>
              <a:t> </a:t>
            </a:r>
            <a:r>
              <a:rPr lang="en-IN" sz="2400" dirty="0"/>
              <a:t>areas </a:t>
            </a:r>
            <a:r>
              <a:rPr lang="en-IN" sz="2400" dirty="0" smtClean="0"/>
              <a:t>within  the </a:t>
            </a:r>
            <a:r>
              <a:rPr lang="en-IN" sz="2400" dirty="0"/>
              <a:t>kidneys may be indicative of </a:t>
            </a:r>
            <a:r>
              <a:rPr lang="en-IN" sz="2400" dirty="0" smtClean="0"/>
              <a:t>uric acid </a:t>
            </a:r>
            <a:r>
              <a:rPr lang="en-IN" sz="2400" dirty="0"/>
              <a:t>crystal deposits in renal tissue</a:t>
            </a:r>
            <a:r>
              <a:rPr lang="en-IN" sz="2400" dirty="0" smtClean="0"/>
              <a:t>.</a:t>
            </a:r>
          </a:p>
          <a:p>
            <a:pPr algn="just"/>
            <a:r>
              <a:rPr lang="en-IN" sz="2400" i="1" dirty="0"/>
              <a:t>Gross necropsy/</a:t>
            </a:r>
            <a:r>
              <a:rPr lang="en-IN" sz="2400" i="1" dirty="0" err="1"/>
              <a:t>histopathologic</a:t>
            </a:r>
            <a:r>
              <a:rPr lang="en-IN" sz="2400" i="1" dirty="0"/>
              <a:t> </a:t>
            </a:r>
            <a:r>
              <a:rPr lang="en-IN" sz="2400" i="1" dirty="0" smtClean="0"/>
              <a:t>examination: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visceral gout is </a:t>
            </a:r>
            <a:r>
              <a:rPr lang="en-IN" sz="2400" dirty="0" smtClean="0"/>
              <a:t>characterized by </a:t>
            </a:r>
            <a:r>
              <a:rPr lang="en-IN" sz="2400" dirty="0"/>
              <a:t>precipitation of </a:t>
            </a:r>
            <a:r>
              <a:rPr lang="en-IN" sz="2400" dirty="0" err="1"/>
              <a:t>urate</a:t>
            </a:r>
            <a:r>
              <a:rPr lang="en-IN" sz="2400" dirty="0"/>
              <a:t> crystals in </a:t>
            </a:r>
            <a:r>
              <a:rPr lang="en-IN" sz="2400" dirty="0" smtClean="0"/>
              <a:t>the kidneys </a:t>
            </a:r>
            <a:r>
              <a:rPr lang="en-IN" sz="2400" dirty="0"/>
              <a:t>or on the </a:t>
            </a:r>
            <a:r>
              <a:rPr lang="en-IN" sz="2400" dirty="0" err="1"/>
              <a:t>serosal</a:t>
            </a:r>
            <a:r>
              <a:rPr lang="en-IN" sz="2400" dirty="0"/>
              <a:t> surfaces </a:t>
            </a:r>
            <a:r>
              <a:rPr lang="en-IN" sz="2400" dirty="0" smtClean="0"/>
              <a:t>of heart</a:t>
            </a:r>
            <a:r>
              <a:rPr lang="en-IN" sz="2400" dirty="0"/>
              <a:t>, liver, mesenteries, air sacs, </a:t>
            </a:r>
            <a:r>
              <a:rPr lang="en-IN" sz="2400" dirty="0" smtClean="0"/>
              <a:t>and/ or </a:t>
            </a:r>
            <a:r>
              <a:rPr lang="en-IN" sz="2400" dirty="0"/>
              <a:t>peritoneum.</a:t>
            </a:r>
            <a:endParaRPr lang="en-IN" sz="2400" dirty="0" smtClean="0"/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181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68442"/>
            <a:ext cx="11658600" cy="6497053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IN" sz="2400" i="1" dirty="0"/>
              <a:t>Articular gout </a:t>
            </a:r>
            <a:r>
              <a:rPr lang="en-IN" sz="2400" dirty="0"/>
              <a:t>is </a:t>
            </a:r>
            <a:r>
              <a:rPr lang="en-IN" sz="2400" dirty="0" smtClean="0"/>
              <a:t>characterized by </a:t>
            </a:r>
            <a:r>
              <a:rPr lang="en-IN" sz="2400" dirty="0"/>
              <a:t>deposits of </a:t>
            </a:r>
            <a:r>
              <a:rPr lang="en-IN" sz="2400" dirty="0" err="1"/>
              <a:t>urate</a:t>
            </a:r>
            <a:r>
              <a:rPr lang="en-IN" sz="2400" dirty="0"/>
              <a:t> </a:t>
            </a:r>
            <a:r>
              <a:rPr lang="en-IN" sz="2400" dirty="0" smtClean="0"/>
              <a:t>crystals </a:t>
            </a:r>
            <a:r>
              <a:rPr lang="en-IN" sz="2400" b="1" i="1" dirty="0" smtClean="0"/>
              <a:t>(also </a:t>
            </a:r>
            <a:r>
              <a:rPr lang="en-IN" sz="2400" b="1" i="1" dirty="0"/>
              <a:t>known as tophi) </a:t>
            </a:r>
            <a:r>
              <a:rPr lang="en-IN" sz="2400" dirty="0"/>
              <a:t>on both </a:t>
            </a:r>
            <a:r>
              <a:rPr lang="en-IN" sz="2400" dirty="0" err="1" smtClean="0"/>
              <a:t>intraarticular</a:t>
            </a:r>
            <a:r>
              <a:rPr lang="en-IN" sz="2400" dirty="0" smtClean="0"/>
              <a:t> and </a:t>
            </a:r>
            <a:r>
              <a:rPr lang="en-IN" sz="2400" dirty="0" err="1"/>
              <a:t>periarticular</a:t>
            </a:r>
            <a:r>
              <a:rPr lang="en-IN" sz="2400" dirty="0"/>
              <a:t> </a:t>
            </a:r>
            <a:r>
              <a:rPr lang="en-IN" sz="2400" dirty="0" smtClean="0"/>
              <a:t>tissues.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err="1"/>
              <a:t>Urate</a:t>
            </a:r>
            <a:r>
              <a:rPr lang="en-IN" sz="2400" dirty="0"/>
              <a:t> </a:t>
            </a:r>
            <a:r>
              <a:rPr lang="en-IN" sz="2400" dirty="0" smtClean="0"/>
              <a:t>deposits appears </a:t>
            </a:r>
            <a:r>
              <a:rPr lang="en-IN" sz="2400" dirty="0"/>
              <a:t>as chalky, white covering in both articular </a:t>
            </a:r>
            <a:r>
              <a:rPr lang="en-IN" sz="2400" dirty="0" smtClean="0"/>
              <a:t>and visceral gout.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Histologically, Uric acid </a:t>
            </a:r>
            <a:r>
              <a:rPr lang="en-IN" sz="2400" dirty="0" smtClean="0"/>
              <a:t>crystals </a:t>
            </a:r>
            <a:r>
              <a:rPr lang="en-IN" sz="2400" dirty="0"/>
              <a:t>are found </a:t>
            </a:r>
            <a:r>
              <a:rPr lang="en-IN" sz="2400" dirty="0" smtClean="0"/>
              <a:t>within the </a:t>
            </a:r>
            <a:r>
              <a:rPr lang="en-IN" sz="2400" dirty="0"/>
              <a:t>lamina </a:t>
            </a:r>
            <a:r>
              <a:rPr lang="en-IN" sz="2400" dirty="0" err="1"/>
              <a:t>propria</a:t>
            </a:r>
            <a:r>
              <a:rPr lang="en-IN" sz="2400" dirty="0"/>
              <a:t> of the </a:t>
            </a:r>
            <a:r>
              <a:rPr lang="en-IN" sz="2400" dirty="0" err="1" smtClean="0"/>
              <a:t>proventriculus</a:t>
            </a:r>
            <a:r>
              <a:rPr lang="en-IN" sz="2400" dirty="0" smtClean="0"/>
              <a:t>, </a:t>
            </a:r>
            <a:r>
              <a:rPr lang="en-IN" sz="2400" dirty="0" err="1" smtClean="0"/>
              <a:t>ventriculus</a:t>
            </a:r>
            <a:r>
              <a:rPr lang="en-IN" sz="2400" dirty="0"/>
              <a:t>, intestines, and kidney</a:t>
            </a:r>
            <a:r>
              <a:rPr lang="en-IN" sz="2400" dirty="0" smtClean="0"/>
              <a:t>.</a:t>
            </a:r>
          </a:p>
          <a:p>
            <a:pPr marL="0" indent="0" algn="just">
              <a:buNone/>
            </a:pPr>
            <a:r>
              <a:rPr lang="en-IN" b="1" dirty="0" smtClean="0">
                <a:solidFill>
                  <a:srgbClr val="0070C0"/>
                </a:solidFill>
              </a:rPr>
              <a:t>Treatment: </a:t>
            </a:r>
            <a:r>
              <a:rPr lang="en-IN" sz="2400" dirty="0" smtClean="0"/>
              <a:t>The main goal is to: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 </a:t>
            </a:r>
            <a:r>
              <a:rPr lang="en-IN" sz="2400" dirty="0" smtClean="0"/>
              <a:t>To reduce pain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 smtClean="0"/>
              <a:t>To reduce </a:t>
            </a:r>
            <a:r>
              <a:rPr lang="en-IN" sz="2400" dirty="0"/>
              <a:t>the incidence of tissue </a:t>
            </a:r>
            <a:r>
              <a:rPr lang="en-IN" sz="2400" dirty="0" smtClean="0"/>
              <a:t>and articular </a:t>
            </a:r>
            <a:r>
              <a:rPr lang="en-IN" sz="2400" dirty="0"/>
              <a:t>deposition of uric acid </a:t>
            </a:r>
            <a:r>
              <a:rPr lang="en-IN" sz="2400" dirty="0" smtClean="0"/>
              <a:t>crystals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Supportive </a:t>
            </a:r>
            <a:r>
              <a:rPr lang="en-IN" sz="2400" dirty="0" smtClean="0"/>
              <a:t>care</a:t>
            </a:r>
          </a:p>
          <a:p>
            <a:pPr marL="0" indent="0" algn="just">
              <a:buNone/>
            </a:pPr>
            <a:r>
              <a:rPr lang="en-IN" sz="2400" b="1" i="1" dirty="0" smtClean="0"/>
              <a:t>Acute Cases:</a:t>
            </a:r>
          </a:p>
          <a:p>
            <a:pPr algn="just"/>
            <a:r>
              <a:rPr lang="en-IN" sz="2400" dirty="0" err="1"/>
              <a:t>Hyperuricemia</a:t>
            </a:r>
            <a:r>
              <a:rPr lang="en-IN" sz="2400" dirty="0"/>
              <a:t> is treated with </a:t>
            </a:r>
            <a:r>
              <a:rPr lang="en-IN" sz="2400" dirty="0" smtClean="0"/>
              <a:t>aggressive diuresis </a:t>
            </a:r>
            <a:r>
              <a:rPr lang="en-IN" sz="2400" dirty="0"/>
              <a:t>with intravenous or </a:t>
            </a:r>
            <a:r>
              <a:rPr lang="en-IN" sz="2400" dirty="0" err="1" smtClean="0"/>
              <a:t>intrasosseous</a:t>
            </a:r>
            <a:r>
              <a:rPr lang="en-IN" sz="2400" dirty="0" smtClean="0"/>
              <a:t> fluid therapy</a:t>
            </a:r>
          </a:p>
          <a:p>
            <a:pPr algn="just"/>
            <a:r>
              <a:rPr lang="en-IN" sz="2400" dirty="0" smtClean="0"/>
              <a:t>Decrease </a:t>
            </a:r>
            <a:r>
              <a:rPr lang="en-IN" sz="2400" dirty="0"/>
              <a:t>protein </a:t>
            </a:r>
            <a:r>
              <a:rPr lang="en-IN" sz="2400" dirty="0" smtClean="0"/>
              <a:t>ingestion</a:t>
            </a:r>
          </a:p>
          <a:p>
            <a:pPr algn="just"/>
            <a:r>
              <a:rPr lang="en-IN" sz="2400" dirty="0"/>
              <a:t>Prolonged </a:t>
            </a:r>
            <a:r>
              <a:rPr lang="en-IN" sz="2400" dirty="0" smtClean="0"/>
              <a:t>SC fluid </a:t>
            </a:r>
            <a:r>
              <a:rPr lang="en-IN" sz="2400" dirty="0"/>
              <a:t>administration is often recommended</a:t>
            </a:r>
          </a:p>
        </p:txBody>
      </p:sp>
    </p:spTree>
    <p:extLst>
      <p:ext uri="{BB962C8B-B14F-4D97-AF65-F5344CB8AC3E}">
        <p14:creationId xmlns:p14="http://schemas.microsoft.com/office/powerpoint/2010/main" val="125033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26" y="228600"/>
            <a:ext cx="11369842" cy="634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9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2" y="300788"/>
            <a:ext cx="11574379" cy="6328611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i="1" dirty="0"/>
              <a:t>Chronic </a:t>
            </a:r>
            <a:r>
              <a:rPr lang="en-IN" sz="2400" b="1" i="1" dirty="0" smtClean="0"/>
              <a:t>Cases: </a:t>
            </a:r>
            <a:r>
              <a:rPr lang="en-IN" sz="2400" dirty="0" smtClean="0"/>
              <a:t>Response </a:t>
            </a:r>
            <a:r>
              <a:rPr lang="en-IN" sz="2400" dirty="0"/>
              <a:t>to treatment is poor to </a:t>
            </a:r>
            <a:r>
              <a:rPr lang="en-IN" sz="2400" dirty="0" smtClean="0"/>
              <a:t>non-existent.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/>
              <a:t>Allopurinol 10 mg/kg PO q 4-12 </a:t>
            </a:r>
            <a:r>
              <a:rPr lang="en-IN" sz="2400" dirty="0" smtClean="0"/>
              <a:t>hour</a:t>
            </a:r>
            <a:endParaRPr lang="en-IN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Colchicine </a:t>
            </a:r>
            <a:r>
              <a:rPr lang="en-IN" sz="2400" dirty="0"/>
              <a:t>0.04 mg/kg PO q 12-24 </a:t>
            </a:r>
            <a:r>
              <a:rPr lang="en-IN" sz="2400" dirty="0" smtClean="0"/>
              <a:t>hour</a:t>
            </a:r>
            <a:endParaRPr lang="en-IN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Vitamin </a:t>
            </a:r>
            <a:r>
              <a:rPr lang="en-IN" sz="2400" dirty="0"/>
              <a:t>A 33,000 IU/kg (10,000 IU/300 g) IM q 7 </a:t>
            </a:r>
            <a:r>
              <a:rPr lang="en-IN" sz="2400" dirty="0" smtClean="0"/>
              <a:t>days.</a:t>
            </a:r>
            <a:endParaRPr lang="en-IN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/>
              <a:t>Omega-3 </a:t>
            </a:r>
            <a:r>
              <a:rPr lang="en-IN" sz="2400" dirty="0"/>
              <a:t>fatty </a:t>
            </a:r>
            <a:r>
              <a:rPr lang="en-IN" sz="2400" dirty="0" smtClean="0"/>
              <a:t>acid  (0.1-0.2 </a:t>
            </a:r>
            <a:r>
              <a:rPr lang="en-IN" sz="2400" dirty="0"/>
              <a:t>mL/kg of flaxseed oil to corn oil mixed at a ratio of 1:4 PO </a:t>
            </a:r>
            <a:r>
              <a:rPr lang="en-IN" sz="2400" dirty="0" smtClean="0"/>
              <a:t>) or </a:t>
            </a:r>
            <a:r>
              <a:rPr lang="en-IN" sz="2400" dirty="0"/>
              <a:t>added to food; </a:t>
            </a:r>
            <a:r>
              <a:rPr lang="en-IN" sz="2400" i="1" dirty="0"/>
              <a:t>ratio of omega-6/omega-3 is 4-5:1</a:t>
            </a:r>
          </a:p>
        </p:txBody>
      </p:sp>
    </p:spTree>
    <p:extLst>
      <p:ext uri="{BB962C8B-B14F-4D97-AF65-F5344CB8AC3E}">
        <p14:creationId xmlns:p14="http://schemas.microsoft.com/office/powerpoint/2010/main" val="277040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456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anil kumar</cp:lastModifiedBy>
  <cp:revision>21</cp:revision>
  <dcterms:created xsi:type="dcterms:W3CDTF">2020-06-23T10:41:33Z</dcterms:created>
  <dcterms:modified xsi:type="dcterms:W3CDTF">2020-06-23T17:37:29Z</dcterms:modified>
</cp:coreProperties>
</file>