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6" r:id="rId3"/>
    <p:sldId id="257" r:id="rId4"/>
    <p:sldId id="258" r:id="rId5"/>
    <p:sldId id="259" r:id="rId6"/>
    <p:sldId id="260" r:id="rId7"/>
    <p:sldId id="261" r:id="rId8"/>
    <p:sldId id="262" r:id="rId9"/>
    <p:sldId id="263" r:id="rId10"/>
    <p:sldId id="264" r:id="rId11"/>
    <p:sldId id="265" r:id="rId12"/>
    <p:sldId id="267" r:id="rId13"/>
    <p:sldId id="268" r:id="rId14"/>
    <p:sldId id="273"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5/31/2020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5/31/2020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534400" cy="2362200"/>
          </a:xfrm>
        </p:spPr>
        <p:txBody>
          <a:bodyPr>
            <a:normAutofit/>
          </a:bodyPr>
          <a:lstStyle/>
          <a:p>
            <a:r>
              <a:rPr lang="en-US" sz="4000" dirty="0" smtClean="0">
                <a:solidFill>
                  <a:srgbClr val="FF0000"/>
                </a:solidFill>
              </a:rPr>
              <a:t>HISTOLOGY  OF GENITAL ORGANS PART-2</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MAGNIFIED VIEW OF POROSTRATE GLAND</a:t>
            </a:r>
            <a:endParaRPr lang="en-US" sz="3600" dirty="0"/>
          </a:p>
        </p:txBody>
      </p:sp>
      <p:pic>
        <p:nvPicPr>
          <p:cNvPr id="4" name="Content Placeholder 3" descr="p3.jpg"/>
          <p:cNvPicPr>
            <a:picLocks noGrp="1" noChangeAspect="1"/>
          </p:cNvPicPr>
          <p:nvPr>
            <p:ph idx="1"/>
          </p:nvPr>
        </p:nvPicPr>
        <p:blipFill>
          <a:blip r:embed="rId2"/>
          <a:stretch>
            <a:fillRect/>
          </a:stretch>
        </p:blipFill>
        <p:spPr>
          <a:xfrm>
            <a:off x="533400" y="1676400"/>
            <a:ext cx="7924800" cy="47244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458200" cy="4876800"/>
          </a:xfrm>
        </p:spPr>
        <p:txBody>
          <a:bodyPr>
            <a:normAutofit/>
          </a:bodyPr>
          <a:lstStyle/>
          <a:p>
            <a:r>
              <a:rPr lang="en-US" dirty="0" smtClean="0"/>
              <a:t>SEMINAL VESICLES</a:t>
            </a:r>
          </a:p>
          <a:p>
            <a:pPr>
              <a:buFont typeface="Wingdings" pitchFamily="2" charset="2"/>
              <a:buChar char="Ø"/>
            </a:pPr>
            <a:r>
              <a:rPr lang="en-US" dirty="0" smtClean="0">
                <a:solidFill>
                  <a:srgbClr val="FFC000"/>
                </a:solidFill>
              </a:rPr>
              <a:t>The seminal vesicles develop from the vas deferens. Their histological </a:t>
            </a:r>
            <a:r>
              <a:rPr lang="en-US" dirty="0" err="1" smtClean="0">
                <a:solidFill>
                  <a:srgbClr val="FFC000"/>
                </a:solidFill>
              </a:rPr>
              <a:t>organisation</a:t>
            </a:r>
            <a:r>
              <a:rPr lang="en-US" dirty="0" smtClean="0">
                <a:solidFill>
                  <a:srgbClr val="FFC000"/>
                </a:solidFill>
              </a:rPr>
              <a:t> resembles to some extent that of the vas deferens. They are elongated sacs (about 4 cm long and 2 cm wide), which taper where they unite with the vas deferens.</a:t>
            </a:r>
          </a:p>
          <a:p>
            <a:r>
              <a:rPr lang="en-US" dirty="0" smtClean="0">
                <a:solidFill>
                  <a:srgbClr val="FFC000"/>
                </a:solidFill>
              </a:rPr>
              <a:t> Each seminal vesicle consists of </a:t>
            </a:r>
            <a:r>
              <a:rPr lang="en-US" i="1" dirty="0" smtClean="0">
                <a:solidFill>
                  <a:srgbClr val="FFC000"/>
                </a:solidFill>
              </a:rPr>
              <a:t>one coiling tube</a:t>
            </a:r>
            <a:r>
              <a:rPr lang="en-US" dirty="0" smtClean="0">
                <a:solidFill>
                  <a:srgbClr val="FFC000"/>
                </a:solidFill>
              </a:rPr>
              <a:t>  and  the </a:t>
            </a:r>
            <a:r>
              <a:rPr lang="en-US" dirty="0" err="1" smtClean="0">
                <a:solidFill>
                  <a:srgbClr val="FFC000"/>
                </a:solidFill>
              </a:rPr>
              <a:t>lumina</a:t>
            </a:r>
            <a:r>
              <a:rPr lang="en-US" dirty="0" smtClean="0">
                <a:solidFill>
                  <a:srgbClr val="FFC000"/>
                </a:solidFill>
              </a:rPr>
              <a:t> visible in sections of the seminal vesicle are in continuity in the intact organ.</a:t>
            </a:r>
          </a:p>
          <a:p>
            <a:r>
              <a:rPr lang="en-US" dirty="0" smtClean="0">
                <a:solidFill>
                  <a:srgbClr val="FFC000"/>
                </a:solidFill>
              </a:rPr>
              <a:t>The </a:t>
            </a:r>
            <a:r>
              <a:rPr lang="en-US" i="1" dirty="0" smtClean="0">
                <a:solidFill>
                  <a:srgbClr val="FFC000"/>
                </a:solidFill>
              </a:rPr>
              <a:t>mucosa</a:t>
            </a:r>
            <a:r>
              <a:rPr lang="en-US" dirty="0" smtClean="0">
                <a:solidFill>
                  <a:srgbClr val="FFC000"/>
                </a:solidFill>
              </a:rPr>
              <a:t> shows thin, branched, </a:t>
            </a:r>
            <a:r>
              <a:rPr lang="en-US" dirty="0" err="1" smtClean="0">
                <a:solidFill>
                  <a:srgbClr val="FFC000"/>
                </a:solidFill>
              </a:rPr>
              <a:t>anastomosing</a:t>
            </a:r>
            <a:r>
              <a:rPr lang="en-US" dirty="0" smtClean="0">
                <a:solidFill>
                  <a:srgbClr val="FFC000"/>
                </a:solidFill>
              </a:rPr>
              <a:t> folds. The structure of the epithelium is variable appearing columnar or </a:t>
            </a:r>
            <a:r>
              <a:rPr lang="en-US" dirty="0" err="1" smtClean="0">
                <a:solidFill>
                  <a:srgbClr val="FFC000"/>
                </a:solidFill>
              </a:rPr>
              <a:t>pseudostratified</a:t>
            </a:r>
            <a:r>
              <a:rPr lang="en-US" dirty="0" smtClean="0">
                <a:solidFill>
                  <a:srgbClr val="FFC000"/>
                </a:solidFill>
              </a:rPr>
              <a:t> columnar .</a:t>
            </a:r>
          </a:p>
          <a:p>
            <a:r>
              <a:rPr lang="en-US" dirty="0" smtClean="0">
                <a:solidFill>
                  <a:srgbClr val="FFC000"/>
                </a:solidFill>
              </a:rPr>
              <a:t> The lamina </a:t>
            </a:r>
            <a:r>
              <a:rPr lang="en-US" dirty="0" err="1" smtClean="0">
                <a:solidFill>
                  <a:srgbClr val="FFC000"/>
                </a:solidFill>
              </a:rPr>
              <a:t>propria</a:t>
            </a:r>
            <a:r>
              <a:rPr lang="en-US" dirty="0" smtClean="0">
                <a:solidFill>
                  <a:srgbClr val="FFC000"/>
                </a:solidFill>
              </a:rPr>
              <a:t> of the mucosa is fairly thin and loose.</a:t>
            </a:r>
          </a:p>
          <a:p>
            <a:r>
              <a:rPr lang="en-US" dirty="0" smtClean="0">
                <a:solidFill>
                  <a:srgbClr val="FFC000"/>
                </a:solidFill>
              </a:rPr>
              <a:t> The </a:t>
            </a:r>
            <a:r>
              <a:rPr lang="en-US" i="1" dirty="0" err="1" smtClean="0">
                <a:solidFill>
                  <a:srgbClr val="FFC000"/>
                </a:solidFill>
              </a:rPr>
              <a:t>muscularis</a:t>
            </a:r>
            <a:r>
              <a:rPr lang="en-US" dirty="0" smtClean="0">
                <a:solidFill>
                  <a:srgbClr val="FFC000"/>
                </a:solidFill>
              </a:rPr>
              <a:t> consists of inner circular and outer longitudinal layers of smooth muscle.</a:t>
            </a:r>
          </a:p>
          <a:p>
            <a:r>
              <a:rPr lang="en-US" dirty="0" smtClean="0">
                <a:solidFill>
                  <a:srgbClr val="FFC000"/>
                </a:solidFill>
              </a:rPr>
              <a:t> The </a:t>
            </a:r>
            <a:r>
              <a:rPr lang="en-US" dirty="0" err="1" smtClean="0">
                <a:solidFill>
                  <a:srgbClr val="FFC000"/>
                </a:solidFill>
              </a:rPr>
              <a:t>secretory</a:t>
            </a:r>
            <a:r>
              <a:rPr lang="en-US" dirty="0" smtClean="0">
                <a:solidFill>
                  <a:srgbClr val="FFC000"/>
                </a:solidFill>
              </a:rPr>
              <a:t> product of the columnar cell, which may be seen in the lumen of the seminal vesicles, is strongly acidophilic. It contains large amounts of </a:t>
            </a:r>
            <a:r>
              <a:rPr lang="en-US" i="1" dirty="0" smtClean="0">
                <a:solidFill>
                  <a:srgbClr val="FFC000"/>
                </a:solidFill>
              </a:rPr>
              <a:t>fructose</a:t>
            </a:r>
            <a:r>
              <a:rPr lang="en-US" dirty="0" smtClean="0">
                <a:solidFill>
                  <a:srgbClr val="FFC000"/>
                </a:solidFill>
              </a:rPr>
              <a:t> which the spermatozoa </a:t>
            </a:r>
            <a:r>
              <a:rPr lang="en-US" dirty="0" err="1" smtClean="0">
                <a:solidFill>
                  <a:srgbClr val="FFC000"/>
                </a:solidFill>
              </a:rPr>
              <a:t>utilise</a:t>
            </a:r>
            <a:r>
              <a:rPr lang="en-US" dirty="0" smtClean="0">
                <a:solidFill>
                  <a:srgbClr val="FFC000"/>
                </a:solidFill>
              </a:rPr>
              <a:t> as a source of energy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STRUCTURE OF SEMINAL VESICLES</a:t>
            </a:r>
            <a:endParaRPr lang="en-US" sz="3600" dirty="0"/>
          </a:p>
        </p:txBody>
      </p:sp>
      <p:pic>
        <p:nvPicPr>
          <p:cNvPr id="4" name="Content Placeholder 3" descr="sv1.jpg"/>
          <p:cNvPicPr>
            <a:picLocks noGrp="1" noChangeAspect="1"/>
          </p:cNvPicPr>
          <p:nvPr>
            <p:ph idx="1"/>
          </p:nvPr>
        </p:nvPicPr>
        <p:blipFill>
          <a:blip r:embed="rId2"/>
          <a:stretch>
            <a:fillRect/>
          </a:stretch>
        </p:blipFill>
        <p:spPr>
          <a:xfrm>
            <a:off x="609600" y="1828800"/>
            <a:ext cx="8153400" cy="46482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STRUCTURE OF SEMINAL VESICLES</a:t>
            </a:r>
            <a:endParaRPr lang="en-US" sz="3600" dirty="0"/>
          </a:p>
        </p:txBody>
      </p:sp>
      <p:pic>
        <p:nvPicPr>
          <p:cNvPr id="4" name="Content Placeholder 3" descr="sv2.jpg"/>
          <p:cNvPicPr>
            <a:picLocks noGrp="1" noChangeAspect="1"/>
          </p:cNvPicPr>
          <p:nvPr>
            <p:ph idx="1"/>
          </p:nvPr>
        </p:nvPicPr>
        <p:blipFill>
          <a:blip r:embed="rId2"/>
          <a:stretch>
            <a:fillRect/>
          </a:stretch>
        </p:blipFill>
        <p:spPr>
          <a:xfrm>
            <a:off x="533400" y="1828800"/>
            <a:ext cx="8153400" cy="45720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SEMINAL VESICLES</a:t>
            </a:r>
            <a:endParaRPr lang="en-US" dirty="0"/>
          </a:p>
        </p:txBody>
      </p:sp>
      <p:pic>
        <p:nvPicPr>
          <p:cNvPr id="4" name="Content Placeholder 3" descr="1024px-Seminal_vesicle_high_mag.jpg"/>
          <p:cNvPicPr>
            <a:picLocks noGrp="1" noChangeAspect="1"/>
          </p:cNvPicPr>
          <p:nvPr>
            <p:ph idx="1"/>
          </p:nvPr>
        </p:nvPicPr>
        <p:blipFill>
          <a:blip r:embed="rId2"/>
          <a:stretch>
            <a:fillRect/>
          </a:stretch>
        </p:blipFill>
        <p:spPr>
          <a:xfrm>
            <a:off x="1104212" y="1774825"/>
            <a:ext cx="6935576" cy="462597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533400"/>
            <a:ext cx="8610600" cy="4114800"/>
          </a:xfrm>
        </p:spPr>
        <p:txBody>
          <a:bodyPr>
            <a:normAutofit fontScale="25000" lnSpcReduction="20000"/>
          </a:bodyPr>
          <a:lstStyle/>
          <a:p>
            <a:endParaRPr lang="en-US" dirty="0" smtClean="0"/>
          </a:p>
          <a:p>
            <a:endParaRPr lang="en-US" dirty="0" smtClean="0"/>
          </a:p>
          <a:p>
            <a:endParaRPr lang="en-US" dirty="0" smtClean="0"/>
          </a:p>
          <a:p>
            <a:endParaRPr lang="en-US" dirty="0" smtClean="0"/>
          </a:p>
          <a:p>
            <a:r>
              <a:rPr lang="en-US" sz="8000" dirty="0" smtClean="0"/>
              <a:t>The </a:t>
            </a:r>
            <a:r>
              <a:rPr lang="en-US" sz="8000" dirty="0" err="1" smtClean="0"/>
              <a:t>bulbourethral</a:t>
            </a:r>
            <a:r>
              <a:rPr lang="en-US" sz="8000" dirty="0" smtClean="0"/>
              <a:t> (Cowper's) gland is a paired structure about 0.5 cm in size </a:t>
            </a:r>
          </a:p>
          <a:p>
            <a:endParaRPr lang="en-US" sz="8000" dirty="0" smtClean="0"/>
          </a:p>
          <a:p>
            <a:endParaRPr lang="en-US" sz="8000" dirty="0" smtClean="0"/>
          </a:p>
          <a:p>
            <a:endParaRPr lang="en-US" sz="8000" dirty="0" smtClean="0"/>
          </a:p>
          <a:p>
            <a:endParaRPr lang="en-US" sz="8000" dirty="0" smtClean="0"/>
          </a:p>
          <a:p>
            <a:endParaRPr lang="en-US" sz="8000" dirty="0" smtClean="0"/>
          </a:p>
          <a:p>
            <a:endParaRPr lang="en-US" sz="8000" dirty="0" smtClean="0"/>
          </a:p>
          <a:p>
            <a:endParaRPr lang="en-US" sz="8000" dirty="0" smtClean="0"/>
          </a:p>
          <a:p>
            <a:endParaRPr lang="en-US" sz="8000" dirty="0" smtClean="0"/>
          </a:p>
          <a:p>
            <a:endParaRPr lang="en-US" sz="8000" dirty="0" smtClean="0"/>
          </a:p>
          <a:p>
            <a:endParaRPr lang="en-US" sz="8000" dirty="0" smtClean="0"/>
          </a:p>
          <a:p>
            <a:r>
              <a:rPr lang="en-US" sz="8000" dirty="0" smtClean="0"/>
              <a:t>BULBOURETHRAL GLAND</a:t>
            </a:r>
          </a:p>
          <a:p>
            <a:endParaRPr lang="en-US" sz="8000" dirty="0" smtClean="0"/>
          </a:p>
          <a:p>
            <a:r>
              <a:rPr lang="en-US" sz="8000" dirty="0" smtClean="0">
                <a:solidFill>
                  <a:srgbClr val="FFC000"/>
                </a:solidFill>
              </a:rPr>
              <a:t>It is located on either side of the urethra in the urogenital diaphragm below the prostate in males </a:t>
            </a:r>
          </a:p>
          <a:p>
            <a:endParaRPr lang="en-US" sz="8000" dirty="0" smtClean="0">
              <a:solidFill>
                <a:srgbClr val="FFC000"/>
              </a:solidFill>
            </a:endParaRPr>
          </a:p>
          <a:p>
            <a:endParaRPr lang="en-US" sz="8000" dirty="0" smtClean="0">
              <a:solidFill>
                <a:srgbClr val="FFC000"/>
              </a:solidFill>
            </a:endParaRPr>
          </a:p>
          <a:p>
            <a:endParaRPr lang="en-US" sz="8000" dirty="0" smtClean="0">
              <a:solidFill>
                <a:srgbClr val="FFC000"/>
              </a:solidFill>
            </a:endParaRPr>
          </a:p>
          <a:p>
            <a:endParaRPr lang="en-US" sz="8000" dirty="0" smtClean="0">
              <a:solidFill>
                <a:srgbClr val="FFC000"/>
              </a:solidFill>
            </a:endParaRPr>
          </a:p>
          <a:p>
            <a:endParaRPr lang="en-US" sz="8000" dirty="0" smtClean="0">
              <a:solidFill>
                <a:srgbClr val="FFC000"/>
              </a:solidFill>
            </a:endParaRPr>
          </a:p>
          <a:p>
            <a:endParaRPr lang="en-US" sz="8000" dirty="0" smtClean="0">
              <a:solidFill>
                <a:srgbClr val="FFC000"/>
              </a:solidFill>
            </a:endParaRPr>
          </a:p>
          <a:p>
            <a:endParaRPr lang="en-US" sz="8000" dirty="0" smtClean="0">
              <a:solidFill>
                <a:srgbClr val="FFC000"/>
              </a:solidFill>
            </a:endParaRPr>
          </a:p>
          <a:p>
            <a:endParaRPr lang="en-US" sz="8000" dirty="0" smtClean="0">
              <a:solidFill>
                <a:srgbClr val="FFC000"/>
              </a:solidFill>
            </a:endParaRPr>
          </a:p>
          <a:p>
            <a:r>
              <a:rPr lang="en-US" sz="8000" dirty="0" smtClean="0">
                <a:solidFill>
                  <a:srgbClr val="FFC000"/>
                </a:solidFill>
              </a:rPr>
              <a:t>It consist of small </a:t>
            </a:r>
            <a:r>
              <a:rPr lang="en-US" sz="8000" b="1" dirty="0" err="1" smtClean="0">
                <a:solidFill>
                  <a:srgbClr val="FFC000"/>
                </a:solidFill>
              </a:rPr>
              <a:t>mucinous</a:t>
            </a:r>
            <a:r>
              <a:rPr lang="en-US" sz="8000" b="1" dirty="0" smtClean="0">
                <a:solidFill>
                  <a:srgbClr val="FFC000"/>
                </a:solidFill>
              </a:rPr>
              <a:t> glands</a:t>
            </a:r>
            <a:r>
              <a:rPr lang="en-US" sz="8000" dirty="0" smtClean="0">
                <a:solidFill>
                  <a:srgbClr val="FFC000"/>
                </a:solidFill>
              </a:rPr>
              <a:t> surrounded by </a:t>
            </a:r>
            <a:r>
              <a:rPr lang="en-US" sz="8000" b="1" dirty="0" err="1" smtClean="0">
                <a:solidFill>
                  <a:srgbClr val="FFC000"/>
                </a:solidFill>
              </a:rPr>
              <a:t>bulbocavernosus</a:t>
            </a:r>
            <a:r>
              <a:rPr lang="en-US" sz="8000" b="1" dirty="0" smtClean="0">
                <a:solidFill>
                  <a:srgbClr val="FFC000"/>
                </a:solidFill>
              </a:rPr>
              <a:t> muscle</a:t>
            </a:r>
            <a:r>
              <a:rPr lang="en-US" sz="8000" dirty="0" smtClean="0">
                <a:solidFill>
                  <a:srgbClr val="FFC000"/>
                </a:solidFill>
              </a:rPr>
              <a:t> and draining via a duct.</a:t>
            </a:r>
          </a:p>
          <a:p>
            <a:r>
              <a:rPr lang="en-US" sz="8000" dirty="0" smtClean="0">
                <a:solidFill>
                  <a:srgbClr val="FFC000"/>
                </a:solidFill>
              </a:rPr>
              <a:t> </a:t>
            </a:r>
          </a:p>
          <a:p>
            <a:endParaRPr lang="en-US" sz="8000" dirty="0" smtClean="0">
              <a:solidFill>
                <a:srgbClr val="FFC000"/>
              </a:solidFill>
            </a:endParaRPr>
          </a:p>
          <a:p>
            <a:endParaRPr lang="en-US" sz="8000" dirty="0" smtClean="0">
              <a:solidFill>
                <a:srgbClr val="FFC000"/>
              </a:solidFill>
            </a:endParaRPr>
          </a:p>
          <a:p>
            <a:r>
              <a:rPr lang="en-US" sz="8000" dirty="0" smtClean="0">
                <a:solidFill>
                  <a:srgbClr val="FFC000"/>
                </a:solidFill>
              </a:rPr>
              <a:t>The </a:t>
            </a:r>
            <a:r>
              <a:rPr lang="en-US" sz="8000" dirty="0" err="1" smtClean="0">
                <a:solidFill>
                  <a:srgbClr val="FFC000"/>
                </a:solidFill>
              </a:rPr>
              <a:t>epithilial</a:t>
            </a:r>
            <a:r>
              <a:rPr lang="en-US" sz="8000" dirty="0" smtClean="0">
                <a:solidFill>
                  <a:srgbClr val="FFC000"/>
                </a:solidFill>
              </a:rPr>
              <a:t> lining is made up of transitional epithelium</a:t>
            </a:r>
            <a:endParaRPr lang="en-US" sz="8000" dirty="0">
              <a:solidFill>
                <a:srgbClr val="FFC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STRUCTURE OF BULBOURETHRAL GLAND</a:t>
            </a:r>
            <a:endParaRPr lang="en-US" sz="3600" dirty="0"/>
          </a:p>
        </p:txBody>
      </p:sp>
      <p:pic>
        <p:nvPicPr>
          <p:cNvPr id="4" name="Content Placeholder 3" descr="Cg1.jpg"/>
          <p:cNvPicPr>
            <a:picLocks noGrp="1" noChangeAspect="1"/>
          </p:cNvPicPr>
          <p:nvPr>
            <p:ph idx="1"/>
          </p:nvPr>
        </p:nvPicPr>
        <p:blipFill>
          <a:blip r:embed="rId2"/>
          <a:stretch>
            <a:fillRect/>
          </a:stretch>
        </p:blipFill>
        <p:spPr>
          <a:xfrm>
            <a:off x="609600" y="1774825"/>
            <a:ext cx="8001000" cy="477837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STRUCTURE OF BULBOURETHRAL GLAND</a:t>
            </a:r>
            <a:endParaRPr lang="en-US" sz="3600" dirty="0"/>
          </a:p>
        </p:txBody>
      </p:sp>
      <p:pic>
        <p:nvPicPr>
          <p:cNvPr id="4" name="Content Placeholder 3" descr="cgm2.jpg"/>
          <p:cNvPicPr>
            <a:picLocks noGrp="1" noChangeAspect="1"/>
          </p:cNvPicPr>
          <p:nvPr>
            <p:ph idx="1"/>
          </p:nvPr>
        </p:nvPicPr>
        <p:blipFill>
          <a:blip r:embed="rId2"/>
          <a:stretch>
            <a:fillRect/>
          </a:stretch>
        </p:blipFill>
        <p:spPr>
          <a:xfrm>
            <a:off x="304800" y="1752600"/>
            <a:ext cx="8382000" cy="48006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8534400" cy="4038600"/>
          </a:xfrm>
        </p:spPr>
        <p:txBody>
          <a:bodyPr>
            <a:normAutofit/>
          </a:bodyPr>
          <a:lstStyle/>
          <a:p>
            <a:pPr marL="457200" indent="-457200">
              <a:buFont typeface="Wingdings" pitchFamily="2" charset="2"/>
              <a:buChar char="Ø"/>
            </a:pPr>
            <a:r>
              <a:rPr lang="en-US" sz="2000" b="0" dirty="0" smtClean="0"/>
              <a:t>The </a:t>
            </a:r>
            <a:r>
              <a:rPr lang="en-US" sz="2000" b="0" i="1" dirty="0" smtClean="0"/>
              <a:t>mucosa</a:t>
            </a:r>
            <a:r>
              <a:rPr lang="en-US" sz="2000" b="0" dirty="0" smtClean="0"/>
              <a:t> of the vas deferens forms low longitudinal folds. It is lined by a </a:t>
            </a:r>
            <a:r>
              <a:rPr lang="en-US" sz="2000" b="0" dirty="0" err="1" smtClean="0"/>
              <a:t>pseudostratified</a:t>
            </a:r>
            <a:r>
              <a:rPr lang="en-US" sz="2000" b="0" dirty="0" smtClean="0"/>
              <a:t> columnar epithelium. </a:t>
            </a:r>
            <a:br>
              <a:rPr lang="en-US" sz="2000" b="0" dirty="0" smtClean="0"/>
            </a:br>
            <a:r>
              <a:rPr lang="en-US" sz="2000" b="0" dirty="0" smtClean="0"/>
              <a:t/>
            </a:r>
            <a:br>
              <a:rPr lang="en-US" sz="2000" b="0" dirty="0" smtClean="0"/>
            </a:br>
            <a:r>
              <a:rPr lang="en-US" sz="2000" b="0" dirty="0" smtClean="0"/>
              <a:t>Similar to the </a:t>
            </a:r>
            <a:r>
              <a:rPr lang="en-US" sz="2000" b="0" dirty="0" err="1" smtClean="0"/>
              <a:t>epididymis</a:t>
            </a:r>
            <a:r>
              <a:rPr lang="en-US" sz="2000" b="0" dirty="0" smtClean="0"/>
              <a:t>, cells have long </a:t>
            </a:r>
            <a:r>
              <a:rPr lang="en-US" sz="2000" b="0" dirty="0" err="1" smtClean="0"/>
              <a:t>stereocilia</a:t>
            </a:r>
            <a:r>
              <a:rPr lang="en-US" sz="2000" b="0" dirty="0" smtClean="0"/>
              <a:t>. The lamina </a:t>
            </a:r>
            <a:r>
              <a:rPr lang="en-US" sz="2000" b="0" dirty="0" err="1" smtClean="0"/>
              <a:t>propria</a:t>
            </a:r>
            <a:r>
              <a:rPr lang="en-US" sz="2000" b="0" dirty="0" smtClean="0"/>
              <a:t> is unusually rich in elastic fibres. </a:t>
            </a:r>
            <a:br>
              <a:rPr lang="en-US" sz="2000" b="0" dirty="0" smtClean="0"/>
            </a:br>
            <a:r>
              <a:rPr lang="en-US" sz="2000" b="0" dirty="0" smtClean="0"/>
              <a:t/>
            </a:r>
            <a:br>
              <a:rPr lang="en-US" sz="2000" b="0" dirty="0" smtClean="0"/>
            </a:br>
            <a:r>
              <a:rPr lang="en-US" sz="2000" b="0" dirty="0" smtClean="0"/>
              <a:t>The </a:t>
            </a:r>
            <a:r>
              <a:rPr lang="en-US" sz="2000" b="0" i="1" dirty="0" err="1" smtClean="0"/>
              <a:t>muscularis</a:t>
            </a:r>
            <a:r>
              <a:rPr lang="en-US" sz="2000" b="0" dirty="0" smtClean="0"/>
              <a:t> is well developed (up to 1.5 mm thick) and consists of a thick circular layer of smooth muscle between the inner inner and outer longitudinal layers.</a:t>
            </a:r>
            <a:br>
              <a:rPr lang="en-US" sz="2000" b="0" dirty="0" smtClean="0"/>
            </a:br>
            <a:r>
              <a:rPr lang="en-US" sz="2000" b="0" dirty="0" smtClean="0"/>
              <a:t/>
            </a:r>
            <a:br>
              <a:rPr lang="en-US" sz="2000" b="0" dirty="0" smtClean="0"/>
            </a:br>
            <a:r>
              <a:rPr lang="en-US" sz="2000" b="0" dirty="0" smtClean="0"/>
              <a:t> The </a:t>
            </a:r>
            <a:r>
              <a:rPr lang="en-US" sz="2000" b="0" dirty="0" err="1" smtClean="0"/>
              <a:t>muscularis</a:t>
            </a:r>
            <a:r>
              <a:rPr lang="en-US" sz="2000" b="0" dirty="0" smtClean="0"/>
              <a:t> is the structure which makes the vas deferens palpable in the spermatic cord. The vas deferens is surrounded by an adventitia, which is slightly denser than usual.</a:t>
            </a:r>
            <a:endParaRPr lang="en-US" sz="2000" dirty="0"/>
          </a:p>
        </p:txBody>
      </p:sp>
      <p:sp>
        <p:nvSpPr>
          <p:cNvPr id="3" name="Subtitle 2"/>
          <p:cNvSpPr>
            <a:spLocks noGrp="1"/>
          </p:cNvSpPr>
          <p:nvPr>
            <p:ph type="subTitle" idx="1"/>
          </p:nvPr>
        </p:nvSpPr>
        <p:spPr>
          <a:xfrm>
            <a:off x="685800" y="304800"/>
            <a:ext cx="8077200" cy="533400"/>
          </a:xfrm>
        </p:spPr>
        <p:txBody>
          <a:bodyPr/>
          <a:lstStyle/>
          <a:p>
            <a:r>
              <a:rPr lang="en-US" dirty="0" smtClean="0"/>
              <a:t>Vas deferens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STRUCTURE OF VAS DEFERENS</a:t>
            </a:r>
            <a:endParaRPr lang="en-US" sz="2800" dirty="0"/>
          </a:p>
        </p:txBody>
      </p:sp>
      <p:pic>
        <p:nvPicPr>
          <p:cNvPr id="4" name="Content Placeholder 3" descr="VD1.jpg"/>
          <p:cNvPicPr>
            <a:picLocks noGrp="1" noChangeAspect="1"/>
          </p:cNvPicPr>
          <p:nvPr>
            <p:ph idx="1"/>
          </p:nvPr>
        </p:nvPicPr>
        <p:blipFill>
          <a:blip r:embed="rId2"/>
          <a:stretch>
            <a:fillRect/>
          </a:stretch>
        </p:blipFill>
        <p:spPr>
          <a:xfrm>
            <a:off x="533400" y="1828800"/>
            <a:ext cx="8077200" cy="47244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STRUCTURE OF VAS DEFERENS MAGNIFIED VIEW</a:t>
            </a:r>
            <a:endParaRPr lang="en-US" sz="3600" dirty="0"/>
          </a:p>
        </p:txBody>
      </p:sp>
      <p:pic>
        <p:nvPicPr>
          <p:cNvPr id="4" name="Content Placeholder 3" descr="VD2.jpg"/>
          <p:cNvPicPr>
            <a:picLocks noGrp="1" noChangeAspect="1"/>
          </p:cNvPicPr>
          <p:nvPr>
            <p:ph idx="1"/>
          </p:nvPr>
        </p:nvPicPr>
        <p:blipFill>
          <a:blip r:embed="rId2"/>
          <a:stretch>
            <a:fillRect/>
          </a:stretch>
        </p:blipFill>
        <p:spPr>
          <a:xfrm>
            <a:off x="685800" y="1600200"/>
            <a:ext cx="7924800" cy="4953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800"/>
            <a:ext cx="8686800" cy="3962400"/>
          </a:xfrm>
        </p:spPr>
        <p:txBody>
          <a:bodyPr>
            <a:noAutofit/>
          </a:bodyPr>
          <a:lstStyle/>
          <a:p>
            <a:pPr>
              <a:buFont typeface="Wingdings" pitchFamily="2" charset="2"/>
              <a:buChar char="Ø"/>
            </a:pPr>
            <a:r>
              <a:rPr lang="en-US" sz="2000" b="0" dirty="0" smtClean="0"/>
              <a:t>The prostate is the largest accessory </a:t>
            </a:r>
            <a:r>
              <a:rPr lang="en-US" sz="2000" b="0" dirty="0" err="1" smtClean="0"/>
              <a:t>tubuloalveolar</a:t>
            </a:r>
            <a:r>
              <a:rPr lang="en-US" sz="2000" b="0" dirty="0" smtClean="0"/>
              <a:t> sex gland  which empty into 15 - 25 independent excretory ducts. These ducts open into the urethra.</a:t>
            </a:r>
            <a:br>
              <a:rPr lang="en-US" sz="2000" b="0" dirty="0" smtClean="0"/>
            </a:br>
            <a:r>
              <a:rPr lang="en-US" sz="2000" b="0" dirty="0" smtClean="0"/>
              <a:t/>
            </a:r>
            <a:br>
              <a:rPr lang="en-US" sz="2000" b="0" dirty="0" smtClean="0"/>
            </a:br>
            <a:r>
              <a:rPr lang="en-US" sz="2000" b="0" dirty="0" smtClean="0"/>
              <a:t> The glands are embedded into a </a:t>
            </a:r>
            <a:r>
              <a:rPr lang="en-US" sz="2000" b="0" dirty="0" err="1" smtClean="0"/>
              <a:t>fibromuscular</a:t>
            </a:r>
            <a:r>
              <a:rPr lang="en-US" sz="2000" b="0" dirty="0" smtClean="0"/>
              <a:t> </a:t>
            </a:r>
            <a:r>
              <a:rPr lang="en-US" sz="2000" b="0" dirty="0" err="1" smtClean="0"/>
              <a:t>stroma</a:t>
            </a:r>
            <a:r>
              <a:rPr lang="en-US" sz="2000" b="0" dirty="0" smtClean="0"/>
              <a:t>, which mainly consists of smooth muscle separated by strands of connective tissue rich in </a:t>
            </a:r>
            <a:r>
              <a:rPr lang="en-US" sz="2000" b="0" dirty="0" err="1" smtClean="0"/>
              <a:t>collagenous</a:t>
            </a:r>
            <a:r>
              <a:rPr lang="en-US" sz="2000" b="0" dirty="0" smtClean="0"/>
              <a:t> and elastic fibres.</a:t>
            </a:r>
            <a:br>
              <a:rPr lang="en-US" sz="2000" b="0" dirty="0" smtClean="0"/>
            </a:br>
            <a:r>
              <a:rPr lang="en-US" sz="2000" b="0" dirty="0" smtClean="0"/>
              <a:t> The muscle forms a dense mass around the urethra and beneath the fairly thin capsule of the prostrate.</a:t>
            </a:r>
            <a:br>
              <a:rPr lang="en-US" sz="2000" b="0" dirty="0" smtClean="0"/>
            </a:br>
            <a:r>
              <a:rPr lang="en-US" sz="2000" b="0" dirty="0" smtClean="0"/>
              <a:t>The </a:t>
            </a:r>
            <a:r>
              <a:rPr lang="en-US" sz="2000" b="0" dirty="0" err="1" smtClean="0"/>
              <a:t>secretory</a:t>
            </a:r>
            <a:r>
              <a:rPr lang="en-US" sz="2000" b="0" dirty="0" smtClean="0"/>
              <a:t> alveoli of the prostate are very irregularly shaped because of papillary projections of the mucosa into the lumen of the gland.</a:t>
            </a:r>
            <a:br>
              <a:rPr lang="en-US" sz="2000" b="0" dirty="0" smtClean="0"/>
            </a:br>
            <a:r>
              <a:rPr lang="en-US" sz="2000" b="0" dirty="0" smtClean="0"/>
              <a:t/>
            </a:r>
            <a:br>
              <a:rPr lang="en-US" sz="2000" b="0" dirty="0" smtClean="0"/>
            </a:br>
            <a:r>
              <a:rPr lang="en-US" sz="2000" b="0" dirty="0" smtClean="0"/>
              <a:t> The epithelium is cuboidal or columnar. Basal cells are again present, and the epithelium may look </a:t>
            </a:r>
            <a:r>
              <a:rPr lang="en-US" sz="2000" b="0" dirty="0" err="1" smtClean="0"/>
              <a:t>pseudostratified</a:t>
            </a:r>
            <a:r>
              <a:rPr lang="en-US" sz="2000" b="0" dirty="0" smtClean="0"/>
              <a:t> where they are found. </a:t>
            </a:r>
            <a:br>
              <a:rPr lang="en-US" sz="2000" b="0" dirty="0" smtClean="0"/>
            </a:br>
            <a:endParaRPr lang="en-US" sz="2000" dirty="0"/>
          </a:p>
        </p:txBody>
      </p:sp>
      <p:sp>
        <p:nvSpPr>
          <p:cNvPr id="3" name="Subtitle 2"/>
          <p:cNvSpPr>
            <a:spLocks noGrp="1"/>
          </p:cNvSpPr>
          <p:nvPr>
            <p:ph type="subTitle" idx="1"/>
          </p:nvPr>
        </p:nvSpPr>
        <p:spPr>
          <a:xfrm>
            <a:off x="228600" y="304800"/>
            <a:ext cx="8763000" cy="609600"/>
          </a:xfrm>
        </p:spPr>
        <p:txBody>
          <a:bodyPr/>
          <a:lstStyle/>
          <a:p>
            <a:r>
              <a:rPr lang="en-US" dirty="0" smtClean="0"/>
              <a:t>Prostrate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534400" cy="4572000"/>
          </a:xfrm>
        </p:spPr>
        <p:txBody>
          <a:bodyPr>
            <a:normAutofit lnSpcReduction="10000"/>
          </a:bodyPr>
          <a:lstStyle/>
          <a:p>
            <a:pPr>
              <a:buFont typeface="Wingdings" pitchFamily="2" charset="2"/>
              <a:buChar char="Ø"/>
            </a:pPr>
            <a:r>
              <a:rPr lang="en-US" dirty="0" smtClean="0"/>
              <a:t>The </a:t>
            </a:r>
            <a:r>
              <a:rPr lang="en-US" dirty="0" err="1" smtClean="0"/>
              <a:t>secretory</a:t>
            </a:r>
            <a:r>
              <a:rPr lang="en-US" dirty="0" smtClean="0"/>
              <a:t> cells are slightly acidophilic and </a:t>
            </a:r>
            <a:r>
              <a:rPr lang="en-US" dirty="0" err="1" smtClean="0"/>
              <a:t>secretory</a:t>
            </a:r>
            <a:r>
              <a:rPr lang="en-US" dirty="0" smtClean="0"/>
              <a:t> granules may be visible in the cytoplasm. </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Small extensions of the apical cytoplasm into the lumen of the alveoli may represent cells which  release their </a:t>
            </a:r>
            <a:r>
              <a:rPr lang="en-US" dirty="0" err="1" smtClean="0"/>
              <a:t>secretory</a:t>
            </a:r>
            <a:r>
              <a:rPr lang="en-US" dirty="0" smtClean="0"/>
              <a:t> products (secretion is </a:t>
            </a:r>
            <a:r>
              <a:rPr lang="en-US" dirty="0" err="1" smtClean="0"/>
              <a:t>apocrine</a:t>
            </a:r>
            <a:r>
              <a:rPr lang="en-US" dirty="0" smtClean="0"/>
              <a:t>/</a:t>
            </a:r>
            <a:r>
              <a:rPr lang="en-US" dirty="0" err="1" smtClean="0"/>
              <a:t>merocine</a:t>
            </a:r>
            <a:r>
              <a:rPr lang="en-US" dirty="0" smtClean="0"/>
              <a:t>).</a:t>
            </a:r>
          </a:p>
          <a:p>
            <a:endParaRPr lang="en-US" dirty="0" smtClean="0"/>
          </a:p>
          <a:p>
            <a:endParaRPr lang="en-US" dirty="0" smtClean="0"/>
          </a:p>
          <a:p>
            <a:r>
              <a:rPr lang="en-US" dirty="0" smtClean="0"/>
              <a:t> </a:t>
            </a:r>
            <a:r>
              <a:rPr lang="en-US" i="1" dirty="0" smtClean="0"/>
              <a:t>The secretion of the prostate contains citric acid, the enzyme </a:t>
            </a:r>
            <a:r>
              <a:rPr lang="en-US" i="1" dirty="0" err="1" smtClean="0"/>
              <a:t>fibrinolysin</a:t>
            </a:r>
            <a:r>
              <a:rPr lang="en-US" i="1" dirty="0" smtClean="0"/>
              <a:t> (liquefies the semen), acid </a:t>
            </a:r>
            <a:r>
              <a:rPr lang="en-US" i="1" dirty="0" err="1" smtClean="0"/>
              <a:t>phosphatase</a:t>
            </a:r>
            <a:r>
              <a:rPr lang="en-US" i="1" dirty="0" smtClean="0"/>
              <a:t>, a number of other enzymes and lipids</a:t>
            </a:r>
            <a:r>
              <a:rPr lang="en-US" dirty="0" smtClean="0"/>
              <a:t>. The secretion of the prostate is the first fraction of the ejaculate.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839200" cy="4724400"/>
          </a:xfrm>
        </p:spPr>
        <p:txBody>
          <a:bodyPr>
            <a:normAutofit lnSpcReduction="10000"/>
          </a:bodyPr>
          <a:lstStyle/>
          <a:p>
            <a:pPr>
              <a:buFont typeface="Wingdings" pitchFamily="2" charset="2"/>
              <a:buChar char="Ø"/>
            </a:pPr>
            <a:r>
              <a:rPr lang="en-US" dirty="0" smtClean="0"/>
              <a:t>The </a:t>
            </a:r>
            <a:r>
              <a:rPr lang="en-US" dirty="0" err="1" smtClean="0"/>
              <a:t>secretory</a:t>
            </a:r>
            <a:r>
              <a:rPr lang="en-US" dirty="0" smtClean="0"/>
              <a:t> ducts of the prostate are lined by a simple columnar epithelium, which changes to a transitional epithelium near the openings of the ducts into the urethra.</a:t>
            </a:r>
          </a:p>
          <a:p>
            <a:endParaRPr lang="en-US" dirty="0" smtClean="0"/>
          </a:p>
          <a:p>
            <a:r>
              <a:rPr lang="en-US" dirty="0" smtClean="0"/>
              <a:t>A characteristic feature of the prostate is the appearance of </a:t>
            </a:r>
            <a:r>
              <a:rPr lang="en-US" i="1" dirty="0" smtClean="0"/>
              <a:t>corpora </a:t>
            </a:r>
            <a:r>
              <a:rPr lang="en-US" i="1" dirty="0" err="1" smtClean="0"/>
              <a:t>amylacea</a:t>
            </a:r>
            <a:r>
              <a:rPr lang="en-US" dirty="0" smtClean="0"/>
              <a:t> in the </a:t>
            </a:r>
            <a:r>
              <a:rPr lang="en-US" dirty="0" err="1" smtClean="0"/>
              <a:t>secretory</a:t>
            </a:r>
            <a:r>
              <a:rPr lang="en-US" dirty="0" smtClean="0"/>
              <a:t> alveoli. They are rounded </a:t>
            </a:r>
            <a:r>
              <a:rPr lang="en-US" dirty="0" err="1" smtClean="0"/>
              <a:t>eosinophilic</a:t>
            </a:r>
            <a:r>
              <a:rPr lang="en-US" dirty="0" smtClean="0"/>
              <a:t> bodies. </a:t>
            </a:r>
          </a:p>
          <a:p>
            <a:endParaRPr lang="en-US" dirty="0" smtClean="0"/>
          </a:p>
          <a:p>
            <a:r>
              <a:rPr lang="en-US" dirty="0" smtClean="0"/>
              <a:t>Macroscopically the prostrate can be divided into lobes, but they are inconspicuous in histological sections. In good histological sections it is possible to distinguish three concentric zones, which surround the prostatic part of the urethra.</a:t>
            </a:r>
          </a:p>
          <a:p>
            <a:endParaRPr lang="en-US" dirty="0" smtClean="0"/>
          </a:p>
          <a:p>
            <a:r>
              <a:rPr lang="en-US" dirty="0" smtClean="0"/>
              <a:t>The peripheral zone contains large, so-called </a:t>
            </a:r>
            <a:r>
              <a:rPr lang="en-US" i="1" dirty="0" smtClean="0"/>
              <a:t>main glands</a:t>
            </a:r>
            <a:r>
              <a:rPr lang="en-US" dirty="0" smtClean="0"/>
              <a:t>, whose ducts run </a:t>
            </a:r>
            <a:r>
              <a:rPr lang="en-US" dirty="0" err="1" smtClean="0"/>
              <a:t>posteriorly</a:t>
            </a:r>
            <a:r>
              <a:rPr lang="en-US" dirty="0" smtClean="0"/>
              <a:t> to open into the urethra.</a:t>
            </a:r>
          </a:p>
          <a:p>
            <a:endParaRPr lang="en-US" dirty="0" smtClean="0"/>
          </a:p>
          <a:p>
            <a:r>
              <a:rPr lang="en-US" dirty="0" smtClean="0"/>
              <a:t>The internal zone consists of the so-called </a:t>
            </a:r>
            <a:r>
              <a:rPr lang="en-US" i="1" dirty="0" err="1" smtClean="0"/>
              <a:t>submucosal</a:t>
            </a:r>
            <a:r>
              <a:rPr lang="en-US" i="1" dirty="0" smtClean="0"/>
              <a:t> glands</a:t>
            </a:r>
            <a:r>
              <a:rPr lang="en-US" dirty="0" smtClean="0"/>
              <a:t>, whereas</a:t>
            </a:r>
          </a:p>
          <a:p>
            <a:r>
              <a:rPr lang="en-US" dirty="0" smtClean="0"/>
              <a:t>the innermost zone contains </a:t>
            </a:r>
            <a:r>
              <a:rPr lang="en-US" i="1" dirty="0" smtClean="0"/>
              <a:t>mucosal glands</a:t>
            </a:r>
            <a:r>
              <a:rPr lang="en-US"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STRUCTURE OF PROSTRATE GLAND</a:t>
            </a:r>
            <a:endParaRPr lang="en-US" sz="3600" dirty="0"/>
          </a:p>
        </p:txBody>
      </p:sp>
      <p:pic>
        <p:nvPicPr>
          <p:cNvPr id="4" name="Content Placeholder 3" descr="p1.jpg"/>
          <p:cNvPicPr>
            <a:picLocks noGrp="1" noChangeAspect="1"/>
          </p:cNvPicPr>
          <p:nvPr>
            <p:ph idx="1"/>
          </p:nvPr>
        </p:nvPicPr>
        <p:blipFill>
          <a:blip r:embed="rId2"/>
          <a:stretch>
            <a:fillRect/>
          </a:stretch>
        </p:blipFill>
        <p:spPr>
          <a:xfrm>
            <a:off x="914400" y="1676400"/>
            <a:ext cx="7696200" cy="48006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PROSTRATE GLAND</a:t>
            </a:r>
            <a:endParaRPr lang="en-US" sz="3600" dirty="0"/>
          </a:p>
        </p:txBody>
      </p:sp>
      <p:pic>
        <p:nvPicPr>
          <p:cNvPr id="4" name="Content Placeholder 3" descr="p2.jpg"/>
          <p:cNvPicPr>
            <a:picLocks noGrp="1" noChangeAspect="1"/>
          </p:cNvPicPr>
          <p:nvPr>
            <p:ph idx="1"/>
          </p:nvPr>
        </p:nvPicPr>
        <p:blipFill>
          <a:blip r:embed="rId2"/>
          <a:stretch>
            <a:fillRect/>
          </a:stretch>
        </p:blipFill>
        <p:spPr>
          <a:xfrm>
            <a:off x="685800" y="1828800"/>
            <a:ext cx="7848600" cy="46482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73</TotalTime>
  <Words>213</Words>
  <Application>Microsoft Office PowerPoint</Application>
  <PresentationFormat>On-screen Show (4:3)</PresentationFormat>
  <Paragraphs>74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Slide 1</vt:lpstr>
      <vt:lpstr>The mucosa of the vas deferens forms low longitudinal folds. It is lined by a pseudostratified columnar epithelium.   Similar to the epididymis, cells have long stereocilia. The lamina propria is unusually rich in elastic fibres.   The muscularis is well developed (up to 1.5 mm thick) and consists of a thick circular layer of smooth muscle between the inner inner and outer longitudinal layers.   The muscularis is the structure which makes the vas deferens palpable in the spermatic cord. The vas deferens is surrounded by an adventitia, which is slightly denser than usual.</vt:lpstr>
      <vt:lpstr>STRUCTURE OF VAS DEFERENS</vt:lpstr>
      <vt:lpstr>STRUCTURE OF VAS DEFERENS MAGNIFIED VIEW</vt:lpstr>
      <vt:lpstr>The prostate is the largest accessory tubuloalveolar sex gland  which empty into 15 - 25 independent excretory ducts. These ducts open into the urethra.   The glands are embedded into a fibromuscular stroma, which mainly consists of smooth muscle separated by strands of connective tissue rich in collagenous and elastic fibres.  The muscle forms a dense mass around the urethra and beneath the fairly thin capsule of the prostrate. The secretory alveoli of the prostate are very irregularly shaped because of papillary projections of the mucosa into the lumen of the gland.   The epithelium is cuboidal or columnar. Basal cells are again present, and the epithelium may look pseudostratified where they are found.  </vt:lpstr>
      <vt:lpstr>Slide 6</vt:lpstr>
      <vt:lpstr>Slide 7</vt:lpstr>
      <vt:lpstr>STRUCTURE OF PROSTRATE GLAND</vt:lpstr>
      <vt:lpstr>PROSTRATE GLAND</vt:lpstr>
      <vt:lpstr>MAGNIFIED VIEW OF POROSTRATE GLAND</vt:lpstr>
      <vt:lpstr>Slide 11</vt:lpstr>
      <vt:lpstr>STRUCTURE OF SEMINAL VESICLES</vt:lpstr>
      <vt:lpstr>STRUCTURE OF SEMINAL VESICLES</vt:lpstr>
      <vt:lpstr>SEMINAL VESICLES</vt:lpstr>
      <vt:lpstr>Slide 15</vt:lpstr>
      <vt:lpstr>STRUCTURE OF BULBOURETHRAL GLAND</vt:lpstr>
      <vt:lpstr>STRUCTURE OF BULBOURETHRAL GLAND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mucosa of the vas deferens forms low longitudinal folds. It is lined by a pseudostratified columnar epithelium. Similar to the epididymis, cells have long stereocilia. The lamina propria is unusually rich in elastic fibres. The muscularis is well developed (up to 1.5 mm thick) and consists of a thick circular layer of smooth muscle between thinner inner and outer longitudinal layers. The muscularis is the structure which makes the vas deferens palpable in the spermatic cord. The vas deferens is surrounded by an adventitia, which is slightly denser than usual.</dc:title>
  <dc:creator>user</dc:creator>
  <cp:lastModifiedBy>user</cp:lastModifiedBy>
  <cp:revision>5</cp:revision>
  <dcterms:created xsi:type="dcterms:W3CDTF">2006-08-16T00:00:00Z</dcterms:created>
  <dcterms:modified xsi:type="dcterms:W3CDTF">2020-05-31T15:11:08Z</dcterms:modified>
</cp:coreProperties>
</file>