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9" r:id="rId4"/>
    <p:sldId id="260" r:id="rId5"/>
    <p:sldId id="261" r:id="rId6"/>
    <p:sldId id="263" r:id="rId7"/>
    <p:sldId id="275" r:id="rId8"/>
    <p:sldId id="264" r:id="rId9"/>
    <p:sldId id="265" r:id="rId10"/>
    <p:sldId id="262" r:id="rId11"/>
    <p:sldId id="266" r:id="rId12"/>
    <p:sldId id="267" r:id="rId13"/>
    <p:sldId id="268" r:id="rId14"/>
    <p:sldId id="269" r:id="rId15"/>
    <p:sldId id="270" r:id="rId16"/>
    <p:sldId id="276" r:id="rId17"/>
    <p:sldId id="277" r:id="rId18"/>
    <p:sldId id="278" r:id="rId19"/>
    <p:sldId id="271" r:id="rId20"/>
    <p:sldId id="272" r:id="rId21"/>
    <p:sldId id="273" r:id="rId22"/>
    <p:sldId id="274" r:id="rId23"/>
    <p:sldId id="279" r:id="rId24"/>
    <p:sldId id="280" r:id="rId25"/>
    <p:sldId id="28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674AB93-FA32-4C0A-ADA3-1980DCC45AE5}" type="datetimeFigureOut">
              <a:rPr lang="en-US" smtClean="0"/>
              <a:pPr/>
              <a:t>5/5/2020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C608A2BC-23EB-402C-8BF4-A3F155714D77}"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74AB93-FA32-4C0A-ADA3-1980DCC45AE5}" type="datetimeFigureOut">
              <a:rPr lang="en-US" smtClean="0"/>
              <a:pPr/>
              <a:t>5/5/2020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608A2BC-23EB-402C-8BF4-A3F155714D7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74AB93-FA32-4C0A-ADA3-1980DCC45AE5}" type="datetimeFigureOut">
              <a:rPr lang="en-US" smtClean="0"/>
              <a:pPr/>
              <a:t>5/5/2020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608A2BC-23EB-402C-8BF4-A3F155714D7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74AB93-FA32-4C0A-ADA3-1980DCC45AE5}" type="datetimeFigureOut">
              <a:rPr lang="en-US" smtClean="0"/>
              <a:pPr/>
              <a:t>5/5/2020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608A2BC-23EB-402C-8BF4-A3F155714D7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674AB93-FA32-4C0A-ADA3-1980DCC45AE5}" type="datetimeFigureOut">
              <a:rPr lang="en-US" smtClean="0"/>
              <a:pPr/>
              <a:t>5/5/2020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608A2BC-23EB-402C-8BF4-A3F155714D77}"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74AB93-FA32-4C0A-ADA3-1980DCC45AE5}" type="datetimeFigureOut">
              <a:rPr lang="en-US" smtClean="0"/>
              <a:pPr/>
              <a:t>5/5/2020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C608A2BC-23EB-402C-8BF4-A3F155714D7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674AB93-FA32-4C0A-ADA3-1980DCC45AE5}" type="datetimeFigureOut">
              <a:rPr lang="en-US" smtClean="0"/>
              <a:pPr/>
              <a:t>5/5/2020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C608A2BC-23EB-402C-8BF4-A3F155714D7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674AB93-FA32-4C0A-ADA3-1980DCC45AE5}" type="datetimeFigureOut">
              <a:rPr lang="en-US" smtClean="0"/>
              <a:pPr/>
              <a:t>5/5/2020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C608A2BC-23EB-402C-8BF4-A3F155714D7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674AB93-FA32-4C0A-ADA3-1980DCC45AE5}" type="datetimeFigureOut">
              <a:rPr lang="en-US" smtClean="0"/>
              <a:pPr/>
              <a:t>5/5/2020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C608A2BC-23EB-402C-8BF4-A3F155714D77}"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74AB93-FA32-4C0A-ADA3-1980DCC45AE5}" type="datetimeFigureOut">
              <a:rPr lang="en-US" smtClean="0"/>
              <a:pPr/>
              <a:t>5/5/2020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C608A2BC-23EB-402C-8BF4-A3F155714D7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674AB93-FA32-4C0A-ADA3-1980DCC45AE5}" type="datetimeFigureOut">
              <a:rPr lang="en-US" smtClean="0"/>
              <a:pPr/>
              <a:t>5/5/2020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C608A2BC-23EB-402C-8BF4-A3F155714D77}"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674AB93-FA32-4C0A-ADA3-1980DCC45AE5}" type="datetimeFigureOut">
              <a:rPr lang="en-US" smtClean="0"/>
              <a:pPr/>
              <a:t>5/5/2020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608A2BC-23EB-402C-8BF4-A3F155714D77}"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218"/>
            <a:ext cx="7772400" cy="928694"/>
          </a:xfrm>
        </p:spPr>
        <p:txBody>
          <a:bodyPr/>
          <a:lstStyle/>
          <a:p>
            <a:pPr algn="ctr"/>
            <a:r>
              <a:rPr lang="en-IN" b="1" dirty="0" smtClean="0">
                <a:solidFill>
                  <a:schemeClr val="tx1"/>
                </a:solidFill>
                <a:effectLst/>
              </a:rPr>
              <a:t>Journal and Ledger</a:t>
            </a:r>
            <a:endParaRPr lang="en-IN" b="1" dirty="0">
              <a:solidFill>
                <a:schemeClr val="tx1"/>
              </a:solidFill>
              <a:effectLst/>
            </a:endParaRPr>
          </a:p>
        </p:txBody>
      </p:sp>
      <p:sp>
        <p:nvSpPr>
          <p:cNvPr id="3" name="Subtitle 2"/>
          <p:cNvSpPr>
            <a:spLocks noGrp="1"/>
          </p:cNvSpPr>
          <p:nvPr>
            <p:ph type="subTitle" idx="1"/>
          </p:nvPr>
        </p:nvSpPr>
        <p:spPr>
          <a:xfrm>
            <a:off x="1043608" y="3212976"/>
            <a:ext cx="7344488" cy="1752600"/>
          </a:xfrm>
        </p:spPr>
        <p:txBody>
          <a:bodyPr/>
          <a:lstStyle/>
          <a:p>
            <a:pPr algn="ctr"/>
            <a:r>
              <a:rPr lang="en-IN" dirty="0" smtClean="0"/>
              <a:t>Financial Management (DBM-422)</a:t>
            </a:r>
          </a:p>
          <a:p>
            <a:pPr algn="ctr"/>
            <a:endParaRPr lang="en-IN" dirty="0" smtClean="0"/>
          </a:p>
          <a:p>
            <a:pPr algn="ctr"/>
            <a:r>
              <a:rPr lang="en-IN" dirty="0" smtClean="0"/>
              <a:t>A K  JHA</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76672"/>
            <a:ext cx="8507288" cy="5847928"/>
          </a:xfrm>
        </p:spPr>
        <p:txBody>
          <a:bodyPr/>
          <a:lstStyle/>
          <a:p>
            <a:endParaRPr lang="en-IN" dirty="0" smtClean="0"/>
          </a:p>
          <a:p>
            <a:pPr>
              <a:buNone/>
            </a:pPr>
            <a:endParaRPr lang="en-IN" dirty="0"/>
          </a:p>
        </p:txBody>
      </p:sp>
      <p:sp>
        <p:nvSpPr>
          <p:cNvPr id="4" name="TextBox 3"/>
          <p:cNvSpPr txBox="1"/>
          <p:nvPr/>
        </p:nvSpPr>
        <p:spPr>
          <a:xfrm>
            <a:off x="683568" y="44624"/>
            <a:ext cx="7344816" cy="584775"/>
          </a:xfrm>
          <a:prstGeom prst="rect">
            <a:avLst/>
          </a:prstGeom>
          <a:noFill/>
        </p:spPr>
        <p:txBody>
          <a:bodyPr wrap="square" rtlCol="0">
            <a:spAutoFit/>
          </a:bodyPr>
          <a:lstStyle/>
          <a:p>
            <a:pPr algn="ctr"/>
            <a:r>
              <a:rPr lang="en-IN" sz="3200" b="1" dirty="0" smtClean="0"/>
              <a:t>Recording in Journal</a:t>
            </a:r>
            <a:endParaRPr lang="en-IN" sz="3200" b="1" dirty="0"/>
          </a:p>
        </p:txBody>
      </p:sp>
      <p:sp>
        <p:nvSpPr>
          <p:cNvPr id="5" name="TextBox 4"/>
          <p:cNvSpPr txBox="1"/>
          <p:nvPr/>
        </p:nvSpPr>
        <p:spPr>
          <a:xfrm>
            <a:off x="179512" y="692696"/>
            <a:ext cx="8784976" cy="2277547"/>
          </a:xfrm>
          <a:prstGeom prst="rect">
            <a:avLst/>
          </a:prstGeom>
          <a:noFill/>
        </p:spPr>
        <p:txBody>
          <a:bodyPr wrap="square" rtlCol="0">
            <a:spAutoFit/>
          </a:bodyPr>
          <a:lstStyle/>
          <a:p>
            <a:pPr algn="just"/>
            <a:r>
              <a:rPr lang="en-IN" sz="2400" dirty="0" smtClean="0"/>
              <a:t>Transactions are recorded  in Journal on the basis of source documents in accordance with the rules of debit and credit.</a:t>
            </a:r>
          </a:p>
          <a:p>
            <a:pPr algn="just"/>
            <a:endParaRPr lang="en-IN" sz="1400" dirty="0" smtClean="0"/>
          </a:p>
          <a:p>
            <a:pPr algn="just"/>
            <a:r>
              <a:rPr lang="en-IN" sz="2000" b="1" dirty="0" smtClean="0"/>
              <a:t>Example 1</a:t>
            </a:r>
            <a:r>
              <a:rPr lang="en-IN" sz="2000" dirty="0" smtClean="0"/>
              <a:t>: </a:t>
            </a:r>
            <a:r>
              <a:rPr lang="en-IN" sz="2000" dirty="0" err="1" smtClean="0"/>
              <a:t>Ramesh</a:t>
            </a:r>
            <a:r>
              <a:rPr lang="en-IN" sz="2000" dirty="0" smtClean="0"/>
              <a:t> started business and invested Rs 5,oo,ooo on 1</a:t>
            </a:r>
            <a:r>
              <a:rPr lang="en-IN" sz="2000" baseline="30000" dirty="0" smtClean="0"/>
              <a:t>st</a:t>
            </a:r>
            <a:r>
              <a:rPr lang="en-IN" sz="2000" dirty="0" smtClean="0"/>
              <a:t> May 2019 in cash as capital. The transaction will be recorded in the Journal as:</a:t>
            </a:r>
          </a:p>
          <a:p>
            <a:pPr algn="just"/>
            <a:endParaRPr lang="en-IN" sz="2000" dirty="0" smtClean="0"/>
          </a:p>
          <a:p>
            <a:pPr algn="just"/>
            <a:endParaRPr lang="en-IN" sz="2000" dirty="0"/>
          </a:p>
        </p:txBody>
      </p:sp>
      <p:graphicFrame>
        <p:nvGraphicFramePr>
          <p:cNvPr id="6" name="Table 5"/>
          <p:cNvGraphicFramePr>
            <a:graphicFrameLocks noGrp="1"/>
          </p:cNvGraphicFramePr>
          <p:nvPr/>
        </p:nvGraphicFramePr>
        <p:xfrm>
          <a:off x="144017" y="2492896"/>
          <a:ext cx="8892479" cy="2011680"/>
        </p:xfrm>
        <a:graphic>
          <a:graphicData uri="http://schemas.openxmlformats.org/drawingml/2006/table">
            <a:tbl>
              <a:tblPr firstRow="1" bandRow="1">
                <a:tableStyleId>{D7AC3CCA-C797-4891-BE02-D94E43425B78}</a:tableStyleId>
              </a:tblPr>
              <a:tblGrid>
                <a:gridCol w="936104"/>
                <a:gridCol w="4392488"/>
                <a:gridCol w="720080"/>
                <a:gridCol w="1368152"/>
                <a:gridCol w="1475655"/>
              </a:tblGrid>
              <a:tr h="370840">
                <a:tc>
                  <a:txBody>
                    <a:bodyPr/>
                    <a:lstStyle/>
                    <a:p>
                      <a:r>
                        <a:rPr lang="en-IN" sz="2400" dirty="0" smtClean="0"/>
                        <a:t>Date</a:t>
                      </a:r>
                      <a:endParaRPr lang="en-IN" sz="2400" dirty="0"/>
                    </a:p>
                  </a:txBody>
                  <a:tcPr/>
                </a:tc>
                <a:tc>
                  <a:txBody>
                    <a:bodyPr/>
                    <a:lstStyle/>
                    <a:p>
                      <a:r>
                        <a:rPr lang="en-IN" sz="2400" dirty="0" smtClean="0"/>
                        <a:t>particulars</a:t>
                      </a:r>
                      <a:endParaRPr lang="en-IN" sz="2400" dirty="0"/>
                    </a:p>
                  </a:txBody>
                  <a:tcPr/>
                </a:tc>
                <a:tc>
                  <a:txBody>
                    <a:bodyPr/>
                    <a:lstStyle/>
                    <a:p>
                      <a:r>
                        <a:rPr lang="en-IN" sz="2400" dirty="0" smtClean="0"/>
                        <a:t>L.F.</a:t>
                      </a:r>
                      <a:endParaRPr lang="en-IN" sz="2400" dirty="0"/>
                    </a:p>
                  </a:txBody>
                  <a:tcPr/>
                </a:tc>
                <a:tc>
                  <a:txBody>
                    <a:bodyPr/>
                    <a:lstStyle/>
                    <a:p>
                      <a:r>
                        <a:rPr lang="en-IN" sz="2400" dirty="0" smtClean="0"/>
                        <a:t>Dr. (Rs.)</a:t>
                      </a:r>
                      <a:endParaRPr lang="en-IN" sz="2400" dirty="0"/>
                    </a:p>
                  </a:txBody>
                  <a:tcPr/>
                </a:tc>
                <a:tc>
                  <a:txBody>
                    <a:bodyPr/>
                    <a:lstStyle/>
                    <a:p>
                      <a:r>
                        <a:rPr lang="en-IN" sz="2400" dirty="0" smtClean="0"/>
                        <a:t>Cr. (Rs)</a:t>
                      </a:r>
                      <a:endParaRPr lang="en-IN" sz="2400" dirty="0"/>
                    </a:p>
                  </a:txBody>
                  <a:tcPr/>
                </a:tc>
              </a:tr>
              <a:tr h="370840">
                <a:tc>
                  <a:txBody>
                    <a:bodyPr/>
                    <a:lstStyle/>
                    <a:p>
                      <a:r>
                        <a:rPr lang="en-IN" sz="2400" dirty="0" smtClean="0"/>
                        <a:t>2019 may 01</a:t>
                      </a:r>
                      <a:endParaRPr lang="en-IN" sz="2400" dirty="0"/>
                    </a:p>
                  </a:txBody>
                  <a:tcPr/>
                </a:tc>
                <a:tc>
                  <a:txBody>
                    <a:bodyPr/>
                    <a:lstStyle/>
                    <a:p>
                      <a:r>
                        <a:rPr lang="en-IN" sz="2400" dirty="0" smtClean="0"/>
                        <a:t>Cash A/c		.... Dr.</a:t>
                      </a:r>
                    </a:p>
                    <a:p>
                      <a:r>
                        <a:rPr lang="en-IN" sz="2400" dirty="0" smtClean="0"/>
                        <a:t>      To </a:t>
                      </a:r>
                      <a:r>
                        <a:rPr lang="en-IN" sz="2400" dirty="0" err="1" smtClean="0"/>
                        <a:t>Ramesh’s</a:t>
                      </a:r>
                      <a:r>
                        <a:rPr lang="en-IN" sz="2400" dirty="0" smtClean="0"/>
                        <a:t> capita A/c</a:t>
                      </a:r>
                    </a:p>
                    <a:p>
                      <a:r>
                        <a:rPr lang="en-IN" sz="2400" dirty="0" smtClean="0"/>
                        <a:t>(being the amount invested in business)</a:t>
                      </a:r>
                      <a:endParaRPr lang="en-IN" sz="2400" dirty="0"/>
                    </a:p>
                  </a:txBody>
                  <a:tcPr/>
                </a:tc>
                <a:tc>
                  <a:txBody>
                    <a:bodyPr/>
                    <a:lstStyle/>
                    <a:p>
                      <a:r>
                        <a:rPr lang="en-IN" sz="2400" dirty="0" smtClean="0"/>
                        <a:t>51</a:t>
                      </a:r>
                    </a:p>
                    <a:p>
                      <a:r>
                        <a:rPr lang="en-IN" sz="2400" dirty="0" smtClean="0"/>
                        <a:t>15</a:t>
                      </a:r>
                      <a:endParaRPr lang="en-IN" sz="2400" dirty="0"/>
                    </a:p>
                  </a:txBody>
                  <a:tcPr/>
                </a:tc>
                <a:tc>
                  <a:txBody>
                    <a:bodyPr/>
                    <a:lstStyle/>
                    <a:p>
                      <a:r>
                        <a:rPr lang="en-IN" sz="2400" dirty="0" smtClean="0"/>
                        <a:t>5,00,000</a:t>
                      </a:r>
                      <a:endParaRPr lang="en-IN" sz="2400" dirty="0"/>
                    </a:p>
                  </a:txBody>
                  <a:tcPr/>
                </a:tc>
                <a:tc>
                  <a:txBody>
                    <a:bodyPr/>
                    <a:lstStyle/>
                    <a:p>
                      <a:endParaRPr lang="en-IN" sz="2400" dirty="0" smtClean="0"/>
                    </a:p>
                    <a:p>
                      <a:r>
                        <a:rPr lang="en-IN" sz="2400" dirty="0" smtClean="0"/>
                        <a:t>5,00,000</a:t>
                      </a:r>
                      <a:endParaRPr lang="en-IN" sz="2400" dirty="0"/>
                    </a:p>
                  </a:txBody>
                  <a:tcPr/>
                </a:tc>
              </a:tr>
            </a:tbl>
          </a:graphicData>
        </a:graphic>
      </p:graphicFrame>
      <p:sp>
        <p:nvSpPr>
          <p:cNvPr id="7" name="TextBox 6"/>
          <p:cNvSpPr txBox="1"/>
          <p:nvPr/>
        </p:nvSpPr>
        <p:spPr>
          <a:xfrm>
            <a:off x="251520" y="4653136"/>
            <a:ext cx="8712968" cy="1938992"/>
          </a:xfrm>
          <a:prstGeom prst="rect">
            <a:avLst/>
          </a:prstGeom>
          <a:noFill/>
        </p:spPr>
        <p:txBody>
          <a:bodyPr wrap="square" rtlCol="0">
            <a:spAutoFit/>
          </a:bodyPr>
          <a:lstStyle/>
          <a:p>
            <a:pPr algn="just"/>
            <a:r>
              <a:rPr lang="en-IN" sz="2000" b="1" i="1" dirty="0" smtClean="0"/>
              <a:t>Reason:</a:t>
            </a:r>
          </a:p>
          <a:p>
            <a:pPr algn="just"/>
            <a:r>
              <a:rPr lang="en-IN" sz="2000" dirty="0" smtClean="0"/>
              <a:t>(</a:t>
            </a:r>
            <a:r>
              <a:rPr lang="en-IN" sz="2000" dirty="0" err="1" smtClean="0"/>
              <a:t>i</a:t>
            </a:r>
            <a:r>
              <a:rPr lang="en-IN" sz="2000" dirty="0" smtClean="0"/>
              <a:t>) Cash Account is debited because it is received by the firm. It being a real account, is debited as per the rule debit what ‘comes in’ and credit what goes out.</a:t>
            </a:r>
          </a:p>
          <a:p>
            <a:pPr algn="just"/>
            <a:r>
              <a:rPr lang="en-IN" sz="2000" dirty="0" err="1" smtClean="0"/>
              <a:t>Ramesh’s</a:t>
            </a:r>
            <a:r>
              <a:rPr lang="en-IN" sz="2000" dirty="0" smtClean="0"/>
              <a:t> capital account is credited because the firm has assumed a liability toward him. It being a personal account, the rule ‘Debit the receiver and Credit the giver’ is applied.</a:t>
            </a:r>
            <a:endParaRPr lang="en-IN"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48680"/>
            <a:ext cx="8784976" cy="1143000"/>
          </a:xfrm>
        </p:spPr>
        <p:txBody>
          <a:bodyPr>
            <a:normAutofit fontScale="90000"/>
          </a:bodyPr>
          <a:lstStyle/>
          <a:p>
            <a:r>
              <a:rPr lang="en-IN" sz="2800" dirty="0" smtClean="0"/>
              <a:t>Example 2: Purchased a machine from </a:t>
            </a:r>
            <a:r>
              <a:rPr lang="en-IN" sz="2800" dirty="0" err="1" smtClean="0"/>
              <a:t>Sonu</a:t>
            </a:r>
            <a:r>
              <a:rPr lang="en-IN" sz="2800" dirty="0" smtClean="0"/>
              <a:t> &amp; Sons for Rs. 50,000 on 01.05.2019 and made a cash payment.  The transaction will be journalised as :</a:t>
            </a:r>
            <a:endParaRPr lang="en-IN" sz="2800" dirty="0"/>
          </a:p>
        </p:txBody>
      </p:sp>
      <p:graphicFrame>
        <p:nvGraphicFramePr>
          <p:cNvPr id="4" name="Content Placeholder 3"/>
          <p:cNvGraphicFramePr>
            <a:graphicFrameLocks noGrp="1"/>
          </p:cNvGraphicFramePr>
          <p:nvPr>
            <p:ph idx="1"/>
          </p:nvPr>
        </p:nvGraphicFramePr>
        <p:xfrm>
          <a:off x="251521" y="2023864"/>
          <a:ext cx="8784976" cy="1981200"/>
        </p:xfrm>
        <a:graphic>
          <a:graphicData uri="http://schemas.openxmlformats.org/drawingml/2006/table">
            <a:tbl>
              <a:tblPr firstRow="1" bandRow="1">
                <a:tableStyleId>{D7AC3CCA-C797-4891-BE02-D94E43425B78}</a:tableStyleId>
              </a:tblPr>
              <a:tblGrid>
                <a:gridCol w="1869502"/>
                <a:gridCol w="3669435"/>
                <a:gridCol w="776227"/>
                <a:gridCol w="1270189"/>
                <a:gridCol w="1199623"/>
              </a:tblGrid>
              <a:tr h="370840">
                <a:tc>
                  <a:txBody>
                    <a:bodyPr/>
                    <a:lstStyle/>
                    <a:p>
                      <a:r>
                        <a:rPr lang="en-IN" sz="2200" dirty="0" smtClean="0"/>
                        <a:t>Date</a:t>
                      </a:r>
                      <a:endParaRPr lang="en-IN" sz="2200" dirty="0"/>
                    </a:p>
                  </a:txBody>
                  <a:tcPr/>
                </a:tc>
                <a:tc>
                  <a:txBody>
                    <a:bodyPr/>
                    <a:lstStyle/>
                    <a:p>
                      <a:r>
                        <a:rPr lang="en-IN" sz="2200" dirty="0" smtClean="0"/>
                        <a:t>particulars</a:t>
                      </a:r>
                      <a:endParaRPr lang="en-IN" sz="2200" dirty="0"/>
                    </a:p>
                  </a:txBody>
                  <a:tcPr/>
                </a:tc>
                <a:tc>
                  <a:txBody>
                    <a:bodyPr/>
                    <a:lstStyle/>
                    <a:p>
                      <a:r>
                        <a:rPr lang="en-IN" sz="2200" dirty="0" smtClean="0"/>
                        <a:t>L.F.</a:t>
                      </a:r>
                      <a:endParaRPr lang="en-IN" sz="2200" dirty="0"/>
                    </a:p>
                  </a:txBody>
                  <a:tcPr/>
                </a:tc>
                <a:tc>
                  <a:txBody>
                    <a:bodyPr/>
                    <a:lstStyle/>
                    <a:p>
                      <a:r>
                        <a:rPr lang="en-IN" sz="2200" dirty="0" smtClean="0"/>
                        <a:t>Dr. (Rs.)</a:t>
                      </a:r>
                      <a:endParaRPr lang="en-IN" sz="2200" dirty="0"/>
                    </a:p>
                  </a:txBody>
                  <a:tcPr/>
                </a:tc>
                <a:tc>
                  <a:txBody>
                    <a:bodyPr/>
                    <a:lstStyle/>
                    <a:p>
                      <a:r>
                        <a:rPr lang="en-IN" sz="2200" dirty="0" smtClean="0"/>
                        <a:t>Cr. (Rs)</a:t>
                      </a:r>
                      <a:endParaRPr lang="en-IN" sz="2200" dirty="0"/>
                    </a:p>
                  </a:txBody>
                  <a:tcPr/>
                </a:tc>
              </a:tr>
              <a:tr h="370840">
                <a:tc>
                  <a:txBody>
                    <a:bodyPr/>
                    <a:lstStyle/>
                    <a:p>
                      <a:r>
                        <a:rPr lang="en-IN" sz="2400" dirty="0" smtClean="0"/>
                        <a:t>2019 may 01</a:t>
                      </a:r>
                      <a:endParaRPr lang="en-IN" sz="2400" dirty="0"/>
                    </a:p>
                  </a:txBody>
                  <a:tcPr/>
                </a:tc>
                <a:tc>
                  <a:txBody>
                    <a:bodyPr/>
                    <a:lstStyle/>
                    <a:p>
                      <a:r>
                        <a:rPr lang="en-IN" sz="2400" dirty="0" smtClean="0"/>
                        <a:t>Machine A/c		.... Dr.</a:t>
                      </a:r>
                    </a:p>
                    <a:p>
                      <a:r>
                        <a:rPr lang="en-IN" sz="2400" dirty="0" smtClean="0"/>
                        <a:t>      To Cash A/c</a:t>
                      </a:r>
                    </a:p>
                    <a:p>
                      <a:r>
                        <a:rPr lang="en-IN" sz="2400" dirty="0" smtClean="0"/>
                        <a:t>(being machine purchased against cash)</a:t>
                      </a:r>
                      <a:endParaRPr lang="en-IN" sz="2400" dirty="0"/>
                    </a:p>
                  </a:txBody>
                  <a:tcPr/>
                </a:tc>
                <a:tc>
                  <a:txBody>
                    <a:bodyPr/>
                    <a:lstStyle/>
                    <a:p>
                      <a:r>
                        <a:rPr lang="en-IN" sz="2400" dirty="0" smtClean="0"/>
                        <a:t>48</a:t>
                      </a:r>
                    </a:p>
                    <a:p>
                      <a:r>
                        <a:rPr lang="en-IN" sz="2400" dirty="0" smtClean="0"/>
                        <a:t>51</a:t>
                      </a:r>
                      <a:endParaRPr lang="en-IN" sz="2400" dirty="0"/>
                    </a:p>
                  </a:txBody>
                  <a:tcPr/>
                </a:tc>
                <a:tc>
                  <a:txBody>
                    <a:bodyPr/>
                    <a:lstStyle/>
                    <a:p>
                      <a:r>
                        <a:rPr lang="en-IN" sz="2400" dirty="0" smtClean="0"/>
                        <a:t>50,000</a:t>
                      </a:r>
                      <a:endParaRPr lang="en-IN" sz="2400" dirty="0"/>
                    </a:p>
                  </a:txBody>
                  <a:tcPr/>
                </a:tc>
                <a:tc>
                  <a:txBody>
                    <a:bodyPr/>
                    <a:lstStyle/>
                    <a:p>
                      <a:endParaRPr lang="en-IN" sz="2400" dirty="0" smtClean="0"/>
                    </a:p>
                    <a:p>
                      <a:r>
                        <a:rPr lang="en-IN" sz="2400" dirty="0" smtClean="0"/>
                        <a:t>50,000</a:t>
                      </a:r>
                      <a:endParaRPr lang="en-IN" sz="2400" dirty="0"/>
                    </a:p>
                  </a:txBody>
                  <a:tcPr/>
                </a:tc>
              </a:tr>
            </a:tbl>
          </a:graphicData>
        </a:graphic>
      </p:graphicFrame>
      <p:sp>
        <p:nvSpPr>
          <p:cNvPr id="5" name="TextBox 4"/>
          <p:cNvSpPr txBox="1"/>
          <p:nvPr/>
        </p:nvSpPr>
        <p:spPr>
          <a:xfrm>
            <a:off x="251520" y="4149080"/>
            <a:ext cx="8712968" cy="2462213"/>
          </a:xfrm>
          <a:prstGeom prst="rect">
            <a:avLst/>
          </a:prstGeom>
          <a:noFill/>
        </p:spPr>
        <p:txBody>
          <a:bodyPr wrap="square" rtlCol="0">
            <a:spAutoFit/>
          </a:bodyPr>
          <a:lstStyle/>
          <a:p>
            <a:pPr algn="just"/>
            <a:r>
              <a:rPr lang="en-IN" sz="2200" b="1" i="1" dirty="0" smtClean="0"/>
              <a:t>Reason:</a:t>
            </a:r>
          </a:p>
          <a:p>
            <a:pPr marL="360363" indent="-360363" algn="just"/>
            <a:r>
              <a:rPr lang="en-IN" sz="2200" dirty="0" smtClean="0"/>
              <a:t>(</a:t>
            </a:r>
            <a:r>
              <a:rPr lang="en-IN" sz="2200" dirty="0" err="1" smtClean="0"/>
              <a:t>i</a:t>
            </a:r>
            <a:r>
              <a:rPr lang="en-IN" sz="2200" dirty="0" smtClean="0"/>
              <a:t>) Machine Account is debited because  the firm has purchased i.e. Received it. It being a real account, is debited as per the rule debit what ‘comes in’.</a:t>
            </a:r>
          </a:p>
          <a:p>
            <a:pPr marL="360363" indent="-360363" algn="just"/>
            <a:r>
              <a:rPr lang="en-IN" sz="2200" dirty="0" smtClean="0"/>
              <a:t>(ii) Cash account is credited because the firm has paid cash for the purchase of machine. It being a real account , the rule ‘Debit what comes in and credit what goes out’ is applied.</a:t>
            </a:r>
            <a:endParaRPr lang="en-IN"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02046" y="2071752"/>
          <a:ext cx="8934450" cy="1933312"/>
        </p:xfrm>
        <a:graphic>
          <a:graphicData uri="http://schemas.openxmlformats.org/drawingml/2006/table">
            <a:tbl>
              <a:tblPr firstRow="1" bandRow="1">
                <a:tableStyleId>{D7AC3CCA-C797-4891-BE02-D94E43425B78}</a:tableStyleId>
              </a:tblPr>
              <a:tblGrid>
                <a:gridCol w="1373610"/>
                <a:gridCol w="4320480"/>
                <a:gridCol w="864096"/>
                <a:gridCol w="1152128"/>
                <a:gridCol w="1224136"/>
              </a:tblGrid>
              <a:tr h="546371">
                <a:tc>
                  <a:txBody>
                    <a:bodyPr/>
                    <a:lstStyle/>
                    <a:p>
                      <a:r>
                        <a:rPr lang="en-IN" sz="2000" dirty="0" smtClean="0"/>
                        <a:t>Date</a:t>
                      </a:r>
                      <a:endParaRPr lang="en-IN" sz="2000" dirty="0"/>
                    </a:p>
                  </a:txBody>
                  <a:tcPr/>
                </a:tc>
                <a:tc>
                  <a:txBody>
                    <a:bodyPr/>
                    <a:lstStyle/>
                    <a:p>
                      <a:r>
                        <a:rPr lang="en-IN" sz="2000" dirty="0" smtClean="0"/>
                        <a:t>Particulars</a:t>
                      </a:r>
                      <a:endParaRPr lang="en-IN" sz="2000" dirty="0"/>
                    </a:p>
                  </a:txBody>
                  <a:tcPr/>
                </a:tc>
                <a:tc>
                  <a:txBody>
                    <a:bodyPr/>
                    <a:lstStyle/>
                    <a:p>
                      <a:r>
                        <a:rPr lang="en-IN" sz="2000" dirty="0" smtClean="0"/>
                        <a:t>L.F.</a:t>
                      </a:r>
                      <a:endParaRPr lang="en-IN" sz="2000" dirty="0"/>
                    </a:p>
                  </a:txBody>
                  <a:tcPr/>
                </a:tc>
                <a:tc>
                  <a:txBody>
                    <a:bodyPr/>
                    <a:lstStyle/>
                    <a:p>
                      <a:r>
                        <a:rPr lang="en-IN" sz="2000" dirty="0" smtClean="0"/>
                        <a:t>Dr. (Rs.)</a:t>
                      </a:r>
                      <a:endParaRPr lang="en-IN" sz="2000" dirty="0"/>
                    </a:p>
                  </a:txBody>
                  <a:tcPr/>
                </a:tc>
                <a:tc>
                  <a:txBody>
                    <a:bodyPr/>
                    <a:lstStyle/>
                    <a:p>
                      <a:r>
                        <a:rPr lang="en-IN" sz="2000" dirty="0" smtClean="0"/>
                        <a:t>Cr. (Rs.)</a:t>
                      </a:r>
                      <a:endParaRPr lang="en-IN" sz="2000" dirty="0"/>
                    </a:p>
                  </a:txBody>
                  <a:tcPr/>
                </a:tc>
              </a:tr>
              <a:tr h="1386941">
                <a:tc>
                  <a:txBody>
                    <a:bodyPr/>
                    <a:lstStyle/>
                    <a:p>
                      <a:r>
                        <a:rPr lang="en-IN" sz="2000" dirty="0" smtClean="0"/>
                        <a:t>2019 June 15</a:t>
                      </a:r>
                      <a:endParaRPr lang="en-IN" sz="2000" dirty="0"/>
                    </a:p>
                  </a:txBody>
                  <a:tcPr/>
                </a:tc>
                <a:tc>
                  <a:txBody>
                    <a:bodyPr/>
                    <a:lstStyle/>
                    <a:p>
                      <a:r>
                        <a:rPr lang="en-IN" sz="2000" dirty="0" smtClean="0"/>
                        <a:t>Purchase</a:t>
                      </a:r>
                      <a:r>
                        <a:rPr lang="en-IN" sz="2000" baseline="0" dirty="0" smtClean="0"/>
                        <a:t> A/c 		...Dr.</a:t>
                      </a:r>
                    </a:p>
                    <a:p>
                      <a:r>
                        <a:rPr lang="en-IN" sz="2000" baseline="0" dirty="0" smtClean="0"/>
                        <a:t>       To Cash A/c </a:t>
                      </a:r>
                    </a:p>
                    <a:p>
                      <a:r>
                        <a:rPr lang="en-IN" sz="2000" baseline="0" dirty="0" smtClean="0"/>
                        <a:t>(Being the goods purchased for cash)</a:t>
                      </a:r>
                      <a:endParaRPr lang="en-IN" sz="2000" dirty="0"/>
                    </a:p>
                  </a:txBody>
                  <a:tcPr/>
                </a:tc>
                <a:tc>
                  <a:txBody>
                    <a:bodyPr/>
                    <a:lstStyle/>
                    <a:p>
                      <a:r>
                        <a:rPr lang="en-IN" sz="2000" dirty="0" smtClean="0"/>
                        <a:t>30</a:t>
                      </a:r>
                    </a:p>
                    <a:p>
                      <a:r>
                        <a:rPr lang="en-IN" sz="2000" dirty="0" smtClean="0"/>
                        <a:t>51</a:t>
                      </a:r>
                      <a:endParaRPr lang="en-IN" sz="2000" dirty="0"/>
                    </a:p>
                  </a:txBody>
                  <a:tcPr/>
                </a:tc>
                <a:tc>
                  <a:txBody>
                    <a:bodyPr/>
                    <a:lstStyle/>
                    <a:p>
                      <a:r>
                        <a:rPr lang="en-IN" sz="2000" dirty="0" smtClean="0"/>
                        <a:t>60,000</a:t>
                      </a:r>
                      <a:endParaRPr lang="en-IN" sz="2000" dirty="0"/>
                    </a:p>
                  </a:txBody>
                  <a:tcPr/>
                </a:tc>
                <a:tc>
                  <a:txBody>
                    <a:bodyPr/>
                    <a:lstStyle/>
                    <a:p>
                      <a:endParaRPr lang="en-IN" sz="2000" dirty="0" smtClean="0"/>
                    </a:p>
                    <a:p>
                      <a:r>
                        <a:rPr lang="en-IN" sz="2000" dirty="0" smtClean="0"/>
                        <a:t>6,0000</a:t>
                      </a:r>
                      <a:endParaRPr lang="en-IN" sz="2000" dirty="0"/>
                    </a:p>
                  </a:txBody>
                  <a:tcPr/>
                </a:tc>
              </a:tr>
            </a:tbl>
          </a:graphicData>
        </a:graphic>
      </p:graphicFrame>
      <p:sp>
        <p:nvSpPr>
          <p:cNvPr id="5" name="TextBox 4"/>
          <p:cNvSpPr txBox="1"/>
          <p:nvPr/>
        </p:nvSpPr>
        <p:spPr>
          <a:xfrm>
            <a:off x="0" y="404664"/>
            <a:ext cx="8964488" cy="1292662"/>
          </a:xfrm>
          <a:prstGeom prst="rect">
            <a:avLst/>
          </a:prstGeom>
          <a:noFill/>
        </p:spPr>
        <p:txBody>
          <a:bodyPr wrap="square" rtlCol="0">
            <a:spAutoFit/>
          </a:bodyPr>
          <a:lstStyle/>
          <a:p>
            <a:pPr algn="just"/>
            <a:r>
              <a:rPr lang="en-IN" sz="2600" dirty="0" smtClean="0"/>
              <a:t>Example 3: Purchased goods for Rs 60,000 for cash on June 15, 2019. The transaction will be recorded by passing the following Journal entry: </a:t>
            </a:r>
            <a:endParaRPr lang="en-IN" sz="2600" dirty="0"/>
          </a:p>
        </p:txBody>
      </p:sp>
      <p:sp>
        <p:nvSpPr>
          <p:cNvPr id="6" name="TextBox 5"/>
          <p:cNvSpPr txBox="1"/>
          <p:nvPr/>
        </p:nvSpPr>
        <p:spPr>
          <a:xfrm>
            <a:off x="251520" y="4063131"/>
            <a:ext cx="8712968" cy="2462213"/>
          </a:xfrm>
          <a:prstGeom prst="rect">
            <a:avLst/>
          </a:prstGeom>
          <a:noFill/>
        </p:spPr>
        <p:txBody>
          <a:bodyPr wrap="square" rtlCol="0">
            <a:spAutoFit/>
          </a:bodyPr>
          <a:lstStyle/>
          <a:p>
            <a:pPr algn="just"/>
            <a:r>
              <a:rPr lang="en-IN" sz="2200" b="1" i="1" dirty="0" smtClean="0"/>
              <a:t>Reason:</a:t>
            </a:r>
          </a:p>
          <a:p>
            <a:pPr marL="360363" indent="-360363" algn="just"/>
            <a:r>
              <a:rPr lang="en-IN" sz="2200" dirty="0" smtClean="0"/>
              <a:t>(</a:t>
            </a:r>
            <a:r>
              <a:rPr lang="en-IN" sz="2200" dirty="0" err="1" smtClean="0"/>
              <a:t>i</a:t>
            </a:r>
            <a:r>
              <a:rPr lang="en-IN" sz="2200" dirty="0" smtClean="0"/>
              <a:t>) Purchase account is debited because  the firm has purchased goods for the sale. It being a nominal account, is debited as per the rule ‘debit all expenses and losses and credit all incomes and gains.’</a:t>
            </a:r>
          </a:p>
          <a:p>
            <a:pPr marL="360363" indent="-360363" algn="just"/>
            <a:r>
              <a:rPr lang="en-IN" sz="2200" dirty="0" smtClean="0"/>
              <a:t>(ii) Cash account is credited because the firm has paid cash for the purchase of goods. It being a real account , the rule ‘Debit what goes out ’ is applied.</a:t>
            </a:r>
            <a:endParaRPr lang="en-IN"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72011" y="1921376"/>
          <a:ext cx="8964485" cy="2011680"/>
        </p:xfrm>
        <a:graphic>
          <a:graphicData uri="http://schemas.openxmlformats.org/drawingml/2006/table">
            <a:tbl>
              <a:tblPr firstRow="1" bandRow="1">
                <a:tableStyleId>{D7AC3CCA-C797-4891-BE02-D94E43425B78}</a:tableStyleId>
              </a:tblPr>
              <a:tblGrid>
                <a:gridCol w="1187621"/>
                <a:gridCol w="4608512"/>
                <a:gridCol w="864096"/>
                <a:gridCol w="1152128"/>
                <a:gridCol w="1152128"/>
              </a:tblGrid>
              <a:tr h="370840">
                <a:tc>
                  <a:txBody>
                    <a:bodyPr/>
                    <a:lstStyle/>
                    <a:p>
                      <a:r>
                        <a:rPr lang="en-IN" sz="2400" dirty="0" smtClean="0"/>
                        <a:t>Date</a:t>
                      </a:r>
                      <a:endParaRPr lang="en-IN" sz="2400" dirty="0"/>
                    </a:p>
                  </a:txBody>
                  <a:tcPr/>
                </a:tc>
                <a:tc>
                  <a:txBody>
                    <a:bodyPr/>
                    <a:lstStyle/>
                    <a:p>
                      <a:r>
                        <a:rPr lang="en-IN" sz="2400" dirty="0" smtClean="0"/>
                        <a:t>Particulars</a:t>
                      </a:r>
                      <a:endParaRPr lang="en-IN" sz="2400" dirty="0"/>
                    </a:p>
                  </a:txBody>
                  <a:tcPr/>
                </a:tc>
                <a:tc>
                  <a:txBody>
                    <a:bodyPr/>
                    <a:lstStyle/>
                    <a:p>
                      <a:r>
                        <a:rPr lang="en-IN" sz="2400" dirty="0" smtClean="0"/>
                        <a:t>L.F.</a:t>
                      </a:r>
                      <a:endParaRPr lang="en-IN" sz="2400" dirty="0"/>
                    </a:p>
                  </a:txBody>
                  <a:tcPr/>
                </a:tc>
                <a:tc>
                  <a:txBody>
                    <a:bodyPr/>
                    <a:lstStyle/>
                    <a:p>
                      <a:r>
                        <a:rPr lang="en-IN" sz="2400" dirty="0" smtClean="0"/>
                        <a:t>Dr. (Rs.)</a:t>
                      </a:r>
                      <a:endParaRPr lang="en-IN" sz="2400" dirty="0"/>
                    </a:p>
                  </a:txBody>
                  <a:tcPr/>
                </a:tc>
                <a:tc>
                  <a:txBody>
                    <a:bodyPr/>
                    <a:lstStyle/>
                    <a:p>
                      <a:r>
                        <a:rPr lang="en-IN" sz="2400" dirty="0" smtClean="0"/>
                        <a:t>Cr. (Rs.)</a:t>
                      </a:r>
                      <a:endParaRPr lang="en-IN" sz="2400" dirty="0"/>
                    </a:p>
                  </a:txBody>
                  <a:tcPr/>
                </a:tc>
              </a:tr>
              <a:tr h="370840">
                <a:tc>
                  <a:txBody>
                    <a:bodyPr/>
                    <a:lstStyle/>
                    <a:p>
                      <a:r>
                        <a:rPr lang="en-IN" sz="2400" dirty="0" smtClean="0"/>
                        <a:t>2019</a:t>
                      </a:r>
                      <a:r>
                        <a:rPr lang="en-IN" sz="2400" baseline="0" dirty="0" smtClean="0"/>
                        <a:t> </a:t>
                      </a:r>
                    </a:p>
                    <a:p>
                      <a:r>
                        <a:rPr lang="en-IN" sz="2400" baseline="0" dirty="0" smtClean="0"/>
                        <a:t>June 01</a:t>
                      </a:r>
                      <a:endParaRPr lang="en-IN" sz="2400" dirty="0"/>
                    </a:p>
                  </a:txBody>
                  <a:tcPr/>
                </a:tc>
                <a:tc>
                  <a:txBody>
                    <a:bodyPr/>
                    <a:lstStyle/>
                    <a:p>
                      <a:r>
                        <a:rPr lang="en-IN" sz="2400" dirty="0" smtClean="0"/>
                        <a:t>Rent A/c</a:t>
                      </a:r>
                      <a:r>
                        <a:rPr lang="en-IN" sz="2400" baseline="0" dirty="0" smtClean="0"/>
                        <a:t> 			...Dr</a:t>
                      </a:r>
                    </a:p>
                    <a:p>
                      <a:r>
                        <a:rPr lang="en-IN" sz="2400" baseline="0" dirty="0" smtClean="0"/>
                        <a:t>     To Cash A/c </a:t>
                      </a:r>
                    </a:p>
                    <a:p>
                      <a:r>
                        <a:rPr lang="en-IN" sz="2400" baseline="0" dirty="0" smtClean="0"/>
                        <a:t>(Being the rent paid in cash)</a:t>
                      </a:r>
                      <a:endParaRPr lang="en-IN" sz="2400" dirty="0"/>
                    </a:p>
                  </a:txBody>
                  <a:tcPr/>
                </a:tc>
                <a:tc>
                  <a:txBody>
                    <a:bodyPr/>
                    <a:lstStyle/>
                    <a:p>
                      <a:r>
                        <a:rPr lang="en-IN" sz="2400" dirty="0" smtClean="0"/>
                        <a:t>27</a:t>
                      </a:r>
                    </a:p>
                    <a:p>
                      <a:r>
                        <a:rPr lang="en-IN" sz="2400" dirty="0" smtClean="0"/>
                        <a:t>51</a:t>
                      </a:r>
                    </a:p>
                    <a:p>
                      <a:endParaRPr lang="en-IN" sz="2400" dirty="0"/>
                    </a:p>
                  </a:txBody>
                  <a:tcPr/>
                </a:tc>
                <a:tc>
                  <a:txBody>
                    <a:bodyPr/>
                    <a:lstStyle/>
                    <a:p>
                      <a:r>
                        <a:rPr lang="en-IN" sz="2400" dirty="0" smtClean="0"/>
                        <a:t>5000</a:t>
                      </a:r>
                      <a:endParaRPr lang="en-IN" sz="2400" dirty="0"/>
                    </a:p>
                  </a:txBody>
                  <a:tcPr/>
                </a:tc>
                <a:tc>
                  <a:txBody>
                    <a:bodyPr/>
                    <a:lstStyle/>
                    <a:p>
                      <a:endParaRPr lang="en-IN" sz="2400" dirty="0" smtClean="0"/>
                    </a:p>
                    <a:p>
                      <a:r>
                        <a:rPr lang="en-IN" sz="2400" dirty="0" smtClean="0"/>
                        <a:t>5000</a:t>
                      </a:r>
                      <a:endParaRPr lang="en-IN" sz="2400" dirty="0"/>
                    </a:p>
                  </a:txBody>
                  <a:tcPr/>
                </a:tc>
              </a:tr>
            </a:tbl>
          </a:graphicData>
        </a:graphic>
      </p:graphicFrame>
      <p:sp>
        <p:nvSpPr>
          <p:cNvPr id="5" name="TextBox 4"/>
          <p:cNvSpPr txBox="1"/>
          <p:nvPr/>
        </p:nvSpPr>
        <p:spPr>
          <a:xfrm>
            <a:off x="0" y="404664"/>
            <a:ext cx="8964488" cy="1292662"/>
          </a:xfrm>
          <a:prstGeom prst="rect">
            <a:avLst/>
          </a:prstGeom>
          <a:noFill/>
        </p:spPr>
        <p:txBody>
          <a:bodyPr wrap="square" rtlCol="0">
            <a:spAutoFit/>
          </a:bodyPr>
          <a:lstStyle/>
          <a:p>
            <a:pPr algn="just"/>
            <a:r>
              <a:rPr lang="en-IN" sz="2600" dirty="0" smtClean="0"/>
              <a:t>Example 4: Paid rent Rs 5000 in cash on June 01, 2019. The transaction will be recorded by passing the following Journal entry: </a:t>
            </a:r>
            <a:endParaRPr lang="en-IN" sz="2600" dirty="0"/>
          </a:p>
        </p:txBody>
      </p:sp>
      <p:sp>
        <p:nvSpPr>
          <p:cNvPr id="7" name="TextBox 6"/>
          <p:cNvSpPr txBox="1"/>
          <p:nvPr/>
        </p:nvSpPr>
        <p:spPr>
          <a:xfrm>
            <a:off x="251520" y="4063131"/>
            <a:ext cx="8712968" cy="2462213"/>
          </a:xfrm>
          <a:prstGeom prst="rect">
            <a:avLst/>
          </a:prstGeom>
          <a:noFill/>
        </p:spPr>
        <p:txBody>
          <a:bodyPr wrap="square" rtlCol="0">
            <a:spAutoFit/>
          </a:bodyPr>
          <a:lstStyle/>
          <a:p>
            <a:pPr algn="just"/>
            <a:r>
              <a:rPr lang="en-IN" sz="2200" b="1" i="1" dirty="0" smtClean="0"/>
              <a:t>Reason:</a:t>
            </a:r>
          </a:p>
          <a:p>
            <a:pPr marL="360363" indent="-360363" algn="just"/>
            <a:r>
              <a:rPr lang="en-IN" sz="2200" dirty="0" smtClean="0"/>
              <a:t>(</a:t>
            </a:r>
            <a:r>
              <a:rPr lang="en-IN" sz="2200" dirty="0" err="1" smtClean="0"/>
              <a:t>i</a:t>
            </a:r>
            <a:r>
              <a:rPr lang="en-IN" sz="2200" dirty="0" smtClean="0"/>
              <a:t>) Rent account is debited because  it is an expense. It being a nominal account, is debited as per the rule ‘debit all expenses and losses and credit all incomes and gains.’</a:t>
            </a:r>
          </a:p>
          <a:p>
            <a:pPr marL="360363" indent="-360363" algn="just"/>
            <a:r>
              <a:rPr lang="en-IN" sz="2200" dirty="0" smtClean="0"/>
              <a:t>(ii) Cash account is credited because the firm has paid cash towards this expense. It being a real account , the rule ‘Debit what goes out ’ is applied.</a:t>
            </a:r>
            <a:endParaRPr lang="en-IN"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72011" y="1921376"/>
          <a:ext cx="8964485" cy="2011680"/>
        </p:xfrm>
        <a:graphic>
          <a:graphicData uri="http://schemas.openxmlformats.org/drawingml/2006/table">
            <a:tbl>
              <a:tblPr firstRow="1" bandRow="1">
                <a:tableStyleId>{D7AC3CCA-C797-4891-BE02-D94E43425B78}</a:tableStyleId>
              </a:tblPr>
              <a:tblGrid>
                <a:gridCol w="1187621"/>
                <a:gridCol w="4608512"/>
                <a:gridCol w="864096"/>
                <a:gridCol w="1152128"/>
                <a:gridCol w="1152128"/>
              </a:tblGrid>
              <a:tr h="370840">
                <a:tc>
                  <a:txBody>
                    <a:bodyPr/>
                    <a:lstStyle/>
                    <a:p>
                      <a:r>
                        <a:rPr lang="en-IN" sz="2400" dirty="0" smtClean="0"/>
                        <a:t>Date</a:t>
                      </a:r>
                      <a:endParaRPr lang="en-IN" sz="2400" dirty="0"/>
                    </a:p>
                  </a:txBody>
                  <a:tcPr/>
                </a:tc>
                <a:tc>
                  <a:txBody>
                    <a:bodyPr/>
                    <a:lstStyle/>
                    <a:p>
                      <a:r>
                        <a:rPr lang="en-IN" sz="2400" dirty="0" smtClean="0"/>
                        <a:t>Particulars</a:t>
                      </a:r>
                      <a:endParaRPr lang="en-IN" sz="2400" dirty="0"/>
                    </a:p>
                  </a:txBody>
                  <a:tcPr/>
                </a:tc>
                <a:tc>
                  <a:txBody>
                    <a:bodyPr/>
                    <a:lstStyle/>
                    <a:p>
                      <a:r>
                        <a:rPr lang="en-IN" sz="2400" dirty="0" smtClean="0"/>
                        <a:t>L.F.</a:t>
                      </a:r>
                      <a:endParaRPr lang="en-IN" sz="2400" dirty="0"/>
                    </a:p>
                  </a:txBody>
                  <a:tcPr/>
                </a:tc>
                <a:tc>
                  <a:txBody>
                    <a:bodyPr/>
                    <a:lstStyle/>
                    <a:p>
                      <a:r>
                        <a:rPr lang="en-IN" sz="2400" dirty="0" smtClean="0"/>
                        <a:t>Dr. (Rs.)</a:t>
                      </a:r>
                      <a:endParaRPr lang="en-IN" sz="2400" dirty="0"/>
                    </a:p>
                  </a:txBody>
                  <a:tcPr/>
                </a:tc>
                <a:tc>
                  <a:txBody>
                    <a:bodyPr/>
                    <a:lstStyle/>
                    <a:p>
                      <a:r>
                        <a:rPr lang="en-IN" sz="2400" dirty="0" smtClean="0"/>
                        <a:t>Cr. (Rs.)</a:t>
                      </a:r>
                      <a:endParaRPr lang="en-IN" sz="2400" dirty="0"/>
                    </a:p>
                  </a:txBody>
                  <a:tcPr/>
                </a:tc>
              </a:tr>
              <a:tr h="370840">
                <a:tc>
                  <a:txBody>
                    <a:bodyPr/>
                    <a:lstStyle/>
                    <a:p>
                      <a:r>
                        <a:rPr lang="en-IN" sz="2400" dirty="0" smtClean="0"/>
                        <a:t>2019</a:t>
                      </a:r>
                      <a:r>
                        <a:rPr lang="en-IN" sz="2400" baseline="0" dirty="0" smtClean="0"/>
                        <a:t> </a:t>
                      </a:r>
                    </a:p>
                    <a:p>
                      <a:r>
                        <a:rPr lang="en-IN" sz="2400" baseline="0" dirty="0" smtClean="0"/>
                        <a:t>June 01</a:t>
                      </a:r>
                      <a:endParaRPr lang="en-IN" sz="2400" dirty="0"/>
                    </a:p>
                  </a:txBody>
                  <a:tcPr/>
                </a:tc>
                <a:tc>
                  <a:txBody>
                    <a:bodyPr/>
                    <a:lstStyle/>
                    <a:p>
                      <a:r>
                        <a:rPr lang="en-IN" sz="2400" dirty="0" smtClean="0"/>
                        <a:t>Creditor</a:t>
                      </a:r>
                      <a:r>
                        <a:rPr lang="en-IN" sz="2400" baseline="0" dirty="0" smtClean="0"/>
                        <a:t> </a:t>
                      </a:r>
                      <a:r>
                        <a:rPr lang="en-IN" sz="2400" dirty="0" smtClean="0"/>
                        <a:t> A/c</a:t>
                      </a:r>
                      <a:r>
                        <a:rPr lang="en-IN" sz="2400" baseline="0" dirty="0" smtClean="0"/>
                        <a:t> 			...Dr</a:t>
                      </a:r>
                    </a:p>
                    <a:p>
                      <a:r>
                        <a:rPr lang="en-IN" sz="2400" baseline="0" dirty="0" smtClean="0"/>
                        <a:t>     To Cash A/c </a:t>
                      </a:r>
                    </a:p>
                    <a:p>
                      <a:r>
                        <a:rPr lang="en-IN" sz="2400" baseline="0" dirty="0" smtClean="0"/>
                        <a:t>(Being the amount paid to creditor)</a:t>
                      </a:r>
                      <a:endParaRPr lang="en-IN" sz="2400" dirty="0"/>
                    </a:p>
                  </a:txBody>
                  <a:tcPr/>
                </a:tc>
                <a:tc>
                  <a:txBody>
                    <a:bodyPr/>
                    <a:lstStyle/>
                    <a:p>
                      <a:r>
                        <a:rPr lang="en-IN" sz="2400" dirty="0" smtClean="0"/>
                        <a:t>28</a:t>
                      </a:r>
                    </a:p>
                    <a:p>
                      <a:r>
                        <a:rPr lang="en-IN" sz="2400" dirty="0" smtClean="0"/>
                        <a:t>51</a:t>
                      </a:r>
                    </a:p>
                    <a:p>
                      <a:endParaRPr lang="en-IN" sz="2400" dirty="0"/>
                    </a:p>
                  </a:txBody>
                  <a:tcPr/>
                </a:tc>
                <a:tc>
                  <a:txBody>
                    <a:bodyPr/>
                    <a:lstStyle/>
                    <a:p>
                      <a:r>
                        <a:rPr lang="en-IN" sz="2400" dirty="0" smtClean="0"/>
                        <a:t>5000</a:t>
                      </a:r>
                      <a:endParaRPr lang="en-IN" sz="2400" dirty="0"/>
                    </a:p>
                  </a:txBody>
                  <a:tcPr/>
                </a:tc>
                <a:tc>
                  <a:txBody>
                    <a:bodyPr/>
                    <a:lstStyle/>
                    <a:p>
                      <a:endParaRPr lang="en-IN" sz="2400" dirty="0" smtClean="0"/>
                    </a:p>
                    <a:p>
                      <a:r>
                        <a:rPr lang="en-IN" sz="2400" dirty="0" smtClean="0"/>
                        <a:t>5000</a:t>
                      </a:r>
                      <a:endParaRPr lang="en-IN" sz="2400" dirty="0"/>
                    </a:p>
                  </a:txBody>
                  <a:tcPr/>
                </a:tc>
              </a:tr>
            </a:tbl>
          </a:graphicData>
        </a:graphic>
      </p:graphicFrame>
      <p:sp>
        <p:nvSpPr>
          <p:cNvPr id="5" name="TextBox 4"/>
          <p:cNvSpPr txBox="1"/>
          <p:nvPr/>
        </p:nvSpPr>
        <p:spPr>
          <a:xfrm>
            <a:off x="0" y="404664"/>
            <a:ext cx="8964488" cy="1292662"/>
          </a:xfrm>
          <a:prstGeom prst="rect">
            <a:avLst/>
          </a:prstGeom>
          <a:noFill/>
        </p:spPr>
        <p:txBody>
          <a:bodyPr wrap="square" rtlCol="0">
            <a:spAutoFit/>
          </a:bodyPr>
          <a:lstStyle/>
          <a:p>
            <a:pPr algn="just"/>
            <a:r>
              <a:rPr lang="en-IN" sz="2600" dirty="0" smtClean="0"/>
              <a:t>Example 5: Paid a creditor Rs 5000 on June 01, 2019. The transaction will be recorded by passing the following Journal entry: </a:t>
            </a:r>
            <a:endParaRPr lang="en-IN" sz="2600" dirty="0"/>
          </a:p>
        </p:txBody>
      </p:sp>
      <p:sp>
        <p:nvSpPr>
          <p:cNvPr id="7" name="TextBox 6"/>
          <p:cNvSpPr txBox="1"/>
          <p:nvPr/>
        </p:nvSpPr>
        <p:spPr>
          <a:xfrm>
            <a:off x="251520" y="4063131"/>
            <a:ext cx="8712968" cy="2123658"/>
          </a:xfrm>
          <a:prstGeom prst="rect">
            <a:avLst/>
          </a:prstGeom>
          <a:noFill/>
        </p:spPr>
        <p:txBody>
          <a:bodyPr wrap="square" rtlCol="0">
            <a:spAutoFit/>
          </a:bodyPr>
          <a:lstStyle/>
          <a:p>
            <a:pPr algn="just"/>
            <a:r>
              <a:rPr lang="en-IN" sz="2200" b="1" i="1" dirty="0" smtClean="0"/>
              <a:t>Reason:</a:t>
            </a:r>
          </a:p>
          <a:p>
            <a:pPr marL="360363" indent="-360363" algn="just"/>
            <a:r>
              <a:rPr lang="en-IN" sz="2200" dirty="0" smtClean="0"/>
              <a:t>(</a:t>
            </a:r>
            <a:r>
              <a:rPr lang="en-IN" sz="2200" dirty="0" err="1" smtClean="0"/>
              <a:t>i</a:t>
            </a:r>
            <a:r>
              <a:rPr lang="en-IN" sz="2200" dirty="0" smtClean="0"/>
              <a:t>) Creditor account is debited because  the firm has paid liability towards a creditor. It being a personal account, is debited as per the rule ‘debit the receiver and Credit the giver’</a:t>
            </a:r>
          </a:p>
          <a:p>
            <a:pPr marL="360363" indent="-360363" algn="just"/>
            <a:r>
              <a:rPr lang="en-IN" sz="2200" dirty="0" smtClean="0"/>
              <a:t>(ii) Cash account is credited because the firm has paid cash. It being a real account , the rule ‘Debit what goes out ’ is applied.</a:t>
            </a:r>
            <a:endParaRPr lang="en-IN"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72011" y="1921376"/>
          <a:ext cx="8964485" cy="2011680"/>
        </p:xfrm>
        <a:graphic>
          <a:graphicData uri="http://schemas.openxmlformats.org/drawingml/2006/table">
            <a:tbl>
              <a:tblPr firstRow="1" bandRow="1">
                <a:tableStyleId>{D7AC3CCA-C797-4891-BE02-D94E43425B78}</a:tableStyleId>
              </a:tblPr>
              <a:tblGrid>
                <a:gridCol w="1187621"/>
                <a:gridCol w="4608512"/>
                <a:gridCol w="864096"/>
                <a:gridCol w="1152128"/>
                <a:gridCol w="1152128"/>
              </a:tblGrid>
              <a:tr h="370840">
                <a:tc>
                  <a:txBody>
                    <a:bodyPr/>
                    <a:lstStyle/>
                    <a:p>
                      <a:r>
                        <a:rPr lang="en-IN" sz="2400" dirty="0" smtClean="0"/>
                        <a:t>Date</a:t>
                      </a:r>
                      <a:endParaRPr lang="en-IN" sz="2400" dirty="0"/>
                    </a:p>
                  </a:txBody>
                  <a:tcPr/>
                </a:tc>
                <a:tc>
                  <a:txBody>
                    <a:bodyPr/>
                    <a:lstStyle/>
                    <a:p>
                      <a:r>
                        <a:rPr lang="en-IN" sz="2400" dirty="0" smtClean="0"/>
                        <a:t>Particulars</a:t>
                      </a:r>
                      <a:endParaRPr lang="en-IN" sz="2400" dirty="0"/>
                    </a:p>
                  </a:txBody>
                  <a:tcPr/>
                </a:tc>
                <a:tc>
                  <a:txBody>
                    <a:bodyPr/>
                    <a:lstStyle/>
                    <a:p>
                      <a:r>
                        <a:rPr lang="en-IN" sz="2400" dirty="0" smtClean="0"/>
                        <a:t>L.F.</a:t>
                      </a:r>
                      <a:endParaRPr lang="en-IN" sz="2400" dirty="0"/>
                    </a:p>
                  </a:txBody>
                  <a:tcPr/>
                </a:tc>
                <a:tc>
                  <a:txBody>
                    <a:bodyPr/>
                    <a:lstStyle/>
                    <a:p>
                      <a:r>
                        <a:rPr lang="en-IN" sz="2400" dirty="0" smtClean="0"/>
                        <a:t>Dr. (Rs.)</a:t>
                      </a:r>
                      <a:endParaRPr lang="en-IN" sz="2400" dirty="0"/>
                    </a:p>
                  </a:txBody>
                  <a:tcPr/>
                </a:tc>
                <a:tc>
                  <a:txBody>
                    <a:bodyPr/>
                    <a:lstStyle/>
                    <a:p>
                      <a:r>
                        <a:rPr lang="en-IN" sz="2400" dirty="0" smtClean="0"/>
                        <a:t>Cr. (Rs.)</a:t>
                      </a:r>
                      <a:endParaRPr lang="en-IN" sz="2400" dirty="0"/>
                    </a:p>
                  </a:txBody>
                  <a:tcPr/>
                </a:tc>
              </a:tr>
              <a:tr h="370840">
                <a:tc>
                  <a:txBody>
                    <a:bodyPr/>
                    <a:lstStyle/>
                    <a:p>
                      <a:r>
                        <a:rPr lang="en-IN" sz="2400" dirty="0" smtClean="0"/>
                        <a:t>2019</a:t>
                      </a:r>
                      <a:r>
                        <a:rPr lang="en-IN" sz="2400" baseline="0" dirty="0" smtClean="0"/>
                        <a:t> </a:t>
                      </a:r>
                    </a:p>
                    <a:p>
                      <a:r>
                        <a:rPr lang="en-IN" sz="2400" baseline="0" dirty="0" smtClean="0"/>
                        <a:t>June 01</a:t>
                      </a:r>
                      <a:endParaRPr lang="en-IN" sz="2400" dirty="0"/>
                    </a:p>
                  </a:txBody>
                  <a:tcPr/>
                </a:tc>
                <a:tc>
                  <a:txBody>
                    <a:bodyPr/>
                    <a:lstStyle/>
                    <a:p>
                      <a:r>
                        <a:rPr lang="en-IN" sz="2400" dirty="0" smtClean="0"/>
                        <a:t>Cash</a:t>
                      </a:r>
                      <a:r>
                        <a:rPr lang="en-IN" sz="2400" baseline="0" dirty="0" smtClean="0"/>
                        <a:t> </a:t>
                      </a:r>
                      <a:r>
                        <a:rPr lang="en-IN" sz="2400" dirty="0" smtClean="0"/>
                        <a:t> A/c</a:t>
                      </a:r>
                      <a:r>
                        <a:rPr lang="en-IN" sz="2400" baseline="0" dirty="0" smtClean="0"/>
                        <a:t> 			...Dr</a:t>
                      </a:r>
                    </a:p>
                    <a:p>
                      <a:r>
                        <a:rPr lang="en-IN" sz="2400" baseline="0" dirty="0" smtClean="0"/>
                        <a:t>     To Interest Received A/c </a:t>
                      </a:r>
                    </a:p>
                    <a:p>
                      <a:r>
                        <a:rPr lang="en-IN" sz="2400" baseline="0" dirty="0" smtClean="0"/>
                        <a:t>(Being the amount paid to creditor)</a:t>
                      </a:r>
                      <a:endParaRPr lang="en-IN" sz="2400" dirty="0"/>
                    </a:p>
                  </a:txBody>
                  <a:tcPr/>
                </a:tc>
                <a:tc>
                  <a:txBody>
                    <a:bodyPr/>
                    <a:lstStyle/>
                    <a:p>
                      <a:r>
                        <a:rPr lang="en-IN" sz="2400" dirty="0" smtClean="0"/>
                        <a:t>51</a:t>
                      </a:r>
                    </a:p>
                    <a:p>
                      <a:r>
                        <a:rPr lang="en-IN" sz="2400" dirty="0" smtClean="0"/>
                        <a:t>32</a:t>
                      </a:r>
                    </a:p>
                    <a:p>
                      <a:endParaRPr lang="en-IN" sz="2400" dirty="0"/>
                    </a:p>
                  </a:txBody>
                  <a:tcPr/>
                </a:tc>
                <a:tc>
                  <a:txBody>
                    <a:bodyPr/>
                    <a:lstStyle/>
                    <a:p>
                      <a:r>
                        <a:rPr lang="en-IN" sz="2400" dirty="0" smtClean="0"/>
                        <a:t>2,500</a:t>
                      </a:r>
                      <a:endParaRPr lang="en-IN" sz="2400" dirty="0"/>
                    </a:p>
                  </a:txBody>
                  <a:tcPr/>
                </a:tc>
                <a:tc>
                  <a:txBody>
                    <a:bodyPr/>
                    <a:lstStyle/>
                    <a:p>
                      <a:endParaRPr lang="en-IN" sz="2400" dirty="0" smtClean="0"/>
                    </a:p>
                    <a:p>
                      <a:r>
                        <a:rPr lang="en-IN" sz="2400" dirty="0" smtClean="0"/>
                        <a:t>2,500</a:t>
                      </a:r>
                      <a:endParaRPr lang="en-IN" sz="2400" dirty="0"/>
                    </a:p>
                  </a:txBody>
                  <a:tcPr/>
                </a:tc>
              </a:tr>
            </a:tbl>
          </a:graphicData>
        </a:graphic>
      </p:graphicFrame>
      <p:sp>
        <p:nvSpPr>
          <p:cNvPr id="5" name="TextBox 4"/>
          <p:cNvSpPr txBox="1"/>
          <p:nvPr/>
        </p:nvSpPr>
        <p:spPr>
          <a:xfrm>
            <a:off x="0" y="404664"/>
            <a:ext cx="8964488" cy="1292662"/>
          </a:xfrm>
          <a:prstGeom prst="rect">
            <a:avLst/>
          </a:prstGeom>
          <a:noFill/>
        </p:spPr>
        <p:txBody>
          <a:bodyPr wrap="square" rtlCol="0">
            <a:spAutoFit/>
          </a:bodyPr>
          <a:lstStyle/>
          <a:p>
            <a:pPr algn="just"/>
            <a:r>
              <a:rPr lang="en-IN" sz="2600" dirty="0" smtClean="0"/>
              <a:t>Example 6: Interest received Rs 2500 in cash on June 01, 2019. The transaction will be recorded by passing the following Journal entry: </a:t>
            </a:r>
            <a:endParaRPr lang="en-IN" sz="2600" dirty="0"/>
          </a:p>
        </p:txBody>
      </p:sp>
      <p:sp>
        <p:nvSpPr>
          <p:cNvPr id="7" name="TextBox 6"/>
          <p:cNvSpPr txBox="1"/>
          <p:nvPr/>
        </p:nvSpPr>
        <p:spPr>
          <a:xfrm>
            <a:off x="251520" y="4063131"/>
            <a:ext cx="8712968" cy="2462213"/>
          </a:xfrm>
          <a:prstGeom prst="rect">
            <a:avLst/>
          </a:prstGeom>
          <a:noFill/>
        </p:spPr>
        <p:txBody>
          <a:bodyPr wrap="square" rtlCol="0">
            <a:spAutoFit/>
          </a:bodyPr>
          <a:lstStyle/>
          <a:p>
            <a:pPr algn="just"/>
            <a:r>
              <a:rPr lang="en-IN" sz="2200" b="1" i="1" dirty="0" smtClean="0"/>
              <a:t>Reason:</a:t>
            </a:r>
          </a:p>
          <a:p>
            <a:pPr marL="360363" indent="-360363" algn="just"/>
            <a:r>
              <a:rPr lang="en-IN" sz="2200" dirty="0" smtClean="0"/>
              <a:t>(</a:t>
            </a:r>
            <a:r>
              <a:rPr lang="en-IN" sz="2200" dirty="0" err="1" smtClean="0"/>
              <a:t>i</a:t>
            </a:r>
            <a:r>
              <a:rPr lang="en-IN" sz="2200" dirty="0" smtClean="0"/>
              <a:t>) Cash account is debited because  the firm has received cash. It being a real account, is debited as per the rule ‘debit what comes in and credit what goes out.</a:t>
            </a:r>
          </a:p>
          <a:p>
            <a:pPr marL="360363" indent="-360363" algn="just"/>
            <a:r>
              <a:rPr lang="en-IN" sz="2200" dirty="0" smtClean="0"/>
              <a:t>(ii) Interest paid account is credited because the firm has received income. It being a nominal account, the rule ‘Debit all expenses and credit all income’ is applied.</a:t>
            </a:r>
            <a:endParaRPr lang="en-IN" sz="2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818072" cy="490066"/>
          </a:xfrm>
        </p:spPr>
        <p:txBody>
          <a:bodyPr>
            <a:noAutofit/>
          </a:bodyPr>
          <a:lstStyle/>
          <a:p>
            <a:pPr algn="ctr"/>
            <a:r>
              <a:rPr lang="en-IN" sz="3200" b="1" dirty="0" smtClean="0">
                <a:effectLst/>
              </a:rPr>
              <a:t>Opening Entry</a:t>
            </a:r>
            <a:endParaRPr lang="en-IN" sz="3200" b="1" dirty="0">
              <a:effectLst/>
            </a:endParaRPr>
          </a:p>
        </p:txBody>
      </p:sp>
      <p:sp>
        <p:nvSpPr>
          <p:cNvPr id="3" name="Content Placeholder 2"/>
          <p:cNvSpPr>
            <a:spLocks noGrp="1"/>
          </p:cNvSpPr>
          <p:nvPr>
            <p:ph idx="1"/>
          </p:nvPr>
        </p:nvSpPr>
        <p:spPr>
          <a:xfrm>
            <a:off x="1043608" y="1052736"/>
            <a:ext cx="7890080" cy="5544616"/>
          </a:xfrm>
        </p:spPr>
        <p:txBody>
          <a:bodyPr>
            <a:normAutofit fontScale="92500" lnSpcReduction="20000"/>
          </a:bodyPr>
          <a:lstStyle/>
          <a:p>
            <a:pPr algn="just"/>
            <a:r>
              <a:rPr lang="en-IN" dirty="0" smtClean="0"/>
              <a:t>At the end of a financial year business firms close their book of accounts. </a:t>
            </a:r>
          </a:p>
          <a:p>
            <a:pPr algn="just"/>
            <a:r>
              <a:rPr lang="en-IN" dirty="0" smtClean="0"/>
              <a:t>The first entry in Journal depicts the closing balances of individual assets and liabilities of the previous year.</a:t>
            </a:r>
          </a:p>
          <a:p>
            <a:pPr algn="just"/>
            <a:r>
              <a:rPr lang="en-IN" dirty="0" smtClean="0"/>
              <a:t>The same balances become the opening balance of the new financial year which is called an ‘Opening Entry.’</a:t>
            </a:r>
          </a:p>
          <a:p>
            <a:pPr algn="just"/>
            <a:r>
              <a:rPr lang="en-IN" dirty="0" smtClean="0"/>
              <a:t>The balance sheet prepared at the end of the year shows the closing balance of each asset and liability.</a:t>
            </a:r>
          </a:p>
          <a:p>
            <a:pPr algn="just"/>
            <a:r>
              <a:rPr lang="en-IN" dirty="0" smtClean="0"/>
              <a:t>While passing an opening entry all assets are debited and liabilities are credited.</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7384"/>
            <a:ext cx="7746064" cy="576064"/>
          </a:xfrm>
        </p:spPr>
        <p:txBody>
          <a:bodyPr>
            <a:normAutofit fontScale="90000"/>
          </a:bodyPr>
          <a:lstStyle/>
          <a:p>
            <a:pPr algn="ctr"/>
            <a:r>
              <a:rPr lang="en-IN" sz="3200" b="1" dirty="0" smtClean="0"/>
              <a:t>Example of Passing and Opening Entry</a:t>
            </a:r>
            <a:endParaRPr lang="en-IN" sz="3200" b="1" dirty="0"/>
          </a:p>
        </p:txBody>
      </p:sp>
      <p:graphicFrame>
        <p:nvGraphicFramePr>
          <p:cNvPr id="4" name="Content Placeholder 3"/>
          <p:cNvGraphicFramePr>
            <a:graphicFrameLocks noGrp="1"/>
          </p:cNvGraphicFramePr>
          <p:nvPr>
            <p:ph idx="1"/>
          </p:nvPr>
        </p:nvGraphicFramePr>
        <p:xfrm>
          <a:off x="1116013" y="1237992"/>
          <a:ext cx="7818436" cy="2479040"/>
        </p:xfrm>
        <a:graphic>
          <a:graphicData uri="http://schemas.openxmlformats.org/drawingml/2006/table">
            <a:tbl>
              <a:tblPr firstRow="1" bandRow="1">
                <a:tableStyleId>{D7AC3CCA-C797-4891-BE02-D94E43425B78}</a:tableStyleId>
              </a:tblPr>
              <a:tblGrid>
                <a:gridCol w="2807915"/>
                <a:gridCol w="1101303"/>
                <a:gridCol w="2715121"/>
                <a:gridCol w="1194097"/>
              </a:tblGrid>
              <a:tr h="370840">
                <a:tc>
                  <a:txBody>
                    <a:bodyPr/>
                    <a:lstStyle/>
                    <a:p>
                      <a:r>
                        <a:rPr lang="en-IN" dirty="0" smtClean="0"/>
                        <a:t>Liabilities</a:t>
                      </a:r>
                      <a:endParaRPr lang="en-IN" dirty="0"/>
                    </a:p>
                  </a:txBody>
                  <a:tcPr/>
                </a:tc>
                <a:tc>
                  <a:txBody>
                    <a:bodyPr/>
                    <a:lstStyle/>
                    <a:p>
                      <a:r>
                        <a:rPr lang="en-IN" dirty="0" smtClean="0"/>
                        <a:t>Rs.</a:t>
                      </a:r>
                      <a:endParaRPr lang="en-IN" dirty="0"/>
                    </a:p>
                  </a:txBody>
                  <a:tcPr/>
                </a:tc>
                <a:tc>
                  <a:txBody>
                    <a:bodyPr/>
                    <a:lstStyle/>
                    <a:p>
                      <a:r>
                        <a:rPr lang="en-IN" dirty="0" smtClean="0"/>
                        <a:t>Assets</a:t>
                      </a:r>
                      <a:endParaRPr lang="en-IN" dirty="0"/>
                    </a:p>
                  </a:txBody>
                  <a:tcPr/>
                </a:tc>
                <a:tc>
                  <a:txBody>
                    <a:bodyPr/>
                    <a:lstStyle/>
                    <a:p>
                      <a:r>
                        <a:rPr lang="en-IN" dirty="0" smtClean="0"/>
                        <a:t>Rs.</a:t>
                      </a:r>
                      <a:endParaRPr lang="en-IN" dirty="0"/>
                    </a:p>
                  </a:txBody>
                  <a:tcPr/>
                </a:tc>
              </a:tr>
              <a:tr h="370840">
                <a:tc rowSpan="2">
                  <a:txBody>
                    <a:bodyPr/>
                    <a:lstStyle/>
                    <a:p>
                      <a:r>
                        <a:rPr lang="en-IN" dirty="0" smtClean="0"/>
                        <a:t>Mohan &amp;</a:t>
                      </a:r>
                      <a:r>
                        <a:rPr lang="en-IN" baseline="0" dirty="0" smtClean="0"/>
                        <a:t> sons </a:t>
                      </a:r>
                    </a:p>
                    <a:p>
                      <a:r>
                        <a:rPr lang="en-IN" baseline="0" dirty="0" smtClean="0"/>
                        <a:t>Capital</a:t>
                      </a:r>
                      <a:endParaRPr lang="en-IN" dirty="0"/>
                    </a:p>
                  </a:txBody>
                  <a:tcPr/>
                </a:tc>
                <a:tc>
                  <a:txBody>
                    <a:bodyPr/>
                    <a:lstStyle/>
                    <a:p>
                      <a:r>
                        <a:rPr lang="en-IN" dirty="0" smtClean="0"/>
                        <a:t>18,000</a:t>
                      </a:r>
                    </a:p>
                    <a:p>
                      <a:r>
                        <a:rPr lang="en-IN" dirty="0" smtClean="0"/>
                        <a:t>70,000</a:t>
                      </a:r>
                      <a:endParaRPr lang="en-IN" dirty="0"/>
                    </a:p>
                  </a:txBody>
                  <a:tcPr/>
                </a:tc>
                <a:tc rowSpan="2">
                  <a:txBody>
                    <a:bodyPr/>
                    <a:lstStyle/>
                    <a:p>
                      <a:r>
                        <a:rPr lang="en-IN" dirty="0" smtClean="0"/>
                        <a:t>Cash in Hand</a:t>
                      </a:r>
                    </a:p>
                    <a:p>
                      <a:r>
                        <a:rPr lang="en-IN" dirty="0" smtClean="0"/>
                        <a:t>Cash at Bank</a:t>
                      </a:r>
                    </a:p>
                    <a:p>
                      <a:r>
                        <a:rPr lang="en-IN" dirty="0" smtClean="0"/>
                        <a:t>Debtors</a:t>
                      </a:r>
                    </a:p>
                    <a:p>
                      <a:r>
                        <a:rPr lang="en-IN" dirty="0" smtClean="0"/>
                        <a:t>Closing Stock</a:t>
                      </a:r>
                    </a:p>
                    <a:p>
                      <a:r>
                        <a:rPr lang="en-IN" dirty="0" smtClean="0"/>
                        <a:t>Machinery and Equipment</a:t>
                      </a:r>
                      <a:endParaRPr lang="en-IN" dirty="0"/>
                    </a:p>
                  </a:txBody>
                  <a:tcPr/>
                </a:tc>
                <a:tc>
                  <a:txBody>
                    <a:bodyPr/>
                    <a:lstStyle/>
                    <a:p>
                      <a:r>
                        <a:rPr lang="en-IN" dirty="0" smtClean="0"/>
                        <a:t>2,500</a:t>
                      </a:r>
                    </a:p>
                    <a:p>
                      <a:r>
                        <a:rPr lang="en-IN" dirty="0" smtClean="0"/>
                        <a:t>35,500</a:t>
                      </a:r>
                    </a:p>
                    <a:p>
                      <a:r>
                        <a:rPr lang="en-IN" dirty="0" smtClean="0"/>
                        <a:t>5,000</a:t>
                      </a:r>
                    </a:p>
                    <a:p>
                      <a:r>
                        <a:rPr lang="en-IN" dirty="0" smtClean="0"/>
                        <a:t>20,000</a:t>
                      </a:r>
                    </a:p>
                    <a:p>
                      <a:r>
                        <a:rPr lang="en-IN" dirty="0" smtClean="0"/>
                        <a:t>25,000</a:t>
                      </a:r>
                    </a:p>
                    <a:p>
                      <a:endParaRPr lang="en-IN" dirty="0"/>
                    </a:p>
                  </a:txBody>
                  <a:tcPr/>
                </a:tc>
              </a:tr>
              <a:tr h="370840">
                <a:tc vMerge="1">
                  <a:txBody>
                    <a:bodyPr/>
                    <a:lstStyle/>
                    <a:p>
                      <a:endParaRPr lang="en-IN" dirty="0"/>
                    </a:p>
                  </a:txBody>
                  <a:tcPr/>
                </a:tc>
                <a:tc>
                  <a:txBody>
                    <a:bodyPr/>
                    <a:lstStyle/>
                    <a:p>
                      <a:r>
                        <a:rPr lang="en-IN" dirty="0" smtClean="0"/>
                        <a:t>88,000</a:t>
                      </a:r>
                      <a:endParaRPr lang="en-IN" dirty="0"/>
                    </a:p>
                  </a:txBody>
                  <a:tcPr/>
                </a:tc>
                <a:tc vMerge="1">
                  <a:txBody>
                    <a:bodyPr/>
                    <a:lstStyle/>
                    <a:p>
                      <a:endParaRPr lang="en-IN" dirty="0"/>
                    </a:p>
                  </a:txBody>
                  <a:tcPr/>
                </a:tc>
                <a:tc>
                  <a:txBody>
                    <a:bodyPr/>
                    <a:lstStyle/>
                    <a:p>
                      <a:r>
                        <a:rPr lang="en-IN" dirty="0" smtClean="0"/>
                        <a:t>88,000</a:t>
                      </a:r>
                      <a:endParaRPr lang="en-IN" dirty="0"/>
                    </a:p>
                  </a:txBody>
                  <a:tcPr/>
                </a:tc>
              </a:tr>
            </a:tbl>
          </a:graphicData>
        </a:graphic>
      </p:graphicFrame>
      <p:sp>
        <p:nvSpPr>
          <p:cNvPr id="5" name="TextBox 4"/>
          <p:cNvSpPr txBox="1"/>
          <p:nvPr/>
        </p:nvSpPr>
        <p:spPr>
          <a:xfrm>
            <a:off x="2051720" y="404664"/>
            <a:ext cx="5904656" cy="830997"/>
          </a:xfrm>
          <a:prstGeom prst="rect">
            <a:avLst/>
          </a:prstGeom>
          <a:noFill/>
        </p:spPr>
        <p:txBody>
          <a:bodyPr wrap="square" rtlCol="0">
            <a:spAutoFit/>
          </a:bodyPr>
          <a:lstStyle/>
          <a:p>
            <a:pPr algn="ctr"/>
            <a:r>
              <a:rPr lang="en-IN" sz="2400" b="1" dirty="0" smtClean="0"/>
              <a:t>Balance Sheet </a:t>
            </a:r>
          </a:p>
          <a:p>
            <a:pPr algn="ctr"/>
            <a:r>
              <a:rPr lang="en-IN" sz="2400" b="1" dirty="0" smtClean="0"/>
              <a:t>As at March 31, 2019</a:t>
            </a:r>
            <a:endParaRPr lang="en-IN" sz="2400" b="1" dirty="0"/>
          </a:p>
        </p:txBody>
      </p:sp>
      <p:graphicFrame>
        <p:nvGraphicFramePr>
          <p:cNvPr id="6" name="Content Placeholder 3"/>
          <p:cNvGraphicFramePr>
            <a:graphicFrameLocks/>
          </p:cNvGraphicFramePr>
          <p:nvPr/>
        </p:nvGraphicFramePr>
        <p:xfrm>
          <a:off x="1074044" y="4149080"/>
          <a:ext cx="7818436" cy="2656840"/>
        </p:xfrm>
        <a:graphic>
          <a:graphicData uri="http://schemas.openxmlformats.org/drawingml/2006/table">
            <a:tbl>
              <a:tblPr firstRow="1" bandRow="1">
                <a:tableStyleId>{D7AC3CCA-C797-4891-BE02-D94E43425B78}</a:tableStyleId>
              </a:tblPr>
              <a:tblGrid>
                <a:gridCol w="4722092"/>
                <a:gridCol w="792088"/>
                <a:gridCol w="1110159"/>
                <a:gridCol w="1194097"/>
              </a:tblGrid>
              <a:tr h="370840">
                <a:tc>
                  <a:txBody>
                    <a:bodyPr/>
                    <a:lstStyle/>
                    <a:p>
                      <a:r>
                        <a:rPr lang="en-IN" dirty="0" smtClean="0"/>
                        <a:t>Particulars</a:t>
                      </a:r>
                      <a:endParaRPr lang="en-IN" dirty="0"/>
                    </a:p>
                  </a:txBody>
                  <a:tcPr/>
                </a:tc>
                <a:tc>
                  <a:txBody>
                    <a:bodyPr/>
                    <a:lstStyle/>
                    <a:p>
                      <a:r>
                        <a:rPr lang="en-IN" dirty="0" smtClean="0"/>
                        <a:t>J.F.</a:t>
                      </a:r>
                      <a:endParaRPr lang="en-IN" dirty="0"/>
                    </a:p>
                  </a:txBody>
                  <a:tcPr/>
                </a:tc>
                <a:tc>
                  <a:txBody>
                    <a:bodyPr/>
                    <a:lstStyle/>
                    <a:p>
                      <a:r>
                        <a:rPr lang="en-IN" dirty="0" smtClean="0"/>
                        <a:t>Dr.</a:t>
                      </a:r>
                      <a:r>
                        <a:rPr lang="en-IN" baseline="0" dirty="0" smtClean="0"/>
                        <a:t> (Rs.)</a:t>
                      </a:r>
                      <a:endParaRPr lang="en-IN" dirty="0"/>
                    </a:p>
                  </a:txBody>
                  <a:tcPr/>
                </a:tc>
                <a:tc>
                  <a:txBody>
                    <a:bodyPr/>
                    <a:lstStyle/>
                    <a:p>
                      <a:r>
                        <a:rPr lang="en-IN" dirty="0" smtClean="0"/>
                        <a:t>Cr.</a:t>
                      </a:r>
                      <a:r>
                        <a:rPr lang="en-IN" baseline="0" dirty="0" smtClean="0"/>
                        <a:t> (Rs.)</a:t>
                      </a:r>
                      <a:endParaRPr lang="en-IN" dirty="0"/>
                    </a:p>
                  </a:txBody>
                  <a:tcPr/>
                </a:tc>
              </a:tr>
              <a:tr h="741680">
                <a:tc>
                  <a:txBody>
                    <a:bodyPr/>
                    <a:lstStyle/>
                    <a:p>
                      <a:r>
                        <a:rPr lang="en-IN" dirty="0" smtClean="0"/>
                        <a:t>Cash A/c				...Dr.</a:t>
                      </a:r>
                    </a:p>
                    <a:p>
                      <a:r>
                        <a:rPr lang="en-IN" dirty="0" smtClean="0"/>
                        <a:t>Bank A/c				...Dr.</a:t>
                      </a:r>
                    </a:p>
                    <a:p>
                      <a:r>
                        <a:rPr lang="en-IN" dirty="0" smtClean="0"/>
                        <a:t>Sundry Debtors			...Dr.</a:t>
                      </a:r>
                    </a:p>
                    <a:p>
                      <a:r>
                        <a:rPr lang="en-IN" dirty="0" smtClean="0"/>
                        <a:t>Stock A/c				...Dr.</a:t>
                      </a:r>
                    </a:p>
                    <a:p>
                      <a:r>
                        <a:rPr lang="en-IN" dirty="0" smtClean="0"/>
                        <a:t>Machinery and Equipment A/c	...Dr.</a:t>
                      </a:r>
                    </a:p>
                    <a:p>
                      <a:r>
                        <a:rPr lang="en-IN" baseline="0" dirty="0" smtClean="0"/>
                        <a:t>   To Mohan &amp; Sons</a:t>
                      </a:r>
                    </a:p>
                    <a:p>
                      <a:r>
                        <a:rPr lang="en-IN" baseline="0" dirty="0" smtClean="0"/>
                        <a:t>   To Capital A/c</a:t>
                      </a:r>
                    </a:p>
                    <a:p>
                      <a:r>
                        <a:rPr lang="en-IN" baseline="0" dirty="0" smtClean="0"/>
                        <a:t>(Being the balance brought forward)</a:t>
                      </a:r>
                    </a:p>
                  </a:txBody>
                  <a:tcPr/>
                </a:tc>
                <a:tc>
                  <a:txBody>
                    <a:bodyPr/>
                    <a:lstStyle/>
                    <a:p>
                      <a:endParaRPr lang="en-IN" dirty="0"/>
                    </a:p>
                  </a:txBody>
                  <a:tcPr/>
                </a:tc>
                <a:tc>
                  <a:txBody>
                    <a:bodyPr/>
                    <a:lstStyle/>
                    <a:p>
                      <a:r>
                        <a:rPr lang="en-IN" dirty="0" smtClean="0"/>
                        <a:t>2,500</a:t>
                      </a:r>
                    </a:p>
                    <a:p>
                      <a:r>
                        <a:rPr lang="en-IN" dirty="0" smtClean="0"/>
                        <a:t>35,500</a:t>
                      </a:r>
                    </a:p>
                    <a:p>
                      <a:r>
                        <a:rPr lang="en-IN" dirty="0" smtClean="0"/>
                        <a:t>5,000</a:t>
                      </a:r>
                    </a:p>
                    <a:p>
                      <a:r>
                        <a:rPr lang="en-IN" dirty="0" smtClean="0"/>
                        <a:t>20,000</a:t>
                      </a:r>
                    </a:p>
                    <a:p>
                      <a:r>
                        <a:rPr lang="en-IN" dirty="0" smtClean="0"/>
                        <a:t>25,000</a:t>
                      </a:r>
                      <a:endParaRPr lang="en-IN" dirty="0"/>
                    </a:p>
                  </a:txBody>
                  <a:tcPr/>
                </a:tc>
                <a:tc>
                  <a:txBody>
                    <a:bodyPr/>
                    <a:lstStyle/>
                    <a:p>
                      <a:endParaRPr lang="en-IN" dirty="0" smtClean="0"/>
                    </a:p>
                    <a:p>
                      <a:endParaRPr lang="en-IN" dirty="0" smtClean="0"/>
                    </a:p>
                    <a:p>
                      <a:endParaRPr lang="en-IN" dirty="0" smtClean="0"/>
                    </a:p>
                    <a:p>
                      <a:endParaRPr lang="en-IN" dirty="0" smtClean="0"/>
                    </a:p>
                    <a:p>
                      <a:endParaRPr lang="en-IN" dirty="0" smtClean="0"/>
                    </a:p>
                    <a:p>
                      <a:r>
                        <a:rPr lang="en-IN" dirty="0" smtClean="0"/>
                        <a:t>18,000</a:t>
                      </a:r>
                    </a:p>
                    <a:p>
                      <a:r>
                        <a:rPr lang="en-IN" dirty="0" smtClean="0"/>
                        <a:t>7</a:t>
                      </a:r>
                      <a:r>
                        <a:rPr lang="en-IN" smtClean="0"/>
                        <a:t>0,000</a:t>
                      </a:r>
                      <a:endParaRPr lang="en-IN" dirty="0" smtClean="0"/>
                    </a:p>
                    <a:p>
                      <a:endParaRPr lang="en-IN" dirty="0"/>
                    </a:p>
                  </a:txBody>
                  <a:tcPr/>
                </a:tc>
              </a:tr>
            </a:tbl>
          </a:graphicData>
        </a:graphic>
      </p:graphicFrame>
      <p:sp>
        <p:nvSpPr>
          <p:cNvPr id="7" name="TextBox 6"/>
          <p:cNvSpPr txBox="1"/>
          <p:nvPr/>
        </p:nvSpPr>
        <p:spPr>
          <a:xfrm>
            <a:off x="1115616" y="3717032"/>
            <a:ext cx="7776864" cy="400110"/>
          </a:xfrm>
          <a:prstGeom prst="rect">
            <a:avLst/>
          </a:prstGeom>
          <a:noFill/>
        </p:spPr>
        <p:txBody>
          <a:bodyPr wrap="square" rtlCol="0">
            <a:spAutoFit/>
          </a:bodyPr>
          <a:lstStyle/>
          <a:p>
            <a:r>
              <a:rPr lang="en-IN" sz="2000" b="1" dirty="0" smtClean="0"/>
              <a:t>Based on the above Balance Sheet, the opening entry will be:</a:t>
            </a:r>
            <a:endParaRPr lang="en-IN" sz="20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346646"/>
            <a:ext cx="7498080" cy="634082"/>
          </a:xfrm>
        </p:spPr>
        <p:txBody>
          <a:bodyPr>
            <a:normAutofit fontScale="90000"/>
          </a:bodyPr>
          <a:lstStyle/>
          <a:p>
            <a:pPr algn="ctr"/>
            <a:r>
              <a:rPr lang="en-IN" sz="3600" b="1" dirty="0" smtClean="0"/>
              <a:t>Advantages of Journal</a:t>
            </a:r>
            <a:endParaRPr lang="en-IN" sz="3600" b="1" dirty="0"/>
          </a:p>
        </p:txBody>
      </p:sp>
      <p:sp>
        <p:nvSpPr>
          <p:cNvPr id="3" name="Content Placeholder 2"/>
          <p:cNvSpPr>
            <a:spLocks noGrp="1"/>
          </p:cNvSpPr>
          <p:nvPr>
            <p:ph idx="1"/>
          </p:nvPr>
        </p:nvSpPr>
        <p:spPr>
          <a:xfrm>
            <a:off x="1043608" y="1447800"/>
            <a:ext cx="7890080" cy="4800600"/>
          </a:xfrm>
        </p:spPr>
        <p:txBody>
          <a:bodyPr>
            <a:normAutofit fontScale="92500" lnSpcReduction="10000"/>
          </a:bodyPr>
          <a:lstStyle/>
          <a:p>
            <a:pPr algn="just"/>
            <a:r>
              <a:rPr lang="en-IN" dirty="0" smtClean="0"/>
              <a:t>Journal minimises the possibility of Error</a:t>
            </a:r>
          </a:p>
          <a:p>
            <a:pPr lvl="1" algn="just"/>
            <a:r>
              <a:rPr lang="en-IN" dirty="0" smtClean="0"/>
              <a:t>Amount to be debited and credited are written side  by side and both can be compared. They should be equal.</a:t>
            </a:r>
          </a:p>
          <a:p>
            <a:pPr algn="just"/>
            <a:r>
              <a:rPr lang="en-IN" dirty="0" smtClean="0"/>
              <a:t>Journal gives explanation of the transactions.</a:t>
            </a:r>
          </a:p>
          <a:p>
            <a:pPr lvl="1" algn="just"/>
            <a:r>
              <a:rPr lang="en-IN" dirty="0" smtClean="0"/>
              <a:t>Due to complete explanation in the entry it is easy to understand the entry later.</a:t>
            </a:r>
          </a:p>
          <a:p>
            <a:pPr algn="just"/>
            <a:r>
              <a:rPr lang="en-IN" dirty="0" smtClean="0"/>
              <a:t>Journal provides the chronological record of all transactions.</a:t>
            </a:r>
          </a:p>
          <a:p>
            <a:pPr lvl="1" algn="just"/>
            <a:r>
              <a:rPr lang="en-IN" dirty="0" smtClean="0"/>
              <a:t>The order in which they occur, enters the record permanently.</a:t>
            </a:r>
          </a:p>
          <a:p>
            <a:pPr algn="just"/>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99688"/>
            <a:ext cx="7498080" cy="778098"/>
          </a:xfrm>
        </p:spPr>
        <p:txBody>
          <a:bodyPr>
            <a:normAutofit/>
          </a:bodyPr>
          <a:lstStyle/>
          <a:p>
            <a:pPr algn="ctr"/>
            <a:r>
              <a:rPr lang="en-IN" sz="3600" b="1" dirty="0" smtClean="0">
                <a:effectLst/>
              </a:rPr>
              <a:t>Ledger</a:t>
            </a:r>
            <a:endParaRPr lang="en-IN" sz="3600" b="1" dirty="0">
              <a:effectLst/>
            </a:endParaRPr>
          </a:p>
        </p:txBody>
      </p:sp>
      <p:sp>
        <p:nvSpPr>
          <p:cNvPr id="3" name="Content Placeholder 2"/>
          <p:cNvSpPr>
            <a:spLocks noGrp="1"/>
          </p:cNvSpPr>
          <p:nvPr>
            <p:ph idx="1"/>
          </p:nvPr>
        </p:nvSpPr>
        <p:spPr>
          <a:xfrm>
            <a:off x="755576" y="980728"/>
            <a:ext cx="8178112" cy="5544616"/>
          </a:xfrm>
        </p:spPr>
        <p:txBody>
          <a:bodyPr>
            <a:noAutofit/>
          </a:bodyPr>
          <a:lstStyle/>
          <a:p>
            <a:pPr algn="just"/>
            <a:r>
              <a:rPr lang="en-IN" dirty="0" smtClean="0"/>
              <a:t>In an account transactions of one nature are posted. </a:t>
            </a:r>
          </a:p>
          <a:p>
            <a:pPr algn="just"/>
            <a:r>
              <a:rPr lang="en-IN" dirty="0" smtClean="0"/>
              <a:t>All the accounts put together constitute a Ledger. A Ledger is book which contains a permanent record of all transactions in a summarised and classified way. </a:t>
            </a:r>
          </a:p>
          <a:p>
            <a:pPr algn="just"/>
            <a:r>
              <a:rPr lang="en-IN" dirty="0" smtClean="0"/>
              <a:t>It is the book which is used to prepare a trial balance and from the trial balance financial statements are prepared.</a:t>
            </a:r>
          </a:p>
          <a:p>
            <a:pPr algn="just"/>
            <a:r>
              <a:rPr lang="en-IN" dirty="0" smtClean="0"/>
              <a:t>Ledger is also called the ‘Principal Book’ of accounts.</a:t>
            </a:r>
          </a:p>
          <a:p>
            <a:pPr algn="just"/>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
            <a:ext cx="7772400" cy="642942"/>
          </a:xfrm>
        </p:spPr>
        <p:txBody>
          <a:bodyPr>
            <a:normAutofit/>
          </a:bodyPr>
          <a:lstStyle/>
          <a:p>
            <a:pPr algn="ctr"/>
            <a:r>
              <a:rPr lang="en-IN" sz="3600" b="1" dirty="0" smtClean="0">
                <a:solidFill>
                  <a:schemeClr val="tx1"/>
                </a:solidFill>
                <a:effectLst/>
              </a:rPr>
              <a:t>Introduction</a:t>
            </a:r>
            <a:endParaRPr lang="en-IN" sz="3600" b="1" dirty="0">
              <a:solidFill>
                <a:schemeClr val="tx1"/>
              </a:solidFill>
              <a:effectLst/>
            </a:endParaRPr>
          </a:p>
        </p:txBody>
      </p:sp>
      <p:sp>
        <p:nvSpPr>
          <p:cNvPr id="3" name="Subtitle 2"/>
          <p:cNvSpPr>
            <a:spLocks noGrp="1"/>
          </p:cNvSpPr>
          <p:nvPr>
            <p:ph type="subTitle" idx="1"/>
          </p:nvPr>
        </p:nvSpPr>
        <p:spPr>
          <a:xfrm>
            <a:off x="357158" y="740030"/>
            <a:ext cx="8501122" cy="5929330"/>
          </a:xfrm>
        </p:spPr>
        <p:txBody>
          <a:bodyPr>
            <a:normAutofit/>
          </a:bodyPr>
          <a:lstStyle/>
          <a:p>
            <a:pPr marL="269875" indent="-269875" algn="just">
              <a:buFont typeface="Arial" pitchFamily="34" charset="0"/>
              <a:buChar char="•"/>
            </a:pPr>
            <a:r>
              <a:rPr lang="en-IN" sz="2800" dirty="0" smtClean="0"/>
              <a:t>The business transactions are recorded in the books of accounts viz. Journal and Ledger.</a:t>
            </a:r>
          </a:p>
          <a:p>
            <a:pPr marL="269875" indent="-269875" algn="just">
              <a:buFont typeface="Arial" pitchFamily="34" charset="0"/>
              <a:buChar char="•"/>
            </a:pPr>
            <a:r>
              <a:rPr lang="en-IN" sz="2800" dirty="0" smtClean="0"/>
              <a:t>Ledgers is also called principal books of accounts.</a:t>
            </a:r>
          </a:p>
          <a:p>
            <a:pPr marL="449263" lvl="1" indent="-449263" algn="just">
              <a:buFont typeface="Arial" pitchFamily="34" charset="0"/>
              <a:buChar char="•"/>
            </a:pPr>
            <a:r>
              <a:rPr lang="en-IN" sz="2800" dirty="0" smtClean="0"/>
              <a:t>- All accounting information can be secured from the Ledger.</a:t>
            </a:r>
          </a:p>
          <a:p>
            <a:pPr marL="269875" indent="-269875" algn="just">
              <a:buFont typeface="Arial" pitchFamily="34" charset="0"/>
              <a:buChar char="•"/>
            </a:pPr>
            <a:r>
              <a:rPr lang="en-IN" sz="2800" dirty="0" smtClean="0"/>
              <a:t>Posting of entries in Ledger is made from the Journal, which is known as Subsidiary Book of accounts.</a:t>
            </a:r>
          </a:p>
          <a:p>
            <a:pPr marL="269875" indent="-269875" algn="just">
              <a:buFont typeface="Arial" pitchFamily="34" charset="0"/>
              <a:buChar char="•"/>
            </a:pPr>
            <a:r>
              <a:rPr lang="en-IN" sz="2800" dirty="0" smtClean="0"/>
              <a:t>Entries are made chronologically on the basis of the source documents.</a:t>
            </a:r>
          </a:p>
          <a:p>
            <a:pPr marL="269875" indent="-269875" algn="just">
              <a:buFont typeface="Arial" pitchFamily="34" charset="0"/>
              <a:buChar char="•"/>
            </a:pPr>
            <a:r>
              <a:rPr lang="en-IN" sz="2800" dirty="0" smtClean="0"/>
              <a:t>A voucher indicating accounts to be debited or credited is prepared and recorded systematically  in the Journal</a:t>
            </a:r>
          </a:p>
          <a:p>
            <a:pPr algn="just">
              <a:buFont typeface="Arial" pitchFamily="34" charset="0"/>
              <a:buChar char="•"/>
            </a:pPr>
            <a:endParaRPr lang="en-IN" sz="2800" dirty="0" smtClean="0"/>
          </a:p>
          <a:p>
            <a:pPr algn="just">
              <a:buFont typeface="Arial" pitchFamily="34" charset="0"/>
              <a:buChar char="•"/>
            </a:pPr>
            <a:endParaRPr lang="en-IN" sz="28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44624"/>
            <a:ext cx="7498080" cy="648072"/>
          </a:xfrm>
        </p:spPr>
        <p:txBody>
          <a:bodyPr>
            <a:normAutofit/>
          </a:bodyPr>
          <a:lstStyle/>
          <a:p>
            <a:pPr algn="ctr"/>
            <a:r>
              <a:rPr lang="en-IN" sz="3200" b="1" dirty="0" smtClean="0">
                <a:effectLst/>
              </a:rPr>
              <a:t>Utility of Ledger</a:t>
            </a:r>
            <a:endParaRPr lang="en-IN" sz="3200" b="1" dirty="0">
              <a:effectLst/>
            </a:endParaRPr>
          </a:p>
        </p:txBody>
      </p:sp>
      <p:sp>
        <p:nvSpPr>
          <p:cNvPr id="3" name="Content Placeholder 2"/>
          <p:cNvSpPr>
            <a:spLocks noGrp="1"/>
          </p:cNvSpPr>
          <p:nvPr>
            <p:ph idx="1"/>
          </p:nvPr>
        </p:nvSpPr>
        <p:spPr>
          <a:xfrm>
            <a:off x="1043608" y="836712"/>
            <a:ext cx="7890080" cy="6021288"/>
          </a:xfrm>
        </p:spPr>
        <p:txBody>
          <a:bodyPr>
            <a:normAutofit fontScale="77500" lnSpcReduction="20000"/>
          </a:bodyPr>
          <a:lstStyle/>
          <a:p>
            <a:pPr marL="4763" indent="0" algn="just">
              <a:spcAft>
                <a:spcPts val="600"/>
              </a:spcAft>
              <a:buNone/>
            </a:pPr>
            <a:r>
              <a:rPr lang="en-IN" sz="3600" dirty="0" smtClean="0"/>
              <a:t>A Ledger is the Principal Book of account that contains all details about business transactions. </a:t>
            </a:r>
            <a:endParaRPr lang="en-IN" dirty="0" smtClean="0"/>
          </a:p>
          <a:p>
            <a:pPr algn="just">
              <a:spcAft>
                <a:spcPts val="600"/>
              </a:spcAft>
            </a:pPr>
            <a:r>
              <a:rPr lang="en-IN" dirty="0" smtClean="0"/>
              <a:t>Essential for preparation of final accounts as it provides necessary information about various accounts. </a:t>
            </a:r>
          </a:p>
          <a:p>
            <a:pPr algn="just">
              <a:spcAft>
                <a:spcPts val="600"/>
              </a:spcAft>
            </a:pPr>
            <a:r>
              <a:rPr lang="en-IN" dirty="0" smtClean="0"/>
              <a:t>Personal account in the Ledger shows how much amount of money the firm  owes to its creditors and the amount it has to recover from the debtors.</a:t>
            </a:r>
          </a:p>
          <a:p>
            <a:pPr algn="just">
              <a:spcAft>
                <a:spcPts val="600"/>
              </a:spcAft>
            </a:pPr>
            <a:r>
              <a:rPr lang="en-IN" dirty="0" smtClean="0"/>
              <a:t>The real accounts depict the value of properties and the value of stock.</a:t>
            </a:r>
          </a:p>
          <a:p>
            <a:pPr algn="just">
              <a:spcAft>
                <a:spcPts val="600"/>
              </a:spcAft>
            </a:pPr>
            <a:r>
              <a:rPr lang="en-IN" dirty="0" smtClean="0"/>
              <a:t>Nominal accounts depict the source of income and also the amount spent on various items.</a:t>
            </a:r>
          </a:p>
          <a:p>
            <a:pPr algn="just">
              <a:spcAft>
                <a:spcPts val="600"/>
              </a:spcAft>
            </a:pPr>
            <a:endParaRPr lang="en-IN" sz="800" dirty="0" smtClean="0"/>
          </a:p>
          <a:p>
            <a:pPr marL="4763" indent="0" algn="just">
              <a:spcAft>
                <a:spcPts val="600"/>
              </a:spcAft>
              <a:buNone/>
            </a:pPr>
            <a:r>
              <a:rPr lang="en-IN" sz="3600" dirty="0" smtClean="0"/>
              <a:t>The process of transferring the information from the Journal to the Ledger is Called ‘Posting’.</a:t>
            </a:r>
            <a:endParaRPr lang="en-IN" sz="4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74638"/>
            <a:ext cx="7746064" cy="1143000"/>
          </a:xfrm>
        </p:spPr>
        <p:txBody>
          <a:bodyPr>
            <a:noAutofit/>
          </a:bodyPr>
          <a:lstStyle/>
          <a:p>
            <a:pPr algn="ctr"/>
            <a:r>
              <a:rPr lang="en-IN" sz="3200" b="1" dirty="0" smtClean="0">
                <a:effectLst/>
              </a:rPr>
              <a:t>Steps in posting of Account debited in a Journal </a:t>
            </a:r>
            <a:r>
              <a:rPr lang="en-IN" sz="3200" b="1" dirty="0" smtClean="0">
                <a:effectLst/>
              </a:rPr>
              <a:t>entry</a:t>
            </a:r>
            <a:endParaRPr lang="en-IN" sz="3200" b="1" dirty="0">
              <a:effectLst/>
            </a:endParaRPr>
          </a:p>
        </p:txBody>
      </p:sp>
      <p:sp>
        <p:nvSpPr>
          <p:cNvPr id="3" name="Content Placeholder 2"/>
          <p:cNvSpPr>
            <a:spLocks noGrp="1"/>
          </p:cNvSpPr>
          <p:nvPr>
            <p:ph idx="1"/>
          </p:nvPr>
        </p:nvSpPr>
        <p:spPr>
          <a:xfrm>
            <a:off x="1043608" y="1652736"/>
            <a:ext cx="7890080" cy="4800600"/>
          </a:xfrm>
        </p:spPr>
        <p:txBody>
          <a:bodyPr>
            <a:normAutofit fontScale="85000" lnSpcReduction="10000"/>
          </a:bodyPr>
          <a:lstStyle/>
          <a:p>
            <a:pPr marL="596646" indent="-514350" algn="just">
              <a:buFont typeface="+mj-lt"/>
              <a:buAutoNum type="arabicPeriod"/>
            </a:pPr>
            <a:r>
              <a:rPr lang="en-IN" dirty="0" smtClean="0"/>
              <a:t>Identify in the Ledger the account to be debited</a:t>
            </a:r>
          </a:p>
          <a:p>
            <a:pPr marL="596646" indent="-514350" algn="just">
              <a:buFont typeface="+mj-lt"/>
              <a:buAutoNum type="arabicPeriod"/>
            </a:pPr>
            <a:r>
              <a:rPr lang="en-IN" dirty="0" smtClean="0"/>
              <a:t>Enter the date of transaction  in the date column on the debit side </a:t>
            </a:r>
          </a:p>
          <a:p>
            <a:pPr marL="596646" indent="-514350" algn="just">
              <a:buFont typeface="+mj-lt"/>
              <a:buAutoNum type="arabicPeriod"/>
            </a:pPr>
            <a:r>
              <a:rPr lang="en-IN" dirty="0" smtClean="0"/>
              <a:t>Write the name of the account that has been credited in the respective entry in the ‘particulars’ column on the debit side of the account as “To followed by the name of account to be credited.”</a:t>
            </a:r>
          </a:p>
          <a:p>
            <a:pPr marL="596646" indent="-514350" algn="just">
              <a:buFont typeface="+mj-lt"/>
              <a:buAutoNum type="arabicPeriod"/>
            </a:pPr>
            <a:r>
              <a:rPr lang="en-IN" dirty="0" smtClean="0"/>
              <a:t>Record the page number of </a:t>
            </a:r>
            <a:r>
              <a:rPr lang="en-IN" smtClean="0"/>
              <a:t>the Journal </a:t>
            </a:r>
            <a:r>
              <a:rPr lang="en-IN" dirty="0" smtClean="0"/>
              <a:t>where the entry exists in the J.F. Column.</a:t>
            </a:r>
          </a:p>
          <a:p>
            <a:pPr marL="596646" indent="-514350" algn="just">
              <a:buFont typeface="+mj-lt"/>
              <a:buAutoNum type="arabicPeriod"/>
            </a:pPr>
            <a:r>
              <a:rPr lang="en-IN" dirty="0" smtClean="0"/>
              <a:t>Enter the relevant amount in the Amount column on the debit side. </a:t>
            </a:r>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74638"/>
            <a:ext cx="7746064" cy="1143000"/>
          </a:xfrm>
        </p:spPr>
        <p:txBody>
          <a:bodyPr>
            <a:noAutofit/>
          </a:bodyPr>
          <a:lstStyle/>
          <a:p>
            <a:pPr algn="ctr"/>
            <a:r>
              <a:rPr lang="en-IN" sz="3200" b="1" dirty="0" smtClean="0">
                <a:effectLst/>
              </a:rPr>
              <a:t>Steps in posting of Account credited in a Journal </a:t>
            </a:r>
            <a:r>
              <a:rPr lang="en-IN" sz="3200" b="1" dirty="0" smtClean="0">
                <a:effectLst/>
              </a:rPr>
              <a:t>entry</a:t>
            </a:r>
            <a:endParaRPr lang="en-IN" sz="3200" b="1" dirty="0">
              <a:effectLst/>
            </a:endParaRPr>
          </a:p>
        </p:txBody>
      </p:sp>
      <p:sp>
        <p:nvSpPr>
          <p:cNvPr id="3" name="Content Placeholder 2"/>
          <p:cNvSpPr>
            <a:spLocks noGrp="1"/>
          </p:cNvSpPr>
          <p:nvPr>
            <p:ph idx="1"/>
          </p:nvPr>
        </p:nvSpPr>
        <p:spPr>
          <a:xfrm>
            <a:off x="1043608" y="1652736"/>
            <a:ext cx="7890080" cy="4800600"/>
          </a:xfrm>
        </p:spPr>
        <p:txBody>
          <a:bodyPr>
            <a:normAutofit fontScale="85000" lnSpcReduction="10000"/>
          </a:bodyPr>
          <a:lstStyle/>
          <a:p>
            <a:pPr marL="596646" indent="-514350" algn="just">
              <a:buFont typeface="+mj-lt"/>
              <a:buAutoNum type="arabicPeriod"/>
            </a:pPr>
            <a:r>
              <a:rPr lang="en-IN" dirty="0" smtClean="0"/>
              <a:t>Identify in the Ledger the account to be credited.</a:t>
            </a:r>
          </a:p>
          <a:p>
            <a:pPr marL="596646" indent="-514350" algn="just">
              <a:buFont typeface="+mj-lt"/>
              <a:buAutoNum type="arabicPeriod"/>
            </a:pPr>
            <a:r>
              <a:rPr lang="en-IN" dirty="0" smtClean="0"/>
              <a:t>Enter the date of transaction  in the date column on the credit side </a:t>
            </a:r>
          </a:p>
          <a:p>
            <a:pPr marL="596646" indent="-514350" algn="just">
              <a:buFont typeface="+mj-lt"/>
              <a:buAutoNum type="arabicPeriod"/>
            </a:pPr>
            <a:r>
              <a:rPr lang="en-IN" dirty="0" smtClean="0"/>
              <a:t>Write the name of the account that has been debited in the respective entry in the ‘particulars’ column on the credit side of the account as “By followed by the name of account to be debited.”</a:t>
            </a:r>
          </a:p>
          <a:p>
            <a:pPr marL="596646" indent="-514350" algn="just">
              <a:buFont typeface="+mj-lt"/>
              <a:buAutoNum type="arabicPeriod"/>
            </a:pPr>
            <a:r>
              <a:rPr lang="en-IN" dirty="0" smtClean="0"/>
              <a:t>Record the page number of the Journal where the entry exists in the J.F. Column.</a:t>
            </a:r>
          </a:p>
          <a:p>
            <a:pPr marL="596646" indent="-514350" algn="just">
              <a:buFont typeface="+mj-lt"/>
              <a:buAutoNum type="arabicPeriod"/>
            </a:pPr>
            <a:r>
              <a:rPr lang="en-IN" dirty="0" smtClean="0"/>
              <a:t>Enter the relevant amount in the Amount column on the credit side. </a:t>
            </a:r>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2074"/>
          </a:xfrm>
        </p:spPr>
        <p:txBody>
          <a:bodyPr>
            <a:normAutofit fontScale="90000"/>
          </a:bodyPr>
          <a:lstStyle/>
          <a:p>
            <a:pPr algn="ctr"/>
            <a:r>
              <a:rPr lang="en-IN" sz="3600" b="1" dirty="0" smtClean="0">
                <a:effectLst/>
              </a:rPr>
              <a:t>Balancing a Ledger</a:t>
            </a:r>
            <a:endParaRPr lang="en-IN" sz="3600" dirty="0">
              <a:effectLst/>
            </a:endParaRPr>
          </a:p>
        </p:txBody>
      </p:sp>
      <p:sp>
        <p:nvSpPr>
          <p:cNvPr id="3" name="Content Placeholder 2"/>
          <p:cNvSpPr>
            <a:spLocks noGrp="1"/>
          </p:cNvSpPr>
          <p:nvPr>
            <p:ph idx="1"/>
          </p:nvPr>
        </p:nvSpPr>
        <p:spPr>
          <a:xfrm>
            <a:off x="971600" y="908720"/>
            <a:ext cx="7962088" cy="5688632"/>
          </a:xfrm>
        </p:spPr>
        <p:txBody>
          <a:bodyPr>
            <a:normAutofit fontScale="92500" lnSpcReduction="20000"/>
          </a:bodyPr>
          <a:lstStyle/>
          <a:p>
            <a:pPr algn="just"/>
            <a:r>
              <a:rPr lang="en-IN" dirty="0" smtClean="0"/>
              <a:t>Balance of an account is the difference between debit and credit totals of an account.</a:t>
            </a:r>
          </a:p>
          <a:p>
            <a:pPr algn="just"/>
            <a:r>
              <a:rPr lang="en-IN" dirty="0" smtClean="0"/>
              <a:t>Accounts are balanced every year or after certain intervals after posting of all transactions.</a:t>
            </a:r>
          </a:p>
          <a:p>
            <a:pPr algn="just"/>
            <a:r>
              <a:rPr lang="en-IN" dirty="0" smtClean="0"/>
              <a:t>It is done to ascertain the net effect of entries in the accounts.</a:t>
            </a:r>
          </a:p>
          <a:p>
            <a:pPr algn="just"/>
            <a:r>
              <a:rPr lang="en-IN" dirty="0" smtClean="0"/>
              <a:t>Balancing an account implies that both the sides of an account has been totalled and the difference in the total of the two sides is written on the side whose total is short. </a:t>
            </a:r>
          </a:p>
          <a:p>
            <a:pPr lvl="1" algn="just"/>
            <a:r>
              <a:rPr lang="en-IN" dirty="0" smtClean="0"/>
              <a:t>For instance, if the total of the debit side is more than credit side of an account, the difference amount is recorded as “Balance c/d” on the credit side.</a:t>
            </a:r>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4624"/>
            <a:ext cx="7498080" cy="648072"/>
          </a:xfrm>
        </p:spPr>
        <p:txBody>
          <a:bodyPr>
            <a:normAutofit/>
          </a:bodyPr>
          <a:lstStyle/>
          <a:p>
            <a:pPr algn="ctr"/>
            <a:r>
              <a:rPr lang="en-IN" sz="3200" b="1" dirty="0" smtClean="0">
                <a:effectLst/>
              </a:rPr>
              <a:t>Balancing a Ledger</a:t>
            </a:r>
            <a:endParaRPr lang="en-IN" sz="3200" dirty="0"/>
          </a:p>
        </p:txBody>
      </p:sp>
      <p:sp>
        <p:nvSpPr>
          <p:cNvPr id="3" name="Content Placeholder 2"/>
          <p:cNvSpPr>
            <a:spLocks noGrp="1"/>
          </p:cNvSpPr>
          <p:nvPr>
            <p:ph idx="1"/>
          </p:nvPr>
        </p:nvSpPr>
        <p:spPr>
          <a:xfrm>
            <a:off x="1043608" y="836712"/>
            <a:ext cx="7848872" cy="5688632"/>
          </a:xfrm>
        </p:spPr>
        <p:txBody>
          <a:bodyPr>
            <a:normAutofit fontScale="77500" lnSpcReduction="20000"/>
          </a:bodyPr>
          <a:lstStyle/>
          <a:p>
            <a:pPr algn="just"/>
            <a:r>
              <a:rPr lang="en-IN" dirty="0" smtClean="0"/>
              <a:t>If the total of the debit side of an account is greater, that account indicates a </a:t>
            </a:r>
            <a:r>
              <a:rPr lang="en-IN" b="1" dirty="0" smtClean="0"/>
              <a:t>debit balance.</a:t>
            </a:r>
          </a:p>
          <a:p>
            <a:pPr algn="just"/>
            <a:r>
              <a:rPr lang="en-IN" dirty="0" smtClean="0"/>
              <a:t>If the total of the credit side of an account is greater, that account indicates a </a:t>
            </a:r>
            <a:r>
              <a:rPr lang="en-IN" b="1" dirty="0" smtClean="0"/>
              <a:t>credit balance</a:t>
            </a:r>
            <a:r>
              <a:rPr lang="en-IN" dirty="0" smtClean="0"/>
              <a:t>.</a:t>
            </a:r>
          </a:p>
          <a:p>
            <a:pPr algn="just"/>
            <a:r>
              <a:rPr lang="en-IN" dirty="0" smtClean="0"/>
              <a:t>The debit balance is then written on the debit side as </a:t>
            </a:r>
            <a:r>
              <a:rPr lang="en-IN" b="1" dirty="0" smtClean="0"/>
              <a:t>“To balance brought down”</a:t>
            </a:r>
            <a:r>
              <a:rPr lang="en-IN" dirty="0" smtClean="0"/>
              <a:t> or </a:t>
            </a:r>
            <a:r>
              <a:rPr lang="en-IN" b="1" dirty="0" smtClean="0"/>
              <a:t>To balance b/d</a:t>
            </a:r>
            <a:r>
              <a:rPr lang="en-IN" dirty="0" smtClean="0"/>
              <a:t>, which becomes the opening balance for the new period. </a:t>
            </a:r>
          </a:p>
          <a:p>
            <a:pPr algn="just"/>
            <a:r>
              <a:rPr lang="en-IN" dirty="0" smtClean="0"/>
              <a:t>The credit balance is then written on the credit side as “</a:t>
            </a:r>
            <a:r>
              <a:rPr lang="en-IN" b="1" dirty="0" smtClean="0"/>
              <a:t>By Balance b/d.</a:t>
            </a:r>
            <a:r>
              <a:rPr lang="en-IN" dirty="0" smtClean="0"/>
              <a:t>” This becomes the opening balance for the new.</a:t>
            </a:r>
          </a:p>
          <a:p>
            <a:pPr algn="just"/>
            <a:r>
              <a:rPr lang="en-IN" dirty="0" smtClean="0"/>
              <a:t>Where the total of debit and credit side are equal, balancing is not required. </a:t>
            </a:r>
          </a:p>
          <a:p>
            <a:pPr algn="just"/>
            <a:r>
              <a:rPr lang="en-IN" dirty="0" smtClean="0"/>
              <a:t>Note: </a:t>
            </a:r>
            <a:r>
              <a:rPr lang="en-IN" b="1" dirty="0" smtClean="0"/>
              <a:t>only real and personal accounts</a:t>
            </a:r>
            <a:r>
              <a:rPr lang="en-IN" dirty="0" smtClean="0"/>
              <a:t> are to be </a:t>
            </a:r>
            <a:r>
              <a:rPr lang="en-IN" b="1" dirty="0" smtClean="0"/>
              <a:t>balanced.</a:t>
            </a:r>
            <a:r>
              <a:rPr lang="en-IN" dirty="0" smtClean="0"/>
              <a:t> Nominal accounts are generally not balanced rather at the end of the accounting period; their totals are transferred to Profit and </a:t>
            </a:r>
            <a:r>
              <a:rPr lang="en-IN" dirty="0" smtClean="0"/>
              <a:t>Loss </a:t>
            </a:r>
            <a:r>
              <a:rPr lang="en-IN" dirty="0" smtClean="0"/>
              <a:t>A</a:t>
            </a:r>
            <a:r>
              <a:rPr lang="en-IN" dirty="0" smtClean="0"/>
              <a:t>ccount</a:t>
            </a:r>
            <a:r>
              <a:rPr lang="en-IN" dirty="0" smtClean="0"/>
              <a:t>.</a:t>
            </a:r>
          </a:p>
          <a:p>
            <a:pPr algn="just"/>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16632"/>
            <a:ext cx="7498080" cy="778098"/>
          </a:xfrm>
        </p:spPr>
        <p:txBody>
          <a:bodyPr>
            <a:normAutofit/>
          </a:bodyPr>
          <a:lstStyle/>
          <a:p>
            <a:pPr algn="ctr"/>
            <a:r>
              <a:rPr lang="en-IN" sz="3200" b="1" dirty="0" smtClean="0"/>
              <a:t>Process of Balancing Ledger Accounts</a:t>
            </a:r>
            <a:endParaRPr lang="en-IN" sz="3200" b="1" dirty="0"/>
          </a:p>
        </p:txBody>
      </p:sp>
      <p:sp>
        <p:nvSpPr>
          <p:cNvPr id="5" name="TextBox 4"/>
          <p:cNvSpPr txBox="1"/>
          <p:nvPr/>
        </p:nvSpPr>
        <p:spPr>
          <a:xfrm>
            <a:off x="3491880" y="1844824"/>
            <a:ext cx="2664296" cy="400110"/>
          </a:xfrm>
          <a:prstGeom prst="rect">
            <a:avLst/>
          </a:prstGeom>
          <a:noFill/>
        </p:spPr>
        <p:txBody>
          <a:bodyPr wrap="square" rtlCol="0">
            <a:spAutoFit/>
          </a:bodyPr>
          <a:lstStyle/>
          <a:p>
            <a:r>
              <a:rPr lang="en-IN" sz="2000" dirty="0" smtClean="0"/>
              <a:t>Find out the difference</a:t>
            </a:r>
            <a:endParaRPr lang="en-IN" sz="2000" dirty="0"/>
          </a:p>
        </p:txBody>
      </p:sp>
      <p:sp>
        <p:nvSpPr>
          <p:cNvPr id="7" name="TextBox 6"/>
          <p:cNvSpPr txBox="1"/>
          <p:nvPr/>
        </p:nvSpPr>
        <p:spPr>
          <a:xfrm>
            <a:off x="2411760" y="4005064"/>
            <a:ext cx="4968552" cy="1292662"/>
          </a:xfrm>
          <a:prstGeom prst="rect">
            <a:avLst/>
          </a:prstGeom>
          <a:noFill/>
        </p:spPr>
        <p:txBody>
          <a:bodyPr wrap="square" rtlCol="0">
            <a:spAutoFit/>
          </a:bodyPr>
          <a:lstStyle/>
          <a:p>
            <a:pPr algn="ctr"/>
            <a:r>
              <a:rPr lang="en-IN" dirty="0" smtClean="0"/>
              <a:t>Make he total of Debit Side equal to Credit Side</a:t>
            </a:r>
          </a:p>
          <a:p>
            <a:pPr algn="ctr"/>
            <a:endParaRPr lang="en-IN" sz="1200" dirty="0" smtClean="0"/>
          </a:p>
          <a:p>
            <a:pPr algn="ctr"/>
            <a:r>
              <a:rPr lang="en-IN" dirty="0" smtClean="0"/>
              <a:t>Draw a double line after the total</a:t>
            </a:r>
          </a:p>
          <a:p>
            <a:pPr algn="ctr"/>
            <a:endParaRPr lang="en-IN" sz="1200" dirty="0" smtClean="0"/>
          </a:p>
          <a:p>
            <a:pPr algn="ctr"/>
            <a:r>
              <a:rPr lang="en-IN" dirty="0" smtClean="0"/>
              <a:t>Bring forward the balance on the next page</a:t>
            </a:r>
            <a:endParaRPr lang="en-IN" dirty="0"/>
          </a:p>
        </p:txBody>
      </p:sp>
      <p:cxnSp>
        <p:nvCxnSpPr>
          <p:cNvPr id="11" name="Straight Connector 10"/>
          <p:cNvCxnSpPr/>
          <p:nvPr/>
        </p:nvCxnSpPr>
        <p:spPr>
          <a:xfrm>
            <a:off x="4499992" y="5301208"/>
            <a:ext cx="0" cy="144016"/>
          </a:xfrm>
          <a:prstGeom prst="line">
            <a:avLst/>
          </a:prstGeom>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srcRect/>
          <a:stretch>
            <a:fillRect/>
          </a:stretch>
        </p:blipFill>
        <p:spPr bwMode="auto">
          <a:xfrm>
            <a:off x="918914" y="908720"/>
            <a:ext cx="7829550" cy="5949280"/>
          </a:xfrm>
          <a:prstGeom prst="rect">
            <a:avLst/>
          </a:prstGeom>
          <a:noFill/>
          <a:ln w="9525">
            <a:noFill/>
            <a:miter lim="800000"/>
            <a:headEnd/>
            <a:tailEnd/>
          </a:ln>
        </p:spPr>
      </p:pic>
      <p:sp>
        <p:nvSpPr>
          <p:cNvPr id="12" name="TextBox 11"/>
          <p:cNvSpPr txBox="1"/>
          <p:nvPr/>
        </p:nvSpPr>
        <p:spPr>
          <a:xfrm>
            <a:off x="3644280" y="1772816"/>
            <a:ext cx="2664296" cy="400110"/>
          </a:xfrm>
          <a:prstGeom prst="rect">
            <a:avLst/>
          </a:prstGeom>
          <a:noFill/>
        </p:spPr>
        <p:txBody>
          <a:bodyPr wrap="square" rtlCol="0">
            <a:spAutoFit/>
          </a:bodyPr>
          <a:lstStyle/>
          <a:p>
            <a:r>
              <a:rPr lang="en-IN" sz="2000" dirty="0" smtClean="0"/>
              <a:t>Find out the difference</a:t>
            </a:r>
            <a:endParaRPr lang="en-IN" sz="2000" dirty="0"/>
          </a:p>
        </p:txBody>
      </p:sp>
      <p:sp>
        <p:nvSpPr>
          <p:cNvPr id="13" name="TextBox 12"/>
          <p:cNvSpPr txBox="1"/>
          <p:nvPr/>
        </p:nvSpPr>
        <p:spPr>
          <a:xfrm>
            <a:off x="2267744" y="3717032"/>
            <a:ext cx="4968552" cy="1031051"/>
          </a:xfrm>
          <a:prstGeom prst="rect">
            <a:avLst/>
          </a:prstGeom>
          <a:noFill/>
        </p:spPr>
        <p:txBody>
          <a:bodyPr wrap="square" rtlCol="0">
            <a:spAutoFit/>
          </a:bodyPr>
          <a:lstStyle/>
          <a:p>
            <a:pPr algn="ctr"/>
            <a:r>
              <a:rPr lang="en-IN" dirty="0" smtClean="0"/>
              <a:t>Make he total of Debit Side equal to Credit Side</a:t>
            </a:r>
          </a:p>
          <a:p>
            <a:pPr algn="ctr"/>
            <a:endParaRPr lang="en-IN" sz="200" dirty="0" smtClean="0"/>
          </a:p>
          <a:p>
            <a:pPr algn="ctr"/>
            <a:r>
              <a:rPr lang="en-IN" dirty="0" smtClean="0"/>
              <a:t>Draw a double line after the total</a:t>
            </a:r>
          </a:p>
          <a:p>
            <a:pPr algn="ctr"/>
            <a:endParaRPr lang="en-IN" sz="500" dirty="0" smtClean="0"/>
          </a:p>
          <a:p>
            <a:pPr algn="ctr"/>
            <a:r>
              <a:rPr lang="en-IN" dirty="0" smtClean="0"/>
              <a:t>Bring forward the balance on the next page</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
            <a:ext cx="7772400" cy="642942"/>
          </a:xfrm>
        </p:spPr>
        <p:txBody>
          <a:bodyPr>
            <a:normAutofit fontScale="90000"/>
          </a:bodyPr>
          <a:lstStyle/>
          <a:p>
            <a:pPr algn="ctr"/>
            <a:r>
              <a:rPr lang="en-IN" sz="4400" b="1" dirty="0" smtClean="0">
                <a:solidFill>
                  <a:schemeClr val="tx1"/>
                </a:solidFill>
                <a:effectLst/>
              </a:rPr>
              <a:t>Journal</a:t>
            </a:r>
            <a:endParaRPr lang="en-IN" sz="4400" b="1" dirty="0">
              <a:solidFill>
                <a:schemeClr val="tx1"/>
              </a:solidFill>
              <a:effectLst/>
            </a:endParaRPr>
          </a:p>
        </p:txBody>
      </p:sp>
      <p:sp>
        <p:nvSpPr>
          <p:cNvPr id="3" name="Subtitle 2"/>
          <p:cNvSpPr>
            <a:spLocks noGrp="1"/>
          </p:cNvSpPr>
          <p:nvPr>
            <p:ph type="subTitle" idx="1"/>
          </p:nvPr>
        </p:nvSpPr>
        <p:spPr>
          <a:xfrm>
            <a:off x="357158" y="812038"/>
            <a:ext cx="8501122" cy="5929330"/>
          </a:xfrm>
        </p:spPr>
        <p:txBody>
          <a:bodyPr>
            <a:normAutofit/>
          </a:bodyPr>
          <a:lstStyle/>
          <a:p>
            <a:pPr marL="360363" indent="-360363" algn="just">
              <a:buFont typeface="Arial" pitchFamily="34" charset="0"/>
              <a:buChar char="•"/>
            </a:pPr>
            <a:r>
              <a:rPr lang="en-IN" sz="3200" dirty="0" smtClean="0"/>
              <a:t>A journal is the primary book of accounts in which transactions are originally recorded in the chronological manner.</a:t>
            </a:r>
          </a:p>
          <a:p>
            <a:pPr marL="630238" lvl="1" indent="-360363" algn="just">
              <a:buFont typeface="Arial" pitchFamily="34" charset="0"/>
              <a:buChar char="•"/>
            </a:pPr>
            <a:r>
              <a:rPr lang="en-IN" sz="2800" dirty="0" smtClean="0"/>
              <a:t>- It is the book of original entry. Records are thereafter transferred to ledger.</a:t>
            </a:r>
          </a:p>
          <a:p>
            <a:pPr marL="360363" indent="-360363" algn="just">
              <a:buFont typeface="Arial" pitchFamily="34" charset="0"/>
              <a:buChar char="•"/>
            </a:pPr>
            <a:r>
              <a:rPr lang="en-IN" sz="3200" dirty="0" smtClean="0"/>
              <a:t>A journal is chronological record of financial transactions of a business (M.J. Keeler).</a:t>
            </a:r>
          </a:p>
          <a:p>
            <a:pPr marL="360363" indent="-360363" algn="just">
              <a:buFont typeface="Arial" pitchFamily="34" charset="0"/>
              <a:buChar char="•"/>
            </a:pPr>
            <a:r>
              <a:rPr lang="en-IN" sz="3200" dirty="0" smtClean="0"/>
              <a:t>An entry made in journal is termed as a Journal Entry and the process is called journalising. </a:t>
            </a:r>
          </a:p>
          <a:p>
            <a:pPr marL="360363" indent="-360363" algn="just">
              <a:buFont typeface="Arial" pitchFamily="34" charset="0"/>
              <a:buChar char="•"/>
            </a:pPr>
            <a:r>
              <a:rPr lang="en-IN" sz="3200" dirty="0" smtClean="0"/>
              <a:t>The transfer  of Journal entry is called Posting.</a:t>
            </a:r>
          </a:p>
          <a:p>
            <a:pPr algn="just">
              <a:buFont typeface="Arial" pitchFamily="34" charset="0"/>
              <a:buChar char="•"/>
            </a:pPr>
            <a:endParaRPr lang="en-IN" sz="3200" dirty="0" smtClean="0"/>
          </a:p>
          <a:p>
            <a:pPr algn="just">
              <a:buFont typeface="Arial" pitchFamily="34" charset="0"/>
              <a:buChar char="•"/>
            </a:pPr>
            <a:endParaRPr lang="en-IN" sz="32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785818"/>
          </a:xfrm>
        </p:spPr>
        <p:txBody>
          <a:bodyPr>
            <a:normAutofit/>
          </a:bodyPr>
          <a:lstStyle/>
          <a:p>
            <a:pPr algn="ctr"/>
            <a:r>
              <a:rPr lang="en-IN" sz="3200" b="1" dirty="0" smtClean="0">
                <a:solidFill>
                  <a:schemeClr val="tx1"/>
                </a:solidFill>
                <a:effectLst/>
              </a:rPr>
              <a:t>Characteristics of a Journal</a:t>
            </a:r>
            <a:endParaRPr lang="en-IN" sz="3200" b="1" dirty="0">
              <a:solidFill>
                <a:schemeClr val="tx1"/>
              </a:solidFill>
              <a:effectLst/>
            </a:endParaRPr>
          </a:p>
        </p:txBody>
      </p:sp>
      <p:sp>
        <p:nvSpPr>
          <p:cNvPr id="3" name="Content Placeholder 2"/>
          <p:cNvSpPr>
            <a:spLocks noGrp="1"/>
          </p:cNvSpPr>
          <p:nvPr>
            <p:ph idx="1"/>
          </p:nvPr>
        </p:nvSpPr>
        <p:spPr>
          <a:xfrm>
            <a:off x="827584" y="1571612"/>
            <a:ext cx="8030696" cy="4389120"/>
          </a:xfrm>
        </p:spPr>
        <p:txBody>
          <a:bodyPr>
            <a:normAutofit/>
          </a:bodyPr>
          <a:lstStyle/>
          <a:p>
            <a:pPr marL="514350" indent="-514350" algn="just">
              <a:buFont typeface="+mj-lt"/>
              <a:buAutoNum type="arabicPeriod"/>
            </a:pPr>
            <a:r>
              <a:rPr lang="en-IN" sz="2800" dirty="0" smtClean="0"/>
              <a:t>It contains transactions in a chronological order.</a:t>
            </a:r>
          </a:p>
          <a:p>
            <a:pPr marL="514350" indent="-514350" algn="just">
              <a:buFont typeface="+mj-lt"/>
              <a:buAutoNum type="arabicPeriod"/>
            </a:pPr>
            <a:r>
              <a:rPr lang="en-IN" sz="2800" dirty="0" smtClean="0"/>
              <a:t>It is the book of original entry in which transactions are analysed before posting in the Ledger.</a:t>
            </a:r>
          </a:p>
          <a:p>
            <a:pPr marL="514350" indent="-514350" algn="just">
              <a:buFont typeface="+mj-lt"/>
              <a:buAutoNum type="arabicPeriod"/>
            </a:pPr>
            <a:r>
              <a:rPr lang="en-IN" sz="2800" dirty="0" smtClean="0"/>
              <a:t>Using double entry system of Book keeping, it records both the debit and credit aspects of a transaction.</a:t>
            </a:r>
          </a:p>
          <a:p>
            <a:pPr marL="514350" indent="-514350" algn="just">
              <a:buFont typeface="+mj-lt"/>
              <a:buAutoNum type="arabicPeriod"/>
            </a:pPr>
            <a:r>
              <a:rPr lang="en-IN" sz="2800" dirty="0" smtClean="0"/>
              <a:t>It is a record that depicts the complete detail of a transaction in one entry.</a:t>
            </a:r>
          </a:p>
          <a:p>
            <a:pPr marL="514350" indent="-514350" algn="just">
              <a:buFont typeface="+mj-lt"/>
              <a:buAutoNum type="arabicPeriod"/>
            </a:pPr>
            <a:endParaRPr lang="en-IN"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4356"/>
          </a:xfrm>
        </p:spPr>
        <p:txBody>
          <a:bodyPr>
            <a:normAutofit/>
          </a:bodyPr>
          <a:lstStyle/>
          <a:p>
            <a:pPr algn="ctr"/>
            <a:r>
              <a:rPr lang="en-IN" sz="3600" b="1" dirty="0" smtClean="0">
                <a:solidFill>
                  <a:schemeClr val="tx1"/>
                </a:solidFill>
                <a:effectLst/>
              </a:rPr>
              <a:t>Steps in Journalising</a:t>
            </a:r>
            <a:endParaRPr lang="en-IN" sz="4000" b="1" dirty="0">
              <a:solidFill>
                <a:schemeClr val="tx1"/>
              </a:solidFill>
              <a:effectLst/>
            </a:endParaRPr>
          </a:p>
        </p:txBody>
      </p:sp>
      <p:sp>
        <p:nvSpPr>
          <p:cNvPr id="3" name="Content Placeholder 2"/>
          <p:cNvSpPr>
            <a:spLocks noGrp="1"/>
          </p:cNvSpPr>
          <p:nvPr>
            <p:ph idx="1"/>
          </p:nvPr>
        </p:nvSpPr>
        <p:spPr>
          <a:xfrm>
            <a:off x="357158" y="1000108"/>
            <a:ext cx="8501122" cy="5643602"/>
          </a:xfrm>
        </p:spPr>
        <p:txBody>
          <a:bodyPr>
            <a:normAutofit fontScale="92500" lnSpcReduction="20000"/>
          </a:bodyPr>
          <a:lstStyle/>
          <a:p>
            <a:pPr marL="514350" indent="-514350" algn="just">
              <a:buFont typeface="+mj-lt"/>
              <a:buAutoNum type="arabicPeriod"/>
            </a:pPr>
            <a:r>
              <a:rPr lang="en-IN" dirty="0" smtClean="0"/>
              <a:t>Determine what accounts are affected by a transaction.</a:t>
            </a:r>
          </a:p>
          <a:p>
            <a:pPr marL="514350" indent="-514350" algn="just">
              <a:buFont typeface="+mj-lt"/>
              <a:buAutoNum type="arabicPeriod"/>
            </a:pPr>
            <a:r>
              <a:rPr lang="en-IN" dirty="0" smtClean="0"/>
              <a:t>Ascertain what is the nature of the account affected.</a:t>
            </a:r>
          </a:p>
          <a:p>
            <a:pPr marL="514350" indent="-514350" algn="just">
              <a:buFont typeface="+mj-lt"/>
              <a:buAutoNum type="arabicPeriod"/>
            </a:pPr>
            <a:r>
              <a:rPr lang="en-IN" dirty="0" smtClean="0"/>
              <a:t>Applying the rules of debit and credit, ascertain which account is to be debited and which account is to be credited.</a:t>
            </a:r>
          </a:p>
          <a:p>
            <a:pPr marL="514350" indent="-514350" algn="just">
              <a:buFont typeface="+mj-lt"/>
              <a:buAutoNum type="arabicPeriod"/>
            </a:pPr>
            <a:r>
              <a:rPr lang="en-IN" dirty="0" smtClean="0"/>
              <a:t>Ascertain the amount by which the accounts are to be debited and credited.</a:t>
            </a:r>
          </a:p>
          <a:p>
            <a:pPr marL="514350" indent="-514350" algn="just">
              <a:buFont typeface="+mj-lt"/>
              <a:buAutoNum type="arabicPeriod"/>
            </a:pPr>
            <a:r>
              <a:rPr lang="en-IN" dirty="0" smtClean="0"/>
              <a:t>Write date, month and year in the ‘Date’ column.</a:t>
            </a:r>
          </a:p>
          <a:p>
            <a:pPr marL="514350" indent="-514350" algn="just">
              <a:buFont typeface="+mj-lt"/>
              <a:buAutoNum type="arabicPeriod"/>
            </a:pPr>
            <a:r>
              <a:rPr lang="en-IN" dirty="0" smtClean="0"/>
              <a:t>In the ‘Particulars’ column, record the name of the account to be debited with abbreviation ‘Dr.’ in the same line. The amount to be debited is recorded in the ‘Debit Amount Column’.</a:t>
            </a:r>
          </a:p>
          <a:p>
            <a:pPr marL="514350" indent="-514350" algn="just">
              <a:buFont typeface="+mj-lt"/>
              <a:buAutoNum type="arabicPeriod"/>
            </a:pPr>
            <a:endParaRPr lang="en-IN" dirty="0" smtClean="0"/>
          </a:p>
          <a:p>
            <a:pPr marL="514350" indent="-514350" algn="just">
              <a:buFont typeface="+mj-lt"/>
              <a:buAutoNum type="arabicPeriod"/>
            </a:pPr>
            <a:endParaRPr lang="en-IN" dirty="0" smtClean="0"/>
          </a:p>
          <a:p>
            <a:pPr marL="514350" indent="-514350" algn="just">
              <a:buFont typeface="+mj-lt"/>
              <a:buAutoNum type="arabicPeriod"/>
            </a:pPr>
            <a:endParaRPr lang="en-IN" dirty="0" smtClean="0"/>
          </a:p>
          <a:p>
            <a:pPr marL="514350" indent="-514350" algn="just">
              <a:buFont typeface="+mj-lt"/>
              <a:buAutoNum type="arabicPeriod"/>
            </a:pPr>
            <a:endParaRPr lang="en-IN" sz="1400" dirty="0" smtClean="0"/>
          </a:p>
          <a:p>
            <a:pPr marL="514350" indent="-514350" algn="ctr">
              <a:buNone/>
            </a:pPr>
            <a:endParaRPr lang="en-IN" sz="3200" b="1" dirty="0" smtClean="0">
              <a:solidFill>
                <a:srgbClr val="FFFF00"/>
              </a:solidFill>
            </a:endParaRPr>
          </a:p>
          <a:p>
            <a:pPr marL="514350" indent="-514350" algn="just">
              <a:buNone/>
            </a:pPr>
            <a:endParaRPr lang="en-IN" b="1" dirty="0" smtClean="0">
              <a:solidFill>
                <a:srgbClr val="FFFF00"/>
              </a:solidFill>
            </a:endParaRPr>
          </a:p>
          <a:p>
            <a:pPr marL="514350" indent="-514350" algn="just">
              <a:buNone/>
            </a:pPr>
            <a:endParaRPr lang="en-IN" b="1" dirty="0" smtClean="0">
              <a:solidFill>
                <a:srgbClr val="FFFF00"/>
              </a:solidFill>
            </a:endParaRPr>
          </a:p>
          <a:p>
            <a:pPr marL="514350" indent="-514350" algn="just">
              <a:buFont typeface="+mj-lt"/>
              <a:buAutoNum type="arabicPeriod"/>
            </a:pP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28"/>
            <a:ext cx="8229600" cy="428604"/>
          </a:xfrm>
        </p:spPr>
        <p:txBody>
          <a:bodyPr>
            <a:noAutofit/>
          </a:bodyPr>
          <a:lstStyle/>
          <a:p>
            <a:pPr algn="ctr"/>
            <a:r>
              <a:rPr lang="en-IN" sz="3600" b="1" dirty="0" smtClean="0">
                <a:solidFill>
                  <a:schemeClr val="tx1"/>
                </a:solidFill>
                <a:effectLst/>
              </a:rPr>
              <a:t>Steps in Journalising</a:t>
            </a:r>
            <a:endParaRPr lang="en-IN" sz="4000" b="1" dirty="0">
              <a:solidFill>
                <a:schemeClr val="tx1"/>
              </a:solidFill>
              <a:effectLst/>
            </a:endParaRPr>
          </a:p>
        </p:txBody>
      </p:sp>
      <p:sp>
        <p:nvSpPr>
          <p:cNvPr id="3" name="Content Placeholder 2"/>
          <p:cNvSpPr>
            <a:spLocks noGrp="1"/>
          </p:cNvSpPr>
          <p:nvPr>
            <p:ph idx="1"/>
          </p:nvPr>
        </p:nvSpPr>
        <p:spPr>
          <a:xfrm>
            <a:off x="357158" y="1285860"/>
            <a:ext cx="8501122" cy="5286412"/>
          </a:xfrm>
        </p:spPr>
        <p:txBody>
          <a:bodyPr>
            <a:normAutofit/>
          </a:bodyPr>
          <a:lstStyle/>
          <a:p>
            <a:pPr marL="514350" indent="-514350" algn="just">
              <a:buFont typeface="+mj-lt"/>
              <a:buAutoNum type="arabicPeriod" startAt="7"/>
            </a:pPr>
            <a:r>
              <a:rPr lang="en-IN" sz="2800" dirty="0" smtClean="0"/>
              <a:t>Again record the name of the account to be credited in the particulars column in the next line preceded by the word ‘To’ in the right. Amount to be credited should be written in the ‘Credit Amount’ column.</a:t>
            </a:r>
          </a:p>
          <a:p>
            <a:pPr marL="514350" indent="-514350" algn="just">
              <a:buFont typeface="+mj-lt"/>
              <a:buAutoNum type="arabicPeriod" startAt="7"/>
            </a:pPr>
            <a:r>
              <a:rPr lang="en-IN" sz="2800" dirty="0" smtClean="0"/>
              <a:t>A brief description of the transaction (called narration)  is written underneath in the next line in the ‘Particulars column.”</a:t>
            </a:r>
          </a:p>
          <a:p>
            <a:pPr marL="514350" indent="-514350" algn="just">
              <a:buFont typeface="+mj-lt"/>
              <a:buAutoNum type="arabicPeriod" startAt="7"/>
            </a:pPr>
            <a:r>
              <a:rPr lang="en-IN" sz="2800" dirty="0" smtClean="0"/>
              <a:t>Draw a line across ‘Particulars’ column to separate one Journal entry from the other. </a:t>
            </a:r>
          </a:p>
          <a:p>
            <a:pPr marL="514350" indent="-514350" algn="just">
              <a:buFont typeface="+mj-lt"/>
              <a:buAutoNum type="arabicPeriod" startAt="7"/>
            </a:pPr>
            <a:endParaRPr lang="en-IN" sz="1600" dirty="0" smtClean="0"/>
          </a:p>
          <a:p>
            <a:pPr marL="514350" indent="-514350" algn="just">
              <a:buNone/>
            </a:pPr>
            <a:endParaRPr lang="en-IN" sz="2800" b="1" dirty="0" smtClean="0">
              <a:solidFill>
                <a:srgbClr val="FFFF00"/>
              </a:solidFill>
            </a:endParaRPr>
          </a:p>
          <a:p>
            <a:pPr marL="514350" indent="-514350" algn="just">
              <a:buNone/>
            </a:pPr>
            <a:endParaRPr lang="en-IN" sz="2800" b="1" dirty="0" smtClean="0">
              <a:solidFill>
                <a:srgbClr val="FFFF00"/>
              </a:solidFill>
            </a:endParaRPr>
          </a:p>
          <a:p>
            <a:pPr marL="514350" indent="-514350" algn="just">
              <a:buFont typeface="+mj-lt"/>
              <a:buAutoNum type="arabicPeriod"/>
            </a:pPr>
            <a:endParaRPr lang="en-IN"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582594"/>
          </a:xfrm>
        </p:spPr>
        <p:txBody>
          <a:bodyPr>
            <a:normAutofit fontScale="90000"/>
          </a:bodyPr>
          <a:lstStyle/>
          <a:p>
            <a:pPr algn="ctr"/>
            <a:r>
              <a:rPr lang="en-IN" sz="3600" b="1" dirty="0" smtClean="0">
                <a:effectLst/>
              </a:rPr>
              <a:t>Types of Accounts</a:t>
            </a:r>
            <a:endParaRPr lang="en-IN" sz="3600" b="1" dirty="0">
              <a:effectLst/>
            </a:endParaRPr>
          </a:p>
        </p:txBody>
      </p:sp>
      <p:sp>
        <p:nvSpPr>
          <p:cNvPr id="3" name="Content Placeholder 2"/>
          <p:cNvSpPr>
            <a:spLocks noGrp="1"/>
          </p:cNvSpPr>
          <p:nvPr>
            <p:ph idx="1"/>
          </p:nvPr>
        </p:nvSpPr>
        <p:spPr>
          <a:xfrm>
            <a:off x="357158" y="714356"/>
            <a:ext cx="8501122" cy="6143644"/>
          </a:xfrm>
        </p:spPr>
        <p:txBody>
          <a:bodyPr>
            <a:noAutofit/>
          </a:bodyPr>
          <a:lstStyle/>
          <a:p>
            <a:pPr>
              <a:buNone/>
            </a:pPr>
            <a:endParaRPr lang="en-IN" sz="2400" dirty="0"/>
          </a:p>
          <a:p>
            <a:pPr marL="0" indent="0">
              <a:buNone/>
            </a:pPr>
            <a:endParaRPr lang="en-IN" sz="2400" dirty="0"/>
          </a:p>
        </p:txBody>
      </p:sp>
      <p:sp>
        <p:nvSpPr>
          <p:cNvPr id="6" name="TextBox 5"/>
          <p:cNvSpPr txBox="1"/>
          <p:nvPr/>
        </p:nvSpPr>
        <p:spPr>
          <a:xfrm>
            <a:off x="899592" y="714356"/>
            <a:ext cx="8030126" cy="6063198"/>
          </a:xfrm>
          <a:prstGeom prst="rect">
            <a:avLst/>
          </a:prstGeom>
          <a:noFill/>
        </p:spPr>
        <p:txBody>
          <a:bodyPr wrap="square" rtlCol="0">
            <a:spAutoFit/>
          </a:bodyPr>
          <a:lstStyle/>
          <a:p>
            <a:pPr algn="just"/>
            <a:r>
              <a:rPr lang="en-IN" sz="2800" b="1" u="sng" dirty="0"/>
              <a:t>There are three types of </a:t>
            </a:r>
            <a:r>
              <a:rPr lang="en-IN" sz="2800" b="1" u="sng" dirty="0" smtClean="0"/>
              <a:t>accounts</a:t>
            </a:r>
            <a:endParaRPr lang="en-IN" sz="2400" b="1" u="sng" dirty="0" smtClean="0"/>
          </a:p>
          <a:p>
            <a:pPr algn="just"/>
            <a:r>
              <a:rPr lang="en-IN" sz="2400" b="1" i="1" dirty="0"/>
              <a:t>1. Personal Accounts</a:t>
            </a:r>
            <a:endParaRPr lang="en-IN" sz="2400" dirty="0"/>
          </a:p>
          <a:p>
            <a:pPr algn="just"/>
            <a:r>
              <a:rPr lang="en-IN" sz="2400" dirty="0"/>
              <a:t>The accounts of all those persons organizations / entities from whom the company has either to receive money or has to pay money, are called personal accounts.</a:t>
            </a:r>
          </a:p>
          <a:p>
            <a:pPr algn="just"/>
            <a:r>
              <a:rPr lang="en-IN" sz="2400" b="1" i="1" dirty="0"/>
              <a:t>2. Real Accounts</a:t>
            </a:r>
            <a:endParaRPr lang="en-IN" sz="2400" dirty="0"/>
          </a:p>
          <a:p>
            <a:pPr algn="just"/>
            <a:r>
              <a:rPr lang="en-IN" sz="2400" dirty="0"/>
              <a:t>The firm also owns property like land, building, plant and machinery, stock, cash etc. The accounts of various assets or property acquired by the firm, are classified as Real account.</a:t>
            </a:r>
          </a:p>
          <a:p>
            <a:pPr algn="just"/>
            <a:r>
              <a:rPr lang="en-IN" sz="2400" b="1" i="1" dirty="0"/>
              <a:t>3. Nominal Accounts</a:t>
            </a:r>
            <a:endParaRPr lang="en-IN" sz="2400" dirty="0"/>
          </a:p>
          <a:p>
            <a:pPr algn="just"/>
            <a:r>
              <a:rPr lang="en-IN" sz="2400" dirty="0"/>
              <a:t>The accounts of various items which represent either </a:t>
            </a:r>
            <a:r>
              <a:rPr lang="en-IN" sz="2400" b="1" i="1" dirty="0"/>
              <a:t>income and gain </a:t>
            </a:r>
            <a:r>
              <a:rPr lang="en-IN" sz="2400" dirty="0"/>
              <a:t>or </a:t>
            </a:r>
            <a:r>
              <a:rPr lang="en-IN" sz="2400" b="1" i="1" dirty="0"/>
              <a:t>expenses and loss </a:t>
            </a:r>
            <a:r>
              <a:rPr lang="en-IN" sz="2400" dirty="0"/>
              <a:t>of the firm are nominal accounts. For example accounts of rent, wages, salary, telephone bills are classified as nominal accounts. Similarly dividend received a/c. interest earned a/c, commission a/c are also nominal accounts</a:t>
            </a:r>
            <a:r>
              <a:rPr lang="en-IN" sz="2400" dirty="0" smtClean="0"/>
              <a:t>.</a:t>
            </a:r>
            <a:endParaRPr lang="en-IN"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59632" y="557808"/>
            <a:ext cx="7498080" cy="1143000"/>
          </a:xfrm>
        </p:spPr>
        <p:txBody>
          <a:bodyPr>
            <a:normAutofit/>
          </a:bodyPr>
          <a:lstStyle/>
          <a:p>
            <a:pPr algn="ctr"/>
            <a:r>
              <a:rPr lang="en-IN" sz="3600" b="1" dirty="0" smtClean="0">
                <a:solidFill>
                  <a:schemeClr val="tx1"/>
                </a:solidFill>
                <a:effectLst/>
              </a:rPr>
              <a:t>Rules of Debit and Credit</a:t>
            </a:r>
            <a:endParaRPr lang="en-IN" sz="3600" dirty="0">
              <a:solidFill>
                <a:schemeClr val="tx1"/>
              </a:solidFill>
              <a:effectLst/>
            </a:endParaRPr>
          </a:p>
        </p:txBody>
      </p:sp>
      <p:sp>
        <p:nvSpPr>
          <p:cNvPr id="3" name="Content Placeholder 2"/>
          <p:cNvSpPr>
            <a:spLocks noGrp="1"/>
          </p:cNvSpPr>
          <p:nvPr>
            <p:ph idx="1"/>
          </p:nvPr>
        </p:nvSpPr>
        <p:spPr>
          <a:xfrm>
            <a:off x="357158" y="2143140"/>
            <a:ext cx="8501122" cy="6215082"/>
          </a:xfrm>
        </p:spPr>
        <p:txBody>
          <a:bodyPr>
            <a:normAutofit/>
          </a:bodyPr>
          <a:lstStyle/>
          <a:p>
            <a:pPr marL="514350" indent="-514350" algn="just">
              <a:buFont typeface="+mj-lt"/>
              <a:buAutoNum type="arabicPeriod" startAt="7"/>
            </a:pPr>
            <a:endParaRPr lang="en-IN" dirty="0" smtClean="0"/>
          </a:p>
          <a:p>
            <a:pPr marL="514350" indent="-514350" algn="just">
              <a:buFont typeface="+mj-lt"/>
              <a:buAutoNum type="arabicPeriod" startAt="7"/>
            </a:pPr>
            <a:endParaRPr lang="en-IN" sz="1400" dirty="0" smtClean="0"/>
          </a:p>
          <a:p>
            <a:pPr marL="514350" indent="-514350" algn="ctr">
              <a:buNone/>
            </a:pPr>
            <a:endParaRPr lang="en-IN" sz="3200" b="1" dirty="0" smtClean="0">
              <a:solidFill>
                <a:srgbClr val="FFFF00"/>
              </a:solidFill>
            </a:endParaRPr>
          </a:p>
          <a:p>
            <a:pPr marL="514350" indent="-514350" algn="just">
              <a:buNone/>
            </a:pPr>
            <a:endParaRPr lang="en-IN" b="1" dirty="0" smtClean="0">
              <a:solidFill>
                <a:srgbClr val="FFFF00"/>
              </a:solidFill>
            </a:endParaRPr>
          </a:p>
          <a:p>
            <a:pPr marL="514350" indent="-514350" algn="just">
              <a:buNone/>
            </a:pPr>
            <a:endParaRPr lang="en-IN" b="1" dirty="0" smtClean="0">
              <a:solidFill>
                <a:srgbClr val="FFFF00"/>
              </a:solidFill>
            </a:endParaRPr>
          </a:p>
          <a:p>
            <a:pPr marL="514350" indent="-514350" algn="just">
              <a:buFont typeface="+mj-lt"/>
              <a:buAutoNum type="arabicPeriod"/>
            </a:pPr>
            <a:endParaRPr lang="en-IN" dirty="0"/>
          </a:p>
        </p:txBody>
      </p:sp>
      <p:graphicFrame>
        <p:nvGraphicFramePr>
          <p:cNvPr id="4" name="Table 3"/>
          <p:cNvGraphicFramePr>
            <a:graphicFrameLocks noGrp="1"/>
          </p:cNvGraphicFramePr>
          <p:nvPr/>
        </p:nvGraphicFramePr>
        <p:xfrm>
          <a:off x="1043607" y="1988840"/>
          <a:ext cx="7992889" cy="3126837"/>
        </p:xfrm>
        <a:graphic>
          <a:graphicData uri="http://schemas.openxmlformats.org/drawingml/2006/table">
            <a:tbl>
              <a:tblPr firstRow="1" bandRow="1">
                <a:tableStyleId>{16D9F66E-5EB9-4882-86FB-DCBF35E3C3E4}</a:tableStyleId>
              </a:tblPr>
              <a:tblGrid>
                <a:gridCol w="3078261"/>
                <a:gridCol w="2473537"/>
                <a:gridCol w="2441091"/>
              </a:tblGrid>
              <a:tr h="767959">
                <a:tc>
                  <a:txBody>
                    <a:bodyPr/>
                    <a:lstStyle/>
                    <a:p>
                      <a:r>
                        <a:rPr lang="en-IN" sz="2400" dirty="0" smtClean="0"/>
                        <a:t>Types of Account</a:t>
                      </a:r>
                      <a:endParaRPr lang="en-IN" sz="2400" dirty="0"/>
                    </a:p>
                  </a:txBody>
                  <a:tcPr/>
                </a:tc>
                <a:tc>
                  <a:txBody>
                    <a:bodyPr/>
                    <a:lstStyle/>
                    <a:p>
                      <a:pPr algn="ctr"/>
                      <a:r>
                        <a:rPr lang="en-IN" sz="2400" dirty="0" smtClean="0"/>
                        <a:t>Debit</a:t>
                      </a:r>
                      <a:endParaRPr lang="en-IN" sz="2400" dirty="0"/>
                    </a:p>
                  </a:txBody>
                  <a:tcPr/>
                </a:tc>
                <a:tc>
                  <a:txBody>
                    <a:bodyPr/>
                    <a:lstStyle/>
                    <a:p>
                      <a:pPr algn="ctr"/>
                      <a:r>
                        <a:rPr lang="en-IN" sz="2400" dirty="0" smtClean="0"/>
                        <a:t>Credit</a:t>
                      </a:r>
                      <a:endParaRPr lang="en-IN" sz="2400" dirty="0"/>
                    </a:p>
                  </a:txBody>
                  <a:tcPr/>
                </a:tc>
              </a:tr>
              <a:tr h="767959">
                <a:tc>
                  <a:txBody>
                    <a:bodyPr/>
                    <a:lstStyle/>
                    <a:p>
                      <a:r>
                        <a:rPr lang="en-IN" sz="2400" b="1" dirty="0" smtClean="0"/>
                        <a:t>1. Personal Account</a:t>
                      </a:r>
                      <a:endParaRPr lang="en-IN" sz="2400" b="1" dirty="0"/>
                    </a:p>
                  </a:txBody>
                  <a:tcPr/>
                </a:tc>
                <a:tc>
                  <a:txBody>
                    <a:bodyPr/>
                    <a:lstStyle/>
                    <a:p>
                      <a:pPr algn="ctr"/>
                      <a:r>
                        <a:rPr lang="en-IN" sz="2400" dirty="0" smtClean="0"/>
                        <a:t>The Receiver</a:t>
                      </a:r>
                      <a:endParaRPr lang="en-IN" sz="2400" dirty="0"/>
                    </a:p>
                  </a:txBody>
                  <a:tcPr/>
                </a:tc>
                <a:tc>
                  <a:txBody>
                    <a:bodyPr/>
                    <a:lstStyle/>
                    <a:p>
                      <a:pPr algn="ctr"/>
                      <a:r>
                        <a:rPr lang="en-IN" sz="2400" dirty="0" smtClean="0"/>
                        <a:t>The Giver</a:t>
                      </a:r>
                      <a:endParaRPr lang="en-IN" sz="2400" dirty="0"/>
                    </a:p>
                  </a:txBody>
                  <a:tcPr/>
                </a:tc>
              </a:tr>
              <a:tr h="767959">
                <a:tc>
                  <a:txBody>
                    <a:bodyPr/>
                    <a:lstStyle/>
                    <a:p>
                      <a:r>
                        <a:rPr lang="en-IN" sz="2400" b="1" dirty="0" smtClean="0"/>
                        <a:t>2.</a:t>
                      </a:r>
                      <a:r>
                        <a:rPr lang="en-IN" sz="2400" b="1" baseline="0" dirty="0" smtClean="0"/>
                        <a:t> Real Account</a:t>
                      </a:r>
                      <a:endParaRPr lang="en-IN" sz="2400" b="1" dirty="0"/>
                    </a:p>
                  </a:txBody>
                  <a:tcPr/>
                </a:tc>
                <a:tc>
                  <a:txBody>
                    <a:bodyPr/>
                    <a:lstStyle/>
                    <a:p>
                      <a:pPr algn="ctr"/>
                      <a:r>
                        <a:rPr lang="en-IN" sz="2400" dirty="0" smtClean="0"/>
                        <a:t>What</a:t>
                      </a:r>
                      <a:r>
                        <a:rPr lang="en-IN" sz="2400" baseline="0" dirty="0" smtClean="0"/>
                        <a:t> comes in</a:t>
                      </a:r>
                      <a:endParaRPr lang="en-IN" sz="2400" dirty="0"/>
                    </a:p>
                  </a:txBody>
                  <a:tcPr/>
                </a:tc>
                <a:tc>
                  <a:txBody>
                    <a:bodyPr/>
                    <a:lstStyle/>
                    <a:p>
                      <a:pPr algn="ctr"/>
                      <a:r>
                        <a:rPr lang="en-IN" sz="2400" dirty="0" smtClean="0"/>
                        <a:t>What goes out</a:t>
                      </a:r>
                      <a:endParaRPr lang="en-IN" sz="2400" dirty="0"/>
                    </a:p>
                  </a:txBody>
                  <a:tcPr/>
                </a:tc>
              </a:tr>
              <a:tr h="767959">
                <a:tc>
                  <a:txBody>
                    <a:bodyPr/>
                    <a:lstStyle/>
                    <a:p>
                      <a:r>
                        <a:rPr lang="en-IN" sz="2400" b="1" dirty="0" smtClean="0"/>
                        <a:t>3. Nominal</a:t>
                      </a:r>
                      <a:r>
                        <a:rPr lang="en-IN" sz="2400" b="1" baseline="0" dirty="0" smtClean="0"/>
                        <a:t> Account</a:t>
                      </a:r>
                      <a:endParaRPr lang="en-IN" sz="2400" b="1" dirty="0"/>
                    </a:p>
                  </a:txBody>
                  <a:tcPr/>
                </a:tc>
                <a:tc>
                  <a:txBody>
                    <a:bodyPr/>
                    <a:lstStyle/>
                    <a:p>
                      <a:pPr algn="ctr"/>
                      <a:r>
                        <a:rPr lang="en-IN" sz="2400" dirty="0" smtClean="0"/>
                        <a:t>Expenses and Losses</a:t>
                      </a:r>
                      <a:endParaRPr lang="en-IN" sz="2400" dirty="0"/>
                    </a:p>
                  </a:txBody>
                  <a:tcPr/>
                </a:tc>
                <a:tc>
                  <a:txBody>
                    <a:bodyPr/>
                    <a:lstStyle/>
                    <a:p>
                      <a:pPr algn="ctr"/>
                      <a:r>
                        <a:rPr lang="en-IN" sz="2400" dirty="0" smtClean="0"/>
                        <a:t>Incomes and Gains</a:t>
                      </a:r>
                      <a:endParaRPr lang="en-IN" sz="2400"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idx="4294967295"/>
          </p:nvPr>
        </p:nvGraphicFramePr>
        <p:xfrm>
          <a:off x="971599" y="1844824"/>
          <a:ext cx="7992889" cy="2970494"/>
        </p:xfrm>
        <a:graphic>
          <a:graphicData uri="http://schemas.openxmlformats.org/drawingml/2006/table">
            <a:tbl>
              <a:tblPr firstRow="1" bandRow="1">
                <a:tableStyleId>{D7AC3CCA-C797-4891-BE02-D94E43425B78}</a:tableStyleId>
              </a:tblPr>
              <a:tblGrid>
                <a:gridCol w="1152128"/>
                <a:gridCol w="3815289"/>
                <a:gridCol w="769305"/>
                <a:gridCol w="995656"/>
                <a:gridCol w="1260511"/>
              </a:tblGrid>
              <a:tr h="660778">
                <a:tc>
                  <a:txBody>
                    <a:bodyPr/>
                    <a:lstStyle/>
                    <a:p>
                      <a:r>
                        <a:rPr lang="en-IN" sz="2400" dirty="0" smtClean="0"/>
                        <a:t>Date</a:t>
                      </a:r>
                      <a:endParaRPr lang="en-IN" sz="2400" dirty="0"/>
                    </a:p>
                  </a:txBody>
                  <a:tcPr/>
                </a:tc>
                <a:tc>
                  <a:txBody>
                    <a:bodyPr/>
                    <a:lstStyle/>
                    <a:p>
                      <a:r>
                        <a:rPr lang="en-IN" sz="2400" dirty="0" smtClean="0"/>
                        <a:t>particulars</a:t>
                      </a:r>
                      <a:endParaRPr lang="en-IN" sz="2400" dirty="0"/>
                    </a:p>
                  </a:txBody>
                  <a:tcPr/>
                </a:tc>
                <a:tc>
                  <a:txBody>
                    <a:bodyPr/>
                    <a:lstStyle/>
                    <a:p>
                      <a:r>
                        <a:rPr lang="en-IN" sz="2400" dirty="0" smtClean="0"/>
                        <a:t>L.F.</a:t>
                      </a:r>
                      <a:endParaRPr lang="en-IN" sz="2400" dirty="0"/>
                    </a:p>
                  </a:txBody>
                  <a:tcPr/>
                </a:tc>
                <a:tc>
                  <a:txBody>
                    <a:bodyPr/>
                    <a:lstStyle/>
                    <a:p>
                      <a:r>
                        <a:rPr lang="en-IN" sz="2400" dirty="0" smtClean="0"/>
                        <a:t>Dr. (Rs.)</a:t>
                      </a:r>
                      <a:endParaRPr lang="en-IN" sz="2400" dirty="0"/>
                    </a:p>
                  </a:txBody>
                  <a:tcPr/>
                </a:tc>
                <a:tc>
                  <a:txBody>
                    <a:bodyPr/>
                    <a:lstStyle/>
                    <a:p>
                      <a:r>
                        <a:rPr lang="en-IN" sz="2400" dirty="0" smtClean="0"/>
                        <a:t>Cr. (Rs)</a:t>
                      </a:r>
                      <a:endParaRPr lang="en-IN" sz="2400" dirty="0"/>
                    </a:p>
                  </a:txBody>
                  <a:tcPr/>
                </a:tc>
              </a:tr>
              <a:tr h="2147534">
                <a:tc>
                  <a:txBody>
                    <a:bodyPr/>
                    <a:lstStyle/>
                    <a:p>
                      <a:r>
                        <a:rPr lang="en-IN" sz="2400" dirty="0" smtClean="0"/>
                        <a:t>2020</a:t>
                      </a:r>
                    </a:p>
                    <a:p>
                      <a:r>
                        <a:rPr lang="en-IN" sz="2400" dirty="0" smtClean="0"/>
                        <a:t>May </a:t>
                      </a:r>
                      <a:r>
                        <a:rPr lang="en-IN" sz="2400" baseline="0" dirty="0" smtClean="0"/>
                        <a:t>01</a:t>
                      </a:r>
                      <a:endParaRPr lang="en-IN" sz="2400" dirty="0"/>
                    </a:p>
                  </a:txBody>
                  <a:tcPr/>
                </a:tc>
                <a:tc>
                  <a:txBody>
                    <a:bodyPr/>
                    <a:lstStyle/>
                    <a:p>
                      <a:r>
                        <a:rPr lang="en-IN" sz="2400" dirty="0" smtClean="0"/>
                        <a:t>Cash A/c 		.... Dr.</a:t>
                      </a:r>
                    </a:p>
                    <a:p>
                      <a:r>
                        <a:rPr lang="en-IN" sz="2400" baseline="0" dirty="0" smtClean="0"/>
                        <a:t>        To </a:t>
                      </a:r>
                      <a:r>
                        <a:rPr lang="en-IN" sz="2400" baseline="0" dirty="0" err="1" smtClean="0"/>
                        <a:t>Ramesh</a:t>
                      </a:r>
                      <a:endParaRPr lang="en-IN" sz="2400" baseline="0" dirty="0" smtClean="0"/>
                    </a:p>
                    <a:p>
                      <a:r>
                        <a:rPr lang="en-IN" sz="2400" baseline="0" dirty="0" smtClean="0"/>
                        <a:t>(being cash received from </a:t>
                      </a:r>
                      <a:r>
                        <a:rPr lang="en-IN" sz="2400" baseline="0" dirty="0" err="1" smtClean="0"/>
                        <a:t>Ramesh</a:t>
                      </a:r>
                      <a:r>
                        <a:rPr lang="en-IN" sz="2400" baseline="0" dirty="0" smtClean="0"/>
                        <a:t> in payment of the amount due from him)</a:t>
                      </a:r>
                      <a:endParaRPr lang="en-IN" sz="2400" dirty="0"/>
                    </a:p>
                  </a:txBody>
                  <a:tcPr/>
                </a:tc>
                <a:tc>
                  <a:txBody>
                    <a:bodyPr/>
                    <a:lstStyle/>
                    <a:p>
                      <a:r>
                        <a:rPr lang="en-IN" sz="2400" dirty="0" smtClean="0"/>
                        <a:t>60*</a:t>
                      </a:r>
                    </a:p>
                    <a:p>
                      <a:r>
                        <a:rPr lang="en-IN" sz="2400" dirty="0" smtClean="0"/>
                        <a:t>24*</a:t>
                      </a:r>
                      <a:endParaRPr lang="en-IN" sz="2400" dirty="0"/>
                    </a:p>
                  </a:txBody>
                  <a:tcPr/>
                </a:tc>
                <a:tc>
                  <a:txBody>
                    <a:bodyPr/>
                    <a:lstStyle/>
                    <a:p>
                      <a:r>
                        <a:rPr lang="en-IN" sz="2400" dirty="0" smtClean="0"/>
                        <a:t>3,000</a:t>
                      </a:r>
                      <a:endParaRPr lang="en-IN" sz="2400" dirty="0"/>
                    </a:p>
                  </a:txBody>
                  <a:tcPr/>
                </a:tc>
                <a:tc>
                  <a:txBody>
                    <a:bodyPr/>
                    <a:lstStyle/>
                    <a:p>
                      <a:endParaRPr lang="en-IN" sz="2400" dirty="0" smtClean="0"/>
                    </a:p>
                    <a:p>
                      <a:r>
                        <a:rPr lang="en-IN" sz="2400" dirty="0" smtClean="0"/>
                        <a:t>3,000</a:t>
                      </a:r>
                      <a:endParaRPr lang="en-IN" sz="2400" dirty="0"/>
                    </a:p>
                  </a:txBody>
                  <a:tcPr/>
                </a:tc>
              </a:tr>
            </a:tbl>
          </a:graphicData>
        </a:graphic>
      </p:graphicFrame>
      <p:sp>
        <p:nvSpPr>
          <p:cNvPr id="6" name="TextBox 5"/>
          <p:cNvSpPr txBox="1"/>
          <p:nvPr/>
        </p:nvSpPr>
        <p:spPr>
          <a:xfrm>
            <a:off x="827584" y="4941168"/>
            <a:ext cx="8064896" cy="1200329"/>
          </a:xfrm>
          <a:prstGeom prst="rect">
            <a:avLst/>
          </a:prstGeom>
          <a:noFill/>
        </p:spPr>
        <p:txBody>
          <a:bodyPr wrap="square" rtlCol="0">
            <a:spAutoFit/>
          </a:bodyPr>
          <a:lstStyle/>
          <a:p>
            <a:pPr marL="179388" indent="-179388"/>
            <a:r>
              <a:rPr lang="en-IN" sz="2400" dirty="0" smtClean="0"/>
              <a:t>* 60 refers to the page in the ledger where cash account is recorded and 24 shows the  page where </a:t>
            </a:r>
            <a:r>
              <a:rPr lang="en-IN" sz="2400" dirty="0" err="1" smtClean="0"/>
              <a:t>Ramesh’s</a:t>
            </a:r>
            <a:r>
              <a:rPr lang="en-IN" sz="2400" dirty="0" smtClean="0"/>
              <a:t> account has been maintained.</a:t>
            </a:r>
            <a:endParaRPr lang="en-IN" sz="2400" dirty="0"/>
          </a:p>
        </p:txBody>
      </p:sp>
      <p:sp>
        <p:nvSpPr>
          <p:cNvPr id="7" name="TextBox 6"/>
          <p:cNvSpPr txBox="1"/>
          <p:nvPr/>
        </p:nvSpPr>
        <p:spPr>
          <a:xfrm>
            <a:off x="1115616" y="692696"/>
            <a:ext cx="7884368" cy="954107"/>
          </a:xfrm>
          <a:prstGeom prst="rect">
            <a:avLst/>
          </a:prstGeom>
          <a:noFill/>
        </p:spPr>
        <p:txBody>
          <a:bodyPr wrap="square" rtlCol="0">
            <a:spAutoFit/>
          </a:bodyPr>
          <a:lstStyle/>
          <a:p>
            <a:r>
              <a:rPr lang="en-IN" sz="2800" dirty="0" smtClean="0"/>
              <a:t>Journal columns can be understood by observing the following hypothetical entry:</a:t>
            </a:r>
            <a:endParaRPr lang="en-IN"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667</TotalTime>
  <Words>2298</Words>
  <Application>Microsoft Office PowerPoint</Application>
  <PresentationFormat>On-screen Show (4:3)</PresentationFormat>
  <Paragraphs>309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Solstice</vt:lpstr>
      <vt:lpstr>Journal and Ledger</vt:lpstr>
      <vt:lpstr>Introduction</vt:lpstr>
      <vt:lpstr>Journal</vt:lpstr>
      <vt:lpstr>Characteristics of a Journal</vt:lpstr>
      <vt:lpstr>Steps in Journalising</vt:lpstr>
      <vt:lpstr>Steps in Journalising</vt:lpstr>
      <vt:lpstr>Types of Accounts</vt:lpstr>
      <vt:lpstr>Rules of Debit and Credit</vt:lpstr>
      <vt:lpstr>Slide 9</vt:lpstr>
      <vt:lpstr>Slide 10</vt:lpstr>
      <vt:lpstr>Example 2: Purchased a machine from Sonu &amp; Sons for Rs. 50,000 on 01.05.2019 and made a cash payment.  The transaction will be journalised as :</vt:lpstr>
      <vt:lpstr>Slide 12</vt:lpstr>
      <vt:lpstr>Slide 13</vt:lpstr>
      <vt:lpstr>Slide 14</vt:lpstr>
      <vt:lpstr>Slide 15</vt:lpstr>
      <vt:lpstr>Opening Entry</vt:lpstr>
      <vt:lpstr>Example of Passing and Opening Entry</vt:lpstr>
      <vt:lpstr>Advantages of Journal</vt:lpstr>
      <vt:lpstr>Ledger</vt:lpstr>
      <vt:lpstr>Utility of Ledger</vt:lpstr>
      <vt:lpstr>Steps in posting of Account debited in a Journal entry</vt:lpstr>
      <vt:lpstr>Steps in posting of Account credited in a Journal entry</vt:lpstr>
      <vt:lpstr>Balancing a Ledger</vt:lpstr>
      <vt:lpstr>Balancing a Ledger</vt:lpstr>
      <vt:lpstr>Process of Balancing Ledger Accounts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 and Ledger</dc:title>
  <dc:creator>My</dc:creator>
  <cp:lastModifiedBy>My</cp:lastModifiedBy>
  <cp:revision>82</cp:revision>
  <dcterms:created xsi:type="dcterms:W3CDTF">2020-04-26T15:03:38Z</dcterms:created>
  <dcterms:modified xsi:type="dcterms:W3CDTF">2020-05-05T11:25:05Z</dcterms:modified>
</cp:coreProperties>
</file>