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dirty="0" smtClean="0"/>
              <a:t>Non Excretory functions of Kidney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029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Dr Pramod Kumar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Asstt</a:t>
            </a:r>
            <a:r>
              <a:rPr lang="en-US" dirty="0" smtClean="0">
                <a:solidFill>
                  <a:schemeClr val="tx1"/>
                </a:solidFill>
              </a:rPr>
              <a:t>. Professor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Department of </a:t>
            </a:r>
            <a:r>
              <a:rPr lang="en-US" dirty="0" err="1" smtClean="0">
                <a:solidFill>
                  <a:schemeClr val="tx1"/>
                </a:solidFill>
              </a:rPr>
              <a:t>Vety</a:t>
            </a:r>
            <a:r>
              <a:rPr lang="en-US" dirty="0" smtClean="0">
                <a:solidFill>
                  <a:schemeClr val="tx1"/>
                </a:solidFill>
              </a:rPr>
              <a:t>. Physiology</a:t>
            </a:r>
          </a:p>
          <a:p>
            <a:endParaRPr lang="en-US" dirty="0"/>
          </a:p>
        </p:txBody>
      </p:sp>
      <p:pic>
        <p:nvPicPr>
          <p:cNvPr id="4" name="Picture 2" descr="C:\Users\Hp\Desktop\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82296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err="1" smtClean="0"/>
              <a:t>Gluconeogenesis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912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/>
              <a:t>Kidney produces glucose from lactate, glycerol and glutamine.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responsible for </a:t>
            </a:r>
            <a:r>
              <a:rPr lang="en-US" dirty="0" err="1" smtClean="0"/>
              <a:t>gluconeogenesis</a:t>
            </a:r>
            <a:r>
              <a:rPr lang="en-US" dirty="0" smtClean="0"/>
              <a:t> in fasting condition.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Regulates glucose production through insulin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catecholamines</a:t>
            </a:r>
            <a:r>
              <a:rPr lang="en-US" dirty="0" smtClean="0"/>
              <a:t> and other hormones.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Renal </a:t>
            </a:r>
            <a:r>
              <a:rPr lang="en-US" dirty="0" err="1" smtClean="0"/>
              <a:t>gluconeogenesis</a:t>
            </a:r>
            <a:r>
              <a:rPr lang="en-US" dirty="0" smtClean="0"/>
              <a:t> takes place in the renal cortex.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u="sng" dirty="0" smtClean="0"/>
              <a:t>Homeostasis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homeostatic control through renal excretion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action of ADH and ANP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abnormal excretion of Na imply </a:t>
            </a:r>
            <a:r>
              <a:rPr lang="en-US" dirty="0" err="1" smtClean="0"/>
              <a:t>glomerular</a:t>
            </a:r>
            <a:r>
              <a:rPr lang="en-US" dirty="0" smtClean="0"/>
              <a:t> dysfunction.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Urinary excretion rate = Filtration rate – </a:t>
            </a:r>
            <a:r>
              <a:rPr lang="en-US" dirty="0" err="1" smtClean="0"/>
              <a:t>Reabsorption</a:t>
            </a:r>
            <a:r>
              <a:rPr lang="en-US" dirty="0" smtClean="0"/>
              <a:t> rate + Secretion rate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Steps for formation of urine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Filtration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Reabsorption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Indirect </a:t>
            </a:r>
            <a:r>
              <a:rPr lang="en-US" dirty="0" err="1" smtClean="0"/>
              <a:t>reabsorption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Bicarbonate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Hormones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Secretion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/>
              <a:t>Filtration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791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blood </a:t>
            </a:r>
            <a:r>
              <a:rPr lang="en-US" dirty="0" smtClean="0"/>
              <a:t>is filtered by </a:t>
            </a:r>
            <a:r>
              <a:rPr lang="en-US" dirty="0" err="1" smtClean="0"/>
              <a:t>nephrons</a:t>
            </a:r>
            <a:r>
              <a:rPr lang="en-US" dirty="0" smtClean="0"/>
              <a:t> – </a:t>
            </a:r>
            <a:r>
              <a:rPr lang="en-US" dirty="0" err="1" smtClean="0"/>
              <a:t>ultrafiltration</a:t>
            </a:r>
            <a:r>
              <a:rPr lang="en-US" dirty="0" smtClean="0"/>
              <a:t> enter </a:t>
            </a:r>
            <a:r>
              <a:rPr lang="en-US" dirty="0" smtClean="0"/>
              <a:t>Bowman's space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f</a:t>
            </a:r>
            <a:r>
              <a:rPr lang="en-US" dirty="0" smtClean="0"/>
              <a:t>iltration </a:t>
            </a:r>
            <a:r>
              <a:rPr lang="en-US" dirty="0" smtClean="0"/>
              <a:t>is driven by Starling </a:t>
            </a:r>
            <a:r>
              <a:rPr lang="en-US" dirty="0" smtClean="0"/>
              <a:t>forces </a:t>
            </a:r>
            <a:r>
              <a:rPr lang="en-US" dirty="0" smtClean="0"/>
              <a:t>to form urine. </a:t>
            </a:r>
          </a:p>
          <a:p>
            <a:pPr algn="just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4" descr="C:\Users\Hp\Desktop\glomerular-filtration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048000"/>
            <a:ext cx="70866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94692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u="sng" dirty="0" err="1" smtClean="0"/>
              <a:t>Reabsorption</a:t>
            </a:r>
            <a:endParaRPr lang="en-US" sz="4000" u="sng" dirty="0" smtClean="0"/>
          </a:p>
          <a:p>
            <a:pPr algn="ctr"/>
            <a:endParaRPr lang="en-US" sz="3200" u="sng" dirty="0" smtClean="0"/>
          </a:p>
          <a:p>
            <a:pPr algn="just"/>
            <a:r>
              <a:rPr lang="en-US" sz="3200" dirty="0" smtClean="0"/>
              <a:t>	It </a:t>
            </a:r>
            <a:r>
              <a:rPr lang="en-US" sz="3200" dirty="0" smtClean="0"/>
              <a:t>is the process by which solutes and water are removed from the tubular fluid and transported into the </a:t>
            </a:r>
            <a:r>
              <a:rPr lang="en-US" sz="3200" dirty="0" smtClean="0"/>
              <a:t>blood.</a:t>
            </a:r>
          </a:p>
          <a:p>
            <a:pPr algn="just"/>
            <a:endParaRPr lang="en-US" sz="32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3200" dirty="0" err="1" smtClean="0"/>
              <a:t>Reabsorption</a:t>
            </a:r>
            <a:r>
              <a:rPr lang="en-US" sz="3200" dirty="0" smtClean="0"/>
              <a:t> - once </a:t>
            </a:r>
            <a:r>
              <a:rPr lang="en-US" sz="3200" dirty="0" smtClean="0"/>
              <a:t>absorbed </a:t>
            </a:r>
            <a:r>
              <a:rPr lang="en-US" sz="3200" dirty="0" smtClean="0"/>
              <a:t>in </a:t>
            </a:r>
            <a:r>
              <a:rPr lang="en-US" sz="3200" dirty="0" smtClean="0"/>
              <a:t>the </a:t>
            </a:r>
            <a:r>
              <a:rPr lang="en-US" sz="3200" dirty="0" smtClean="0"/>
              <a:t>intestines </a:t>
            </a:r>
          </a:p>
          <a:p>
            <a:pPr algn="just">
              <a:buFont typeface="Wingdings" pitchFamily="2" charset="2"/>
              <a:buChar char="q"/>
            </a:pPr>
            <a:endParaRPr lang="en-US" sz="32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/>
              <a:t>Two step </a:t>
            </a:r>
            <a:r>
              <a:rPr lang="en-US" sz="3200" dirty="0" smtClean="0"/>
              <a:t>process </a:t>
            </a:r>
            <a:r>
              <a:rPr lang="en-US" sz="3200" dirty="0" smtClean="0"/>
              <a:t>active </a:t>
            </a:r>
            <a:r>
              <a:rPr lang="en-US" sz="3200" dirty="0" smtClean="0"/>
              <a:t>or passive </a:t>
            </a:r>
            <a:r>
              <a:rPr lang="en-US" sz="3200" dirty="0" smtClean="0"/>
              <a:t>extraction</a:t>
            </a:r>
          </a:p>
          <a:p>
            <a:pPr algn="just">
              <a:buFont typeface="Wingdings" pitchFamily="2" charset="2"/>
              <a:buChar char="q"/>
            </a:pPr>
            <a:endParaRPr lang="en-US" sz="32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/>
              <a:t>transport processes - Starling forces 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763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u="sng" dirty="0" smtClean="0"/>
              <a:t>Indirect </a:t>
            </a:r>
            <a:r>
              <a:rPr lang="en-US" sz="3600" u="sng" dirty="0" err="1" smtClean="0"/>
              <a:t>reabsorption</a:t>
            </a:r>
            <a:r>
              <a:rPr lang="en-US" sz="3600" u="sng" dirty="0" smtClean="0"/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en-US" sz="3200" dirty="0" smtClean="0"/>
              <a:t>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combines with </a:t>
            </a:r>
            <a:r>
              <a:rPr lang="en-US" sz="3200" dirty="0" smtClean="0"/>
              <a:t>HCO</a:t>
            </a:r>
            <a:r>
              <a:rPr lang="en-US" sz="3200" baseline="-25000" dirty="0" smtClean="0"/>
              <a:t>3</a:t>
            </a:r>
            <a:r>
              <a:rPr lang="en-US" sz="3200" baseline="30000" dirty="0" smtClean="0"/>
              <a:t>−</a:t>
            </a:r>
            <a:r>
              <a:rPr lang="en-US" sz="3200" dirty="0" smtClean="0"/>
              <a:t> </a:t>
            </a:r>
            <a:r>
              <a:rPr lang="en-US" sz="3200" dirty="0" smtClean="0"/>
              <a:t>to form carbonic acid (H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 </a:t>
            </a:r>
            <a:endParaRPr lang="en-US" sz="3200" dirty="0" smtClean="0"/>
          </a:p>
          <a:p>
            <a:pPr algn="just">
              <a:buFont typeface="Wingdings" pitchFamily="2" charset="2"/>
              <a:buChar char="v"/>
            </a:pPr>
            <a:endParaRPr lang="en-US" sz="32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3200" dirty="0" smtClean="0"/>
              <a:t>Luminal </a:t>
            </a:r>
            <a:r>
              <a:rPr lang="en-US" sz="3200" dirty="0" smtClean="0"/>
              <a:t>carbonic </a:t>
            </a:r>
            <a:r>
              <a:rPr lang="en-US" sz="3200" dirty="0" err="1" smtClean="0"/>
              <a:t>anhydrase</a:t>
            </a:r>
            <a:r>
              <a:rPr lang="en-US" sz="3200" dirty="0" smtClean="0"/>
              <a:t> </a:t>
            </a:r>
            <a:r>
              <a:rPr lang="en-US" sz="3200" dirty="0" err="1" smtClean="0"/>
              <a:t>enzymatically</a:t>
            </a:r>
            <a:r>
              <a:rPr lang="en-US" sz="3200" dirty="0" smtClean="0"/>
              <a:t> converts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</a:t>
            </a:r>
            <a:r>
              <a:rPr lang="en-US" sz="3200" dirty="0" smtClean="0"/>
              <a:t>into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 and 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</a:p>
          <a:p>
            <a:pPr algn="just">
              <a:buFont typeface="Wingdings" pitchFamily="2" charset="2"/>
              <a:buChar char="v"/>
            </a:pPr>
            <a:endParaRPr lang="en-US" sz="32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3200" dirty="0" smtClean="0"/>
              <a:t>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/>
              <a:t>freely diffuses into the cell </a:t>
            </a:r>
            <a:endParaRPr lang="en-US" sz="3200" dirty="0" smtClean="0"/>
          </a:p>
          <a:p>
            <a:pPr algn="just">
              <a:buFont typeface="Wingdings" pitchFamily="2" charset="2"/>
              <a:buChar char="v"/>
            </a:pPr>
            <a:endParaRPr lang="en-US" sz="32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3200" dirty="0" err="1" smtClean="0"/>
              <a:t>Cytoplasmic</a:t>
            </a:r>
            <a:r>
              <a:rPr lang="en-US" sz="3200" dirty="0" smtClean="0"/>
              <a:t> </a:t>
            </a:r>
            <a:r>
              <a:rPr lang="en-US" sz="3200" dirty="0" smtClean="0"/>
              <a:t>carbonic </a:t>
            </a:r>
            <a:r>
              <a:rPr lang="en-US" sz="3200" dirty="0" err="1" smtClean="0"/>
              <a:t>anhydrase</a:t>
            </a:r>
            <a:r>
              <a:rPr lang="en-US" sz="3200" dirty="0" smtClean="0"/>
              <a:t> converts the 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/>
              <a:t>and 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 </a:t>
            </a:r>
            <a:r>
              <a:rPr lang="en-US" sz="3200" dirty="0" smtClean="0"/>
              <a:t>into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</a:t>
            </a:r>
          </a:p>
          <a:p>
            <a:pPr algn="just">
              <a:buFont typeface="Wingdings" pitchFamily="2" charset="2"/>
              <a:buChar char="v"/>
            </a:pPr>
            <a:endParaRPr lang="en-US" sz="32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</a:t>
            </a:r>
            <a:r>
              <a:rPr lang="en-US" sz="3200" dirty="0" smtClean="0"/>
              <a:t>readily dissociates into 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and HCO</a:t>
            </a:r>
            <a:r>
              <a:rPr lang="en-US" sz="3200" baseline="-25000" dirty="0" smtClean="0"/>
              <a:t>3</a:t>
            </a:r>
            <a:r>
              <a:rPr lang="en-US" sz="3200" baseline="30000" dirty="0" smtClean="0"/>
              <a:t>−</a:t>
            </a:r>
            <a:r>
              <a:rPr lang="en-US" sz="3200" dirty="0" smtClean="0"/>
              <a:t> 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u="sng" dirty="0" smtClean="0"/>
              <a:t>Hormones</a:t>
            </a:r>
            <a:r>
              <a:rPr lang="en-US" dirty="0" smtClean="0"/>
              <a:t> – regulates water </a:t>
            </a:r>
            <a:r>
              <a:rPr lang="en-US" dirty="0" err="1" smtClean="0"/>
              <a:t>reabsorption</a:t>
            </a:r>
            <a:r>
              <a:rPr lang="en-US" dirty="0" smtClean="0"/>
              <a:t> are: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aldosterone</a:t>
            </a:r>
            <a:r>
              <a:rPr lang="en-US" dirty="0" smtClean="0"/>
              <a:t> - stimulate </a:t>
            </a:r>
            <a:r>
              <a:rPr lang="en-US" dirty="0" smtClean="0"/>
              <a:t>active </a:t>
            </a:r>
            <a:r>
              <a:rPr lang="en-US" dirty="0" smtClean="0"/>
              <a:t>Na </a:t>
            </a:r>
            <a:r>
              <a:rPr lang="en-US" dirty="0" err="1" smtClean="0"/>
              <a:t>reabsorption</a:t>
            </a:r>
            <a:r>
              <a:rPr lang="en-US" dirty="0" smtClean="0"/>
              <a:t> 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ADH - stimulates </a:t>
            </a:r>
            <a:r>
              <a:rPr lang="en-US" dirty="0" smtClean="0"/>
              <a:t>passive water </a:t>
            </a:r>
            <a:r>
              <a:rPr lang="en-US" dirty="0" err="1" smtClean="0"/>
              <a:t>reabsorption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Both </a:t>
            </a:r>
            <a:r>
              <a:rPr lang="en-US" dirty="0" smtClean="0"/>
              <a:t>hormones exert their effects </a:t>
            </a:r>
            <a:r>
              <a:rPr lang="en-US" dirty="0" smtClean="0"/>
              <a:t>on </a:t>
            </a:r>
            <a:r>
              <a:rPr lang="en-US" dirty="0" smtClean="0"/>
              <a:t>the collecting ducts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u="sng" dirty="0" smtClean="0"/>
              <a:t>Secretion</a:t>
            </a:r>
            <a:r>
              <a:rPr lang="en-US" dirty="0" smtClean="0"/>
              <a:t> - </a:t>
            </a:r>
            <a:r>
              <a:rPr lang="en-US" dirty="0" smtClean="0"/>
              <a:t>Tubular secretion is the transfer of materials from </a:t>
            </a:r>
            <a:r>
              <a:rPr lang="en-US" dirty="0" err="1" smtClean="0"/>
              <a:t>peritubular</a:t>
            </a:r>
            <a:r>
              <a:rPr lang="en-US" dirty="0" smtClean="0"/>
              <a:t> capillaries to renal tubular lumen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u="sng" dirty="0" smtClean="0"/>
              <a:t>Active transport</a:t>
            </a:r>
            <a:r>
              <a:rPr lang="en-US" dirty="0" smtClean="0"/>
              <a:t> - only </a:t>
            </a:r>
            <a:r>
              <a:rPr lang="en-US" dirty="0" smtClean="0"/>
              <a:t>few substances are </a:t>
            </a:r>
            <a:r>
              <a:rPr lang="en-US" dirty="0" smtClean="0"/>
              <a:t>secreted those </a:t>
            </a:r>
            <a:r>
              <a:rPr lang="en-US" dirty="0" smtClean="0"/>
              <a:t>are present in great </a:t>
            </a:r>
            <a:r>
              <a:rPr lang="en-US" dirty="0" smtClean="0"/>
              <a:t>excess or </a:t>
            </a:r>
            <a:r>
              <a:rPr lang="en-US" dirty="0" smtClean="0"/>
              <a:t>natural poisons.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Many </a:t>
            </a:r>
            <a:r>
              <a:rPr lang="en-US" dirty="0" smtClean="0"/>
              <a:t>drugs are eliminated by tubular </a:t>
            </a:r>
            <a:r>
              <a:rPr lang="en-US" dirty="0" smtClean="0"/>
              <a:t>secretion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2590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	Gross structure of Kidney</a:t>
            </a:r>
          </a:p>
          <a:p>
            <a:pPr>
              <a:buNone/>
            </a:pPr>
            <a:r>
              <a:rPr lang="en-US" dirty="0" smtClean="0"/>
              <a:t>	Bean shaped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Hilus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layers (outer cortex and inner medulla) </a:t>
            </a:r>
            <a:endParaRPr lang="en-US" dirty="0"/>
          </a:p>
        </p:txBody>
      </p:sp>
      <p:pic>
        <p:nvPicPr>
          <p:cNvPr id="25602" name="Picture 2" descr="Anatomy kidney Royalty Free Vector Image - VectorSt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331083"/>
            <a:ext cx="6629400" cy="35269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77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/>
              <a:t>Nephron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Structural and functional unit of the kidneys</a:t>
            </a:r>
          </a:p>
          <a:p>
            <a:pPr>
              <a:buNone/>
            </a:pPr>
            <a:r>
              <a:rPr lang="en-US" dirty="0" smtClean="0"/>
              <a:t>	Each kidney has 1 million </a:t>
            </a:r>
            <a:r>
              <a:rPr lang="en-US" dirty="0" err="1" smtClean="0"/>
              <a:t>nephrons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Each </a:t>
            </a:r>
            <a:r>
              <a:rPr lang="en-US" dirty="0" err="1" smtClean="0"/>
              <a:t>nephron</a:t>
            </a:r>
            <a:r>
              <a:rPr lang="en-US" dirty="0" smtClean="0"/>
              <a:t> is about 5 cm long</a:t>
            </a:r>
          </a:p>
          <a:p>
            <a:pPr>
              <a:buNone/>
            </a:pPr>
            <a:r>
              <a:rPr lang="en-US" dirty="0" smtClean="0"/>
              <a:t>	Total length of </a:t>
            </a:r>
            <a:r>
              <a:rPr lang="en-US" dirty="0" err="1" smtClean="0"/>
              <a:t>nephrons</a:t>
            </a:r>
            <a:r>
              <a:rPr lang="en-US" dirty="0" smtClean="0"/>
              <a:t> is about 100 </a:t>
            </a:r>
            <a:r>
              <a:rPr lang="en-US" dirty="0" err="1" smtClean="0"/>
              <a:t>kms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1" descr="C:\Users\Hp\Desktop\kidney-nephrons-water-substances-urine-blo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166157"/>
            <a:ext cx="6019800" cy="36156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400" y="76200"/>
            <a:ext cx="88392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Filtration surface</a:t>
            </a:r>
          </a:p>
          <a:p>
            <a:pPr algn="ctr"/>
            <a:endParaRPr lang="en-US" sz="36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composed of the loops of the capillaries</a:t>
            </a:r>
          </a:p>
          <a:p>
            <a:pPr algn="just">
              <a:buFont typeface="Wingdings" pitchFamily="2" charset="2"/>
              <a:buChar char="Ø"/>
            </a:pPr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Arises from the afferent arteriole of each </a:t>
            </a:r>
            <a:r>
              <a:rPr lang="en-US" sz="2800" dirty="0" err="1" smtClean="0"/>
              <a:t>nephron</a:t>
            </a:r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err="1" smtClean="0"/>
              <a:t>Glomerular</a:t>
            </a:r>
            <a:r>
              <a:rPr lang="en-US" sz="2800" dirty="0" smtClean="0"/>
              <a:t> capsule is the bowman’s capsule</a:t>
            </a:r>
          </a:p>
          <a:p>
            <a:pPr algn="just">
              <a:buFont typeface="Wingdings" pitchFamily="2" charset="2"/>
              <a:buChar char="Ø"/>
            </a:pPr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err="1" smtClean="0"/>
              <a:t>Glomerulus</a:t>
            </a:r>
            <a:r>
              <a:rPr lang="en-US" sz="2800" dirty="0" smtClean="0"/>
              <a:t> and the Bowman’s capsule together called the </a:t>
            </a:r>
            <a:r>
              <a:rPr lang="en-US" sz="2800" dirty="0" err="1" smtClean="0"/>
              <a:t>malpighian</a:t>
            </a:r>
            <a:r>
              <a:rPr lang="en-US" sz="2800" dirty="0" smtClean="0"/>
              <a:t> body</a:t>
            </a:r>
          </a:p>
          <a:p>
            <a:pPr algn="just">
              <a:buFont typeface="Wingdings" pitchFamily="2" charset="2"/>
              <a:buChar char="Ø"/>
            </a:pPr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Endothelial wall shows fenestrations of 40-100nm in dia. prevents the large molecules to escape into the filtrate</a:t>
            </a:r>
          </a:p>
          <a:p>
            <a:pPr algn="just">
              <a:buFont typeface="Wingdings" pitchFamily="2" charset="2"/>
              <a:buChar char="Ø"/>
            </a:pPr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after </a:t>
            </a:r>
            <a:r>
              <a:rPr lang="en-US" sz="2800" dirty="0" err="1" smtClean="0"/>
              <a:t>reabsorption</a:t>
            </a:r>
            <a:r>
              <a:rPr lang="en-US" sz="2800" dirty="0" smtClean="0"/>
              <a:t> and secretion, fluid becomes urine.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u="sng" dirty="0" smtClean="0"/>
              <a:t>Proximal convoluted tubules</a:t>
            </a:r>
          </a:p>
          <a:p>
            <a:pPr algn="ctr">
              <a:buNone/>
            </a:pPr>
            <a:endParaRPr lang="en-US" sz="3600" u="sng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 first portion of the tubule</a:t>
            </a:r>
          </a:p>
          <a:p>
            <a:pPr algn="just">
              <a:buFont typeface="Wingdings" pitchFamily="2" charset="2"/>
              <a:buChar char="ü"/>
            </a:pP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lined by the cells, look like truncated pyramids</a:t>
            </a:r>
          </a:p>
          <a:p>
            <a:pPr algn="just">
              <a:buFont typeface="Wingdings" pitchFamily="2" charset="2"/>
              <a:buChar char="ü"/>
            </a:pP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large no of </a:t>
            </a:r>
            <a:r>
              <a:rPr lang="en-US" dirty="0" err="1" smtClean="0"/>
              <a:t>microvilli</a:t>
            </a:r>
            <a:r>
              <a:rPr lang="en-US" dirty="0" smtClean="0"/>
              <a:t> to filtrate by active transport </a:t>
            </a:r>
          </a:p>
          <a:p>
            <a:pPr algn="just">
              <a:buFont typeface="Wingdings" pitchFamily="2" charset="2"/>
              <a:buChar char="ü"/>
            </a:pP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absorbs 2/3 of the </a:t>
            </a:r>
            <a:r>
              <a:rPr lang="en-US" dirty="0" err="1" smtClean="0"/>
              <a:t>glomerular</a:t>
            </a:r>
            <a:r>
              <a:rPr lang="en-US" dirty="0" smtClean="0"/>
              <a:t> filtrate.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172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u="sng" dirty="0" smtClean="0"/>
              <a:t>loop of </a:t>
            </a:r>
            <a:r>
              <a:rPr lang="en-US" sz="3600" u="sng" dirty="0" err="1" smtClean="0"/>
              <a:t>Henle</a:t>
            </a:r>
            <a:endParaRPr lang="en-US" sz="3600" u="sng" dirty="0" smtClean="0"/>
          </a:p>
          <a:p>
            <a:pPr algn="ctr">
              <a:buNone/>
            </a:pPr>
            <a:endParaRPr lang="en-US" u="sng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PCT narrows abruptly to continue loop of </a:t>
            </a:r>
            <a:r>
              <a:rPr lang="en-US" dirty="0" err="1" smtClean="0"/>
              <a:t>Henle</a:t>
            </a:r>
            <a:endParaRPr lang="en-US" dirty="0" smtClean="0"/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majority of </a:t>
            </a:r>
            <a:r>
              <a:rPr lang="en-US" dirty="0" err="1" smtClean="0"/>
              <a:t>nephrons</a:t>
            </a:r>
            <a:r>
              <a:rPr lang="en-US" dirty="0" smtClean="0"/>
              <a:t> originate in the cortex the loops of </a:t>
            </a:r>
            <a:r>
              <a:rPr lang="en-US" dirty="0" err="1" smtClean="0"/>
              <a:t>Henle</a:t>
            </a:r>
            <a:r>
              <a:rPr lang="en-US" dirty="0" smtClean="0"/>
              <a:t> are short</a:t>
            </a:r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the </a:t>
            </a:r>
            <a:r>
              <a:rPr lang="en-US" dirty="0" err="1" smtClean="0"/>
              <a:t>nephrons</a:t>
            </a:r>
            <a:r>
              <a:rPr lang="en-US" dirty="0" smtClean="0"/>
              <a:t>, originate in the junction of cortex and medulla have long loops of </a:t>
            </a:r>
            <a:r>
              <a:rPr lang="en-US" dirty="0" err="1" smtClean="0"/>
              <a:t>henle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600" u="sng" dirty="0" smtClean="0"/>
              <a:t>Distal convoluted tubules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metabolic activity is moderate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reabsorbs less than 15% of the filtrate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poor permeability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reabsorbs against high electrochemical gradients 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Important part in final composition of the urine 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macula </a:t>
            </a:r>
            <a:r>
              <a:rPr lang="en-US" dirty="0" err="1" smtClean="0"/>
              <a:t>densa</a:t>
            </a:r>
            <a:r>
              <a:rPr lang="en-US" dirty="0" smtClean="0"/>
              <a:t> is the small part of the DCT near the afferent </a:t>
            </a:r>
            <a:r>
              <a:rPr lang="en-US" dirty="0" err="1" smtClean="0"/>
              <a:t>areteriole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u="sng" dirty="0" smtClean="0"/>
              <a:t>Collecting ducts</a:t>
            </a:r>
          </a:p>
          <a:p>
            <a:pPr algn="ctr">
              <a:buNone/>
            </a:pPr>
            <a:endParaRPr lang="en-US" sz="3600" u="sng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proximal part of collecting tubules are very similar to the distal part of the distal tubule 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sym typeface="Symbol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become columnar and less mitochondria are present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less hormone mediated </a:t>
            </a:r>
            <a:r>
              <a:rPr lang="en-US" dirty="0" err="1" smtClean="0"/>
              <a:t>reabsorption</a:t>
            </a:r>
            <a:r>
              <a:rPr lang="en-US" dirty="0" smtClean="0"/>
              <a:t> of the filtrate.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smtClean="0"/>
              <a:t>Non excretory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4196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/>
              <a:t>Secretion of hormones</a:t>
            </a:r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Secretion of erythropoietin</a:t>
            </a:r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Secretion of </a:t>
            </a:r>
            <a:r>
              <a:rPr lang="en-US" dirty="0" err="1" smtClean="0"/>
              <a:t>renin</a:t>
            </a:r>
            <a:endParaRPr lang="en-US" dirty="0" smtClean="0"/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Secretion of the active form of vitamin D (</a:t>
            </a:r>
            <a:r>
              <a:rPr lang="en-US" dirty="0" err="1" smtClean="0"/>
              <a:t>calcitriol</a:t>
            </a:r>
            <a:r>
              <a:rPr lang="en-US" dirty="0" smtClean="0"/>
              <a:t>) and prostaglandins. </a:t>
            </a:r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356</Words>
  <Application>Microsoft Office PowerPoint</Application>
  <PresentationFormat>On-screen Show (4:3)</PresentationFormat>
  <Paragraphs>130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Non Excretory functions of Kidney</vt:lpstr>
      <vt:lpstr>INTRODUCTION</vt:lpstr>
      <vt:lpstr>Slide 3</vt:lpstr>
      <vt:lpstr>Slide 4</vt:lpstr>
      <vt:lpstr>Slide 5</vt:lpstr>
      <vt:lpstr>Slide 6</vt:lpstr>
      <vt:lpstr>Slide 7</vt:lpstr>
      <vt:lpstr>Slide 8</vt:lpstr>
      <vt:lpstr>Non excretory function</vt:lpstr>
      <vt:lpstr>Gluconeogenesis</vt:lpstr>
      <vt:lpstr>Slide 11</vt:lpstr>
      <vt:lpstr>Steps for formation of urine</vt:lpstr>
      <vt:lpstr>Filtration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TRACE ELEMENTS</dc:title>
  <dc:creator>Aranay</dc:creator>
  <cp:lastModifiedBy>Hp</cp:lastModifiedBy>
  <cp:revision>56</cp:revision>
  <dcterms:created xsi:type="dcterms:W3CDTF">2006-08-16T00:00:00Z</dcterms:created>
  <dcterms:modified xsi:type="dcterms:W3CDTF">2020-06-01T15:34:46Z</dcterms:modified>
</cp:coreProperties>
</file>