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7" r:id="rId2"/>
    <p:sldId id="259" r:id="rId3"/>
    <p:sldId id="256" r:id="rId4"/>
    <p:sldId id="260" r:id="rId5"/>
    <p:sldId id="295" r:id="rId6"/>
    <p:sldId id="296" r:id="rId7"/>
    <p:sldId id="297" r:id="rId8"/>
    <p:sldId id="264" r:id="rId9"/>
    <p:sldId id="262" r:id="rId10"/>
    <p:sldId id="265" r:id="rId11"/>
    <p:sldId id="298" r:id="rId12"/>
    <p:sldId id="299" r:id="rId13"/>
    <p:sldId id="281" r:id="rId14"/>
    <p:sldId id="266" r:id="rId15"/>
    <p:sldId id="318" r:id="rId16"/>
    <p:sldId id="319" r:id="rId17"/>
    <p:sldId id="320" r:id="rId18"/>
    <p:sldId id="321" r:id="rId19"/>
    <p:sldId id="322" r:id="rId20"/>
    <p:sldId id="267" r:id="rId21"/>
    <p:sldId id="269" r:id="rId22"/>
    <p:sldId id="271" r:id="rId23"/>
    <p:sldId id="272" r:id="rId24"/>
    <p:sldId id="261" r:id="rId25"/>
    <p:sldId id="273" r:id="rId26"/>
    <p:sldId id="274" r:id="rId27"/>
    <p:sldId id="275" r:id="rId28"/>
    <p:sldId id="276" r:id="rId29"/>
    <p:sldId id="277" r:id="rId30"/>
    <p:sldId id="278" r:id="rId31"/>
    <p:sldId id="279" r:id="rId32"/>
    <p:sldId id="28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p:scale>
          <a:sx n="76" d="100"/>
          <a:sy n="76" d="100"/>
        </p:scale>
        <p:origin x="-260"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5/28/2020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2013238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D8F5DA78-5DBF-412C-BF7B-A7B35B1E2101}" type="slidenum">
              <a:rPr lang="en-IN" smtClean="0"/>
              <a:t>2</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5/28/2020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5/28/2020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5/28/2020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5/28/2020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s://www.petcoach.co/article/eye-anatomy-and-function-in-animals/"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43775" y="1872954"/>
            <a:ext cx="6806200" cy="131986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605783" y="2034539"/>
            <a:ext cx="5279136" cy="114757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896361" y="1905761"/>
            <a:ext cx="6705600" cy="1219200"/>
          </a:xfrm>
          <a:custGeom>
            <a:avLst/>
            <a:gdLst/>
            <a:ahLst/>
            <a:cxnLst/>
            <a:rect l="l" t="t" r="r" b="b"/>
            <a:pathLst>
              <a:path w="6705600" h="1219200">
                <a:moveTo>
                  <a:pt x="0" y="1219200"/>
                </a:moveTo>
                <a:lnTo>
                  <a:pt x="6705600" y="1219200"/>
                </a:lnTo>
                <a:lnTo>
                  <a:pt x="6705600" y="0"/>
                </a:lnTo>
                <a:lnTo>
                  <a:pt x="0" y="0"/>
                </a:lnTo>
                <a:lnTo>
                  <a:pt x="0" y="1219200"/>
                </a:lnTo>
                <a:close/>
              </a:path>
            </a:pathLst>
          </a:custGeom>
          <a:gradFill>
            <a:gsLst>
              <a:gs pos="0">
                <a:srgbClr val="7B32B2"/>
              </a:gs>
              <a:gs pos="100000">
                <a:srgbClr val="401A5D"/>
              </a:gs>
            </a:gsLst>
            <a:lin ang="5400000" scaled="0"/>
          </a:gradFill>
        </p:spPr>
        <p:txBody>
          <a:bodyPr wrap="square" lIns="0" tIns="0" rIns="0" bIns="0" rtlCol="0"/>
          <a:lstStyle/>
          <a:p>
            <a:endParaRPr/>
          </a:p>
        </p:txBody>
      </p:sp>
      <p:sp>
        <p:nvSpPr>
          <p:cNvPr id="5" name="object 5"/>
          <p:cNvSpPr/>
          <p:nvPr/>
        </p:nvSpPr>
        <p:spPr>
          <a:xfrm>
            <a:off x="2896361" y="1923541"/>
            <a:ext cx="6705600" cy="1219200"/>
          </a:xfrm>
          <a:custGeom>
            <a:avLst/>
            <a:gdLst/>
            <a:ahLst/>
            <a:cxnLst/>
            <a:rect l="l" t="t" r="r" b="b"/>
            <a:pathLst>
              <a:path w="6705600" h="1219200">
                <a:moveTo>
                  <a:pt x="0" y="1219200"/>
                </a:moveTo>
                <a:lnTo>
                  <a:pt x="6705600" y="1219200"/>
                </a:lnTo>
                <a:lnTo>
                  <a:pt x="6705600" y="0"/>
                </a:lnTo>
                <a:lnTo>
                  <a:pt x="0" y="0"/>
                </a:lnTo>
                <a:lnTo>
                  <a:pt x="0" y="1219200"/>
                </a:lnTo>
                <a:close/>
              </a:path>
            </a:pathLst>
          </a:custGeom>
          <a:gradFill>
            <a:gsLst>
              <a:gs pos="76000">
                <a:srgbClr val="7B32B2"/>
              </a:gs>
              <a:gs pos="99000">
                <a:srgbClr val="401A5D"/>
              </a:gs>
            </a:gsLst>
            <a:lin ang="5400000" scaled="0"/>
          </a:gradFill>
          <a:ln w="38100">
            <a:solidFill>
              <a:srgbClr val="FFFFFF"/>
            </a:solidFill>
          </a:ln>
        </p:spPr>
        <p:txBody>
          <a:bodyPr wrap="square" lIns="0" tIns="0" rIns="0" bIns="0" rtlCol="0"/>
          <a:lstStyle/>
          <a:p>
            <a:pPr algn="ctr"/>
            <a:r>
              <a:rPr lang="en-US" sz="5400" b="1">
                <a:solidFill>
                  <a:srgbClr val="FFFF00"/>
                </a:solidFill>
                <a:effectLst>
                  <a:outerShdw blurRad="38100" dist="38100" dir="2700000" algn="tl">
                    <a:srgbClr val="000000">
                      <a:alpha val="43137"/>
                    </a:srgbClr>
                  </a:outerShdw>
                </a:effectLst>
              </a:rPr>
              <a:t>OPHTHALMOLOGY</a:t>
            </a:r>
          </a:p>
        </p:txBody>
      </p:sp>
      <p:sp>
        <p:nvSpPr>
          <p:cNvPr id="7" name="object 7"/>
          <p:cNvSpPr/>
          <p:nvPr/>
        </p:nvSpPr>
        <p:spPr>
          <a:xfrm>
            <a:off x="976630" y="3891915"/>
            <a:ext cx="10763250" cy="2432050"/>
          </a:xfrm>
          <a:custGeom>
            <a:avLst/>
            <a:gdLst/>
            <a:ahLst/>
            <a:cxnLst/>
            <a:rect l="l" t="t" r="r" b="b"/>
            <a:pathLst>
              <a:path w="8763000" h="2362200">
                <a:moveTo>
                  <a:pt x="0" y="2362200"/>
                </a:moveTo>
                <a:lnTo>
                  <a:pt x="8763000" y="2362200"/>
                </a:lnTo>
                <a:lnTo>
                  <a:pt x="8763000" y="0"/>
                </a:lnTo>
                <a:lnTo>
                  <a:pt x="0" y="0"/>
                </a:lnTo>
                <a:lnTo>
                  <a:pt x="0" y="2362200"/>
                </a:lnTo>
                <a:close/>
              </a:path>
            </a:pathLst>
          </a:custGeom>
          <a:ln w="25400">
            <a:solidFill>
              <a:srgbClr val="4F81BC"/>
            </a:solidFill>
          </a:ln>
        </p:spPr>
        <p:txBody>
          <a:bodyPr wrap="square" lIns="0" tIns="0" rIns="0" bIns="0" rtlCol="0"/>
          <a:lstStyle/>
          <a:p>
            <a:endParaRPr/>
          </a:p>
        </p:txBody>
      </p:sp>
      <p:sp>
        <p:nvSpPr>
          <p:cNvPr id="8" name="object 8"/>
          <p:cNvSpPr txBox="1"/>
          <p:nvPr/>
        </p:nvSpPr>
        <p:spPr>
          <a:xfrm>
            <a:off x="838835" y="3606165"/>
            <a:ext cx="10901680" cy="2926080"/>
          </a:xfrm>
          <a:prstGeom prst="rect">
            <a:avLst/>
          </a:prstGeom>
          <a:solidFill>
            <a:schemeClr val="accent1">
              <a:lumMod val="20000"/>
              <a:lumOff val="80000"/>
            </a:schemeClr>
          </a:solidFill>
        </p:spPr>
        <p:txBody>
          <a:bodyPr vert="horz" wrap="square" lIns="0" tIns="12700" rIns="0" bIns="0" rtlCol="0">
            <a:spAutoFit/>
          </a:bodyPr>
          <a:lstStyle/>
          <a:p>
            <a:pPr marL="1905" algn="ctr">
              <a:lnSpc>
                <a:spcPts val="3230"/>
              </a:lnSpc>
              <a:spcBef>
                <a:spcPts val="100"/>
              </a:spcBef>
            </a:pPr>
            <a:endParaRPr sz="3200">
              <a:latin typeface="Times New Roman" panose="02020603050405020304"/>
              <a:cs typeface="Times New Roman" panose="02020603050405020304"/>
            </a:endParaRPr>
          </a:p>
          <a:p>
            <a:pPr marL="1270" algn="ctr">
              <a:lnSpc>
                <a:spcPts val="4070"/>
              </a:lnSpc>
            </a:pPr>
            <a:r>
              <a:rPr sz="3200" b="1" spc="-5" dirty="0">
                <a:solidFill>
                  <a:srgbClr val="001F5F"/>
                </a:solidFill>
                <a:latin typeface="Times New Roman" panose="02020603050405020304"/>
                <a:cs typeface="Times New Roman" panose="02020603050405020304"/>
              </a:rPr>
              <a:t> </a:t>
            </a:r>
            <a:r>
              <a:rPr lang="en-US" sz="3200" b="1" spc="-5" dirty="0">
                <a:solidFill>
                  <a:srgbClr val="FF0000"/>
                </a:solidFill>
                <a:latin typeface="Times New Roman" panose="02020603050405020304"/>
                <a:cs typeface="Times New Roman" panose="02020603050405020304"/>
              </a:rPr>
              <a:t>Dr. ARCHANA KUMARI </a:t>
            </a:r>
            <a:endParaRPr sz="3200">
              <a:solidFill>
                <a:srgbClr val="FF0000"/>
              </a:solidFill>
              <a:latin typeface="Times New Roman" panose="02020603050405020304"/>
              <a:cs typeface="Times New Roman" panose="02020603050405020304"/>
            </a:endParaRPr>
          </a:p>
          <a:p>
            <a:pPr marL="12065" marR="5080" indent="635" algn="ctr">
              <a:lnSpc>
                <a:spcPct val="100000"/>
              </a:lnSpc>
              <a:spcBef>
                <a:spcPts val="15"/>
              </a:spcBef>
            </a:pPr>
            <a:r>
              <a:rPr lang="en-US" sz="3200" b="1" spc="-5" dirty="0">
                <a:solidFill>
                  <a:srgbClr val="C00000"/>
                </a:solidFill>
                <a:latin typeface="Times New Roman" panose="02020603050405020304"/>
                <a:cs typeface="Times New Roman" panose="02020603050405020304"/>
              </a:rPr>
              <a:t>Assistant Professor</a:t>
            </a:r>
          </a:p>
          <a:p>
            <a:pPr marL="12065" marR="5080" indent="635" algn="ctr">
              <a:lnSpc>
                <a:spcPct val="100000"/>
              </a:lnSpc>
              <a:spcBef>
                <a:spcPts val="15"/>
              </a:spcBef>
            </a:pPr>
            <a:r>
              <a:rPr lang="en-US" sz="3200" b="1" spc="-5" dirty="0">
                <a:solidFill>
                  <a:schemeClr val="tx1"/>
                </a:solidFill>
                <a:latin typeface="Times New Roman" panose="02020603050405020304"/>
                <a:cs typeface="Times New Roman" panose="02020603050405020304"/>
              </a:rPr>
              <a:t>VSR 421 (2+1) </a:t>
            </a:r>
            <a:r>
              <a:rPr sz="3200" b="1" spc="-5" dirty="0">
                <a:solidFill>
                  <a:schemeClr val="tx1"/>
                </a:solidFill>
                <a:latin typeface="Times New Roman" panose="02020603050405020304"/>
                <a:cs typeface="Times New Roman" panose="02020603050405020304"/>
              </a:rPr>
              <a:t> </a:t>
            </a:r>
            <a:endParaRPr sz="3200" b="1" spc="-5" dirty="0">
              <a:solidFill>
                <a:srgbClr val="C00000"/>
              </a:solidFill>
              <a:latin typeface="Times New Roman" panose="02020603050405020304"/>
              <a:cs typeface="Times New Roman" panose="02020603050405020304"/>
            </a:endParaRPr>
          </a:p>
          <a:p>
            <a:pPr marL="12065" marR="5080" indent="635" algn="ctr">
              <a:lnSpc>
                <a:spcPct val="100000"/>
              </a:lnSpc>
              <a:spcBef>
                <a:spcPts val="15"/>
              </a:spcBef>
            </a:pPr>
            <a:r>
              <a:rPr sz="3200" b="1" spc="-5" dirty="0">
                <a:solidFill>
                  <a:srgbClr val="C00000"/>
                </a:solidFill>
                <a:latin typeface="Times New Roman" panose="02020603050405020304"/>
                <a:cs typeface="Times New Roman" panose="02020603050405020304"/>
              </a:rPr>
              <a:t> </a:t>
            </a:r>
            <a:r>
              <a:rPr sz="3200" b="1" spc="-5" dirty="0">
                <a:gradFill>
                  <a:gsLst>
                    <a:gs pos="0">
                      <a:srgbClr val="7B32B2"/>
                    </a:gs>
                    <a:gs pos="100000">
                      <a:srgbClr val="401A5D"/>
                    </a:gs>
                  </a:gsLst>
                  <a:lin scaled="0"/>
                </a:gradFill>
                <a:latin typeface="Times New Roman" panose="02020603050405020304"/>
                <a:cs typeface="Times New Roman" panose="02020603050405020304"/>
              </a:rPr>
              <a:t>Department </a:t>
            </a:r>
            <a:r>
              <a:rPr lang="en-US" sz="3200" b="1" spc="-5" dirty="0">
                <a:gradFill>
                  <a:gsLst>
                    <a:gs pos="0">
                      <a:srgbClr val="7B32B2"/>
                    </a:gs>
                    <a:gs pos="100000">
                      <a:srgbClr val="401A5D"/>
                    </a:gs>
                  </a:gsLst>
                  <a:lin scaled="0"/>
                </a:gradFill>
                <a:latin typeface="Times New Roman" panose="02020603050405020304"/>
                <a:cs typeface="Times New Roman" panose="02020603050405020304"/>
              </a:rPr>
              <a:t>of Surgery And Radiology</a:t>
            </a:r>
            <a:r>
              <a:rPr sz="3200" b="1" spc="-80" dirty="0">
                <a:gradFill>
                  <a:gsLst>
                    <a:gs pos="0">
                      <a:srgbClr val="7B32B2"/>
                    </a:gs>
                    <a:gs pos="100000">
                      <a:srgbClr val="401A5D"/>
                    </a:gs>
                  </a:gsLst>
                  <a:lin scaled="0"/>
                </a:gradFill>
                <a:latin typeface="Times New Roman" panose="02020603050405020304"/>
                <a:cs typeface="Times New Roman" panose="02020603050405020304"/>
              </a:rPr>
              <a:t> </a:t>
            </a:r>
            <a:r>
              <a:rPr sz="3200" b="1" dirty="0">
                <a:gradFill>
                  <a:gsLst>
                    <a:gs pos="0">
                      <a:srgbClr val="7B32B2"/>
                    </a:gs>
                    <a:gs pos="100000">
                      <a:srgbClr val="401A5D"/>
                    </a:gs>
                  </a:gsLst>
                  <a:lin scaled="0"/>
                </a:gradFill>
                <a:latin typeface="Times New Roman" panose="02020603050405020304"/>
                <a:cs typeface="Times New Roman" panose="02020603050405020304"/>
              </a:rPr>
              <a:t>  </a:t>
            </a:r>
          </a:p>
          <a:p>
            <a:pPr marL="12065" marR="5080" indent="635" algn="ctr">
              <a:lnSpc>
                <a:spcPct val="100000"/>
              </a:lnSpc>
              <a:spcBef>
                <a:spcPts val="15"/>
              </a:spcBef>
            </a:pPr>
            <a:r>
              <a:rPr sz="3200" b="1" dirty="0">
                <a:solidFill>
                  <a:schemeClr val="tx1"/>
                </a:solidFill>
                <a:latin typeface="Times New Roman" panose="02020603050405020304"/>
                <a:cs typeface="Times New Roman" panose="02020603050405020304"/>
              </a:rPr>
              <a:t>Bihar </a:t>
            </a:r>
            <a:r>
              <a:rPr sz="3200" b="1" spc="-35" dirty="0">
                <a:solidFill>
                  <a:schemeClr val="tx1"/>
                </a:solidFill>
                <a:latin typeface="Times New Roman" panose="02020603050405020304"/>
                <a:cs typeface="Times New Roman" panose="02020603050405020304"/>
              </a:rPr>
              <a:t>Veterinary </a:t>
            </a:r>
            <a:r>
              <a:rPr sz="3200" b="1" dirty="0">
                <a:solidFill>
                  <a:schemeClr val="tx1"/>
                </a:solidFill>
                <a:latin typeface="Times New Roman" panose="02020603050405020304"/>
                <a:cs typeface="Times New Roman" panose="02020603050405020304"/>
              </a:rPr>
              <a:t>College, </a:t>
            </a:r>
            <a:r>
              <a:rPr sz="3200" b="1" spc="-5" dirty="0">
                <a:solidFill>
                  <a:schemeClr val="tx1"/>
                </a:solidFill>
                <a:latin typeface="Times New Roman" panose="02020603050405020304"/>
                <a:cs typeface="Times New Roman" panose="02020603050405020304"/>
              </a:rPr>
              <a:t>BASU,</a:t>
            </a:r>
            <a:r>
              <a:rPr sz="3200" b="1" spc="-75" dirty="0">
                <a:solidFill>
                  <a:schemeClr val="tx1"/>
                </a:solidFill>
                <a:latin typeface="Times New Roman" panose="02020603050405020304"/>
                <a:cs typeface="Times New Roman" panose="02020603050405020304"/>
              </a:rPr>
              <a:t> </a:t>
            </a:r>
            <a:r>
              <a:rPr sz="3200" b="1" spc="5" dirty="0">
                <a:solidFill>
                  <a:schemeClr val="tx1"/>
                </a:solidFill>
                <a:latin typeface="Times New Roman" panose="02020603050405020304"/>
                <a:cs typeface="Times New Roman" panose="02020603050405020304"/>
              </a:rPr>
              <a:t>Patna-800014</a:t>
            </a:r>
          </a:p>
        </p:txBody>
      </p:sp>
      <p:sp>
        <p:nvSpPr>
          <p:cNvPr id="9" name="object 9"/>
          <p:cNvSpPr/>
          <p:nvPr/>
        </p:nvSpPr>
        <p:spPr>
          <a:xfrm>
            <a:off x="449580" y="187325"/>
            <a:ext cx="2446020" cy="1847850"/>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9648825" y="187325"/>
            <a:ext cx="2090420" cy="171831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2564" y="0"/>
            <a:ext cx="8715436" cy="1198880"/>
          </a:xfrm>
          <a:prstGeom prst="rect">
            <a:avLst/>
          </a:prstGeom>
          <a:noFill/>
        </p:spPr>
        <p:txBody>
          <a:bodyPr wrap="square" rtlCol="0">
            <a:spAutoFit/>
          </a:bodyPr>
          <a:lstStyle/>
          <a:p>
            <a:pPr algn="ctr"/>
            <a:r>
              <a:rPr lang="en-IN"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rPr>
              <a:t>Muscles of </a:t>
            </a:r>
            <a:r>
              <a:rPr lang="en-US" altLang="en-IN"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rPr>
              <a:t>E</a:t>
            </a:r>
            <a:r>
              <a:rPr lang="en-IN"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rPr>
              <a:t>ye</a:t>
            </a:r>
          </a:p>
          <a:p>
            <a:pPr algn="ctr"/>
            <a:r>
              <a:rPr lang="en-IN"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rPr>
              <a:t>[ 7 ]</a:t>
            </a:r>
          </a:p>
        </p:txBody>
      </p:sp>
      <p:graphicFrame>
        <p:nvGraphicFramePr>
          <p:cNvPr id="3" name="Table 2"/>
          <p:cNvGraphicFramePr>
            <a:graphicFrameLocks noGrp="1"/>
          </p:cNvGraphicFramePr>
          <p:nvPr/>
        </p:nvGraphicFramePr>
        <p:xfrm>
          <a:off x="442595" y="1441450"/>
          <a:ext cx="11199495" cy="5155565"/>
        </p:xfrm>
        <a:graphic>
          <a:graphicData uri="http://schemas.openxmlformats.org/drawingml/2006/table">
            <a:tbl>
              <a:tblPr firstRow="1" bandRow="1">
                <a:tableStyleId>{5C22544A-7EE6-4342-B048-85BDC9FD1C3A}</a:tableStyleId>
              </a:tblPr>
              <a:tblGrid>
                <a:gridCol w="3733165"/>
                <a:gridCol w="3733165"/>
                <a:gridCol w="3733165"/>
              </a:tblGrid>
              <a:tr h="598170">
                <a:tc>
                  <a:txBody>
                    <a:bodyPr/>
                    <a:lstStyle/>
                    <a:p>
                      <a:pPr algn="ctr"/>
                      <a:r>
                        <a:rPr lang="en-IN" sz="2400" dirty="0" smtClean="0">
                          <a:latin typeface="Times New Roman" panose="02020603050405020304" pitchFamily="18" charset="0"/>
                          <a:cs typeface="Times New Roman" panose="02020603050405020304" pitchFamily="18" charset="0"/>
                        </a:rPr>
                        <a:t>Muscles</a:t>
                      </a:r>
                      <a:endParaRPr lang="en-IN" sz="2400" dirty="0">
                        <a:latin typeface="Times New Roman" panose="02020603050405020304" pitchFamily="18" charset="0"/>
                        <a:cs typeface="Times New Roman" panose="02020603050405020304" pitchFamily="18" charset="0"/>
                      </a:endParaRPr>
                    </a:p>
                  </a:txBody>
                  <a:tcPr/>
                </a:tc>
                <a:tc>
                  <a:txBody>
                    <a:bodyPr/>
                    <a:lstStyle/>
                    <a:p>
                      <a:pPr algn="ctr"/>
                      <a:r>
                        <a:rPr lang="en-IN" sz="2400" dirty="0" err="1" smtClean="0">
                          <a:latin typeface="Times New Roman" panose="02020603050405020304" pitchFamily="18" charset="0"/>
                          <a:cs typeface="Times New Roman" panose="02020603050405020304" pitchFamily="18" charset="0"/>
                        </a:rPr>
                        <a:t>Inervation</a:t>
                      </a:r>
                      <a:endParaRPr lang="en-IN" sz="2400" dirty="0">
                        <a:latin typeface="Times New Roman" panose="02020603050405020304" pitchFamily="18" charset="0"/>
                        <a:cs typeface="Times New Roman" panose="02020603050405020304" pitchFamily="18" charset="0"/>
                      </a:endParaRPr>
                    </a:p>
                  </a:txBody>
                  <a:tcPr/>
                </a:tc>
                <a:tc>
                  <a:txBody>
                    <a:bodyPr/>
                    <a:lstStyle/>
                    <a:p>
                      <a:pPr algn="ctr"/>
                      <a:r>
                        <a:rPr lang="en-IN" sz="2400" dirty="0" smtClean="0">
                          <a:latin typeface="Times New Roman" panose="02020603050405020304" pitchFamily="18" charset="0"/>
                          <a:cs typeface="Times New Roman" panose="02020603050405020304" pitchFamily="18" charset="0"/>
                        </a:rPr>
                        <a:t>Action</a:t>
                      </a:r>
                      <a:endParaRPr lang="en-IN" sz="2400" dirty="0">
                        <a:latin typeface="Times New Roman" panose="02020603050405020304" pitchFamily="18" charset="0"/>
                        <a:cs typeface="Times New Roman" panose="02020603050405020304" pitchFamily="18" charset="0"/>
                      </a:endParaRPr>
                    </a:p>
                  </a:txBody>
                  <a:tcPr/>
                </a:tc>
              </a:tr>
              <a:tr h="596265">
                <a:tc>
                  <a:txBody>
                    <a:bodyPr/>
                    <a:lstStyle/>
                    <a:p>
                      <a:r>
                        <a:rPr lang="en-IN" sz="2400" dirty="0" smtClean="0">
                          <a:latin typeface="Times New Roman" panose="02020603050405020304" pitchFamily="18" charset="0"/>
                          <a:cs typeface="Times New Roman" panose="02020603050405020304" pitchFamily="18" charset="0"/>
                        </a:rPr>
                        <a:t>Dorsal rectus</a:t>
                      </a:r>
                      <a:endParaRPr lang="en-IN" sz="2400" dirty="0">
                        <a:latin typeface="Times New Roman" panose="02020603050405020304" pitchFamily="18" charset="0"/>
                        <a:cs typeface="Times New Roman" panose="02020603050405020304" pitchFamily="18" charset="0"/>
                      </a:endParaRPr>
                    </a:p>
                  </a:txBody>
                  <a:tcPr/>
                </a:tc>
                <a:tc>
                  <a:txBody>
                    <a:bodyPr/>
                    <a:lstStyle/>
                    <a:p>
                      <a:r>
                        <a:rPr lang="en-IN" sz="2400" dirty="0" err="1" smtClean="0">
                          <a:latin typeface="Times New Roman" panose="02020603050405020304" pitchFamily="18" charset="0"/>
                          <a:cs typeface="Times New Roman" panose="02020603050405020304" pitchFamily="18" charset="0"/>
                        </a:rPr>
                        <a:t>Oculomotor</a:t>
                      </a:r>
                      <a:r>
                        <a:rPr lang="en-IN" sz="2400" baseline="0" dirty="0" smtClean="0">
                          <a:latin typeface="Times New Roman" panose="02020603050405020304" pitchFamily="18" charset="0"/>
                          <a:cs typeface="Times New Roman" panose="02020603050405020304" pitchFamily="18" charset="0"/>
                        </a:rPr>
                        <a:t> III</a:t>
                      </a:r>
                      <a:endParaRPr lang="en-IN" sz="2400" dirty="0">
                        <a:latin typeface="Times New Roman" panose="02020603050405020304" pitchFamily="18" charset="0"/>
                        <a:cs typeface="Times New Roman" panose="02020603050405020304" pitchFamily="18" charset="0"/>
                      </a:endParaRPr>
                    </a:p>
                  </a:txBody>
                  <a:tcPr/>
                </a:tc>
                <a:tc>
                  <a:txBody>
                    <a:bodyPr/>
                    <a:lstStyle/>
                    <a:p>
                      <a:r>
                        <a:rPr lang="en-IN" sz="2400" dirty="0" smtClean="0">
                          <a:latin typeface="Times New Roman" panose="02020603050405020304" pitchFamily="18" charset="0"/>
                          <a:cs typeface="Times New Roman" panose="02020603050405020304" pitchFamily="18" charset="0"/>
                        </a:rPr>
                        <a:t>Elevate globe</a:t>
                      </a:r>
                      <a:r>
                        <a:rPr lang="en-IN" sz="2400" baseline="0" dirty="0" smtClean="0">
                          <a:latin typeface="Times New Roman" panose="02020603050405020304" pitchFamily="18" charset="0"/>
                          <a:cs typeface="Times New Roman" panose="02020603050405020304" pitchFamily="18" charset="0"/>
                        </a:rPr>
                        <a:t> </a:t>
                      </a:r>
                      <a:endParaRPr lang="en-IN" sz="2400" dirty="0">
                        <a:latin typeface="Times New Roman" panose="02020603050405020304" pitchFamily="18" charset="0"/>
                        <a:cs typeface="Times New Roman" panose="02020603050405020304" pitchFamily="18" charset="0"/>
                      </a:endParaRPr>
                    </a:p>
                  </a:txBody>
                  <a:tcPr/>
                </a:tc>
              </a:tr>
              <a:tr h="598170">
                <a:tc>
                  <a:txBody>
                    <a:bodyPr/>
                    <a:lstStyle/>
                    <a:p>
                      <a:r>
                        <a:rPr lang="en-IN" sz="2400" dirty="0" smtClean="0">
                          <a:latin typeface="Times New Roman" panose="02020603050405020304" pitchFamily="18" charset="0"/>
                          <a:cs typeface="Times New Roman" panose="02020603050405020304" pitchFamily="18" charset="0"/>
                        </a:rPr>
                        <a:t>Ventral rectus</a:t>
                      </a:r>
                      <a:endParaRPr lang="en-IN" sz="24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IN" sz="2400" dirty="0" err="1" smtClean="0">
                          <a:latin typeface="Times New Roman" panose="02020603050405020304" pitchFamily="18" charset="0"/>
                          <a:cs typeface="Times New Roman" panose="02020603050405020304" pitchFamily="18" charset="0"/>
                        </a:rPr>
                        <a:t>Oculomotor</a:t>
                      </a:r>
                      <a:endParaRPr lang="en-IN" sz="2400" dirty="0" smtClean="0">
                        <a:latin typeface="Times New Roman" panose="02020603050405020304" pitchFamily="18" charset="0"/>
                        <a:cs typeface="Times New Roman" panose="02020603050405020304" pitchFamily="18" charset="0"/>
                      </a:endParaRPr>
                    </a:p>
                  </a:txBody>
                  <a:tcPr/>
                </a:tc>
                <a:tc>
                  <a:txBody>
                    <a:bodyPr/>
                    <a:lstStyle/>
                    <a:p>
                      <a:r>
                        <a:rPr lang="en-IN" sz="2400" dirty="0" smtClean="0">
                          <a:latin typeface="Times New Roman" panose="02020603050405020304" pitchFamily="18" charset="0"/>
                          <a:cs typeface="Times New Roman" panose="02020603050405020304" pitchFamily="18" charset="0"/>
                        </a:rPr>
                        <a:t>Depresses globe</a:t>
                      </a:r>
                      <a:endParaRPr lang="en-IN" sz="2400" dirty="0">
                        <a:latin typeface="Times New Roman" panose="02020603050405020304" pitchFamily="18" charset="0"/>
                        <a:cs typeface="Times New Roman" panose="02020603050405020304" pitchFamily="18" charset="0"/>
                      </a:endParaRPr>
                    </a:p>
                  </a:txBody>
                  <a:tcPr/>
                </a:tc>
              </a:tr>
              <a:tr h="973455">
                <a:tc>
                  <a:txBody>
                    <a:bodyPr/>
                    <a:lstStyle/>
                    <a:p>
                      <a:r>
                        <a:rPr lang="en-IN" sz="2400" dirty="0" smtClean="0">
                          <a:latin typeface="Times New Roman" panose="02020603050405020304" pitchFamily="18" charset="0"/>
                          <a:cs typeface="Times New Roman" panose="02020603050405020304" pitchFamily="18" charset="0"/>
                        </a:rPr>
                        <a:t>Medial rectus</a:t>
                      </a:r>
                      <a:endParaRPr lang="en-IN" sz="24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IN" sz="2400" dirty="0" err="1" smtClean="0">
                          <a:latin typeface="Times New Roman" panose="02020603050405020304" pitchFamily="18" charset="0"/>
                          <a:cs typeface="Times New Roman" panose="02020603050405020304" pitchFamily="18" charset="0"/>
                        </a:rPr>
                        <a:t>Oculomotor</a:t>
                      </a:r>
                      <a:endParaRPr lang="en-IN" sz="2400" dirty="0" smtClean="0">
                        <a:latin typeface="Times New Roman" panose="02020603050405020304" pitchFamily="18" charset="0"/>
                        <a:cs typeface="Times New Roman" panose="02020603050405020304" pitchFamily="18" charset="0"/>
                      </a:endParaRPr>
                    </a:p>
                  </a:txBody>
                  <a:tcPr/>
                </a:tc>
                <a:tc>
                  <a:txBody>
                    <a:bodyPr/>
                    <a:lstStyle/>
                    <a:p>
                      <a:r>
                        <a:rPr lang="en-IN" sz="2400" dirty="0" smtClean="0">
                          <a:latin typeface="Times New Roman" panose="02020603050405020304" pitchFamily="18" charset="0"/>
                          <a:cs typeface="Times New Roman" panose="02020603050405020304" pitchFamily="18" charset="0"/>
                        </a:rPr>
                        <a:t>Turns </a:t>
                      </a:r>
                      <a:r>
                        <a:rPr lang="en-IN" sz="2400" dirty="0" err="1" smtClean="0">
                          <a:latin typeface="Times New Roman" panose="02020603050405020304" pitchFamily="18" charset="0"/>
                          <a:cs typeface="Times New Roman" panose="02020603050405020304" pitchFamily="18" charset="0"/>
                        </a:rPr>
                        <a:t>globemedially</a:t>
                      </a:r>
                      <a:r>
                        <a:rPr lang="en-IN" sz="2400" dirty="0" smtClean="0">
                          <a:latin typeface="Times New Roman" panose="02020603050405020304" pitchFamily="18" charset="0"/>
                          <a:cs typeface="Times New Roman" panose="02020603050405020304" pitchFamily="18" charset="0"/>
                        </a:rPr>
                        <a:t> (</a:t>
                      </a:r>
                      <a:r>
                        <a:rPr lang="en-IN" sz="2400" dirty="0" err="1" smtClean="0">
                          <a:latin typeface="Times New Roman" panose="02020603050405020304" pitchFamily="18" charset="0"/>
                          <a:cs typeface="Times New Roman" panose="02020603050405020304" pitchFamily="18" charset="0"/>
                        </a:rPr>
                        <a:t>hasll</a:t>
                      </a:r>
                      <a:r>
                        <a:rPr lang="en-IN" sz="2400" dirty="0" smtClean="0">
                          <a:latin typeface="Times New Roman" panose="02020603050405020304" pitchFamily="18" charset="0"/>
                          <a:cs typeface="Times New Roman" panose="02020603050405020304" pitchFamily="18" charset="0"/>
                        </a:rPr>
                        <a:t>)</a:t>
                      </a:r>
                      <a:endParaRPr lang="en-IN" sz="2400" dirty="0">
                        <a:latin typeface="Times New Roman" panose="02020603050405020304" pitchFamily="18" charset="0"/>
                        <a:cs typeface="Times New Roman" panose="02020603050405020304" pitchFamily="18" charset="0"/>
                      </a:endParaRPr>
                    </a:p>
                  </a:txBody>
                  <a:tcPr/>
                </a:tc>
              </a:tr>
              <a:tr h="596900">
                <a:tc>
                  <a:txBody>
                    <a:bodyPr/>
                    <a:lstStyle/>
                    <a:p>
                      <a:r>
                        <a:rPr lang="en-IN" sz="2400" dirty="0" smtClean="0">
                          <a:latin typeface="Times New Roman" panose="02020603050405020304" pitchFamily="18" charset="0"/>
                          <a:cs typeface="Times New Roman" panose="02020603050405020304" pitchFamily="18" charset="0"/>
                        </a:rPr>
                        <a:t>Lateral rectus</a:t>
                      </a:r>
                      <a:endParaRPr lang="en-IN" sz="2400" dirty="0">
                        <a:latin typeface="Times New Roman" panose="02020603050405020304" pitchFamily="18" charset="0"/>
                        <a:cs typeface="Times New Roman" panose="02020603050405020304" pitchFamily="18" charset="0"/>
                      </a:endParaRPr>
                    </a:p>
                  </a:txBody>
                  <a:tcPr/>
                </a:tc>
                <a:tc>
                  <a:txBody>
                    <a:bodyPr/>
                    <a:lstStyle/>
                    <a:p>
                      <a:r>
                        <a:rPr lang="en-IN" sz="2400" dirty="0" err="1" smtClean="0">
                          <a:latin typeface="Times New Roman" panose="02020603050405020304" pitchFamily="18" charset="0"/>
                          <a:cs typeface="Times New Roman" panose="02020603050405020304" pitchFamily="18" charset="0"/>
                        </a:rPr>
                        <a:t>Abducent</a:t>
                      </a:r>
                      <a:r>
                        <a:rPr lang="en-IN" sz="2400" dirty="0" smtClean="0">
                          <a:latin typeface="Times New Roman" panose="02020603050405020304" pitchFamily="18" charset="0"/>
                          <a:cs typeface="Times New Roman" panose="02020603050405020304" pitchFamily="18" charset="0"/>
                        </a:rPr>
                        <a:t> IV</a:t>
                      </a:r>
                      <a:endParaRPr lang="en-IN" sz="2400" dirty="0">
                        <a:latin typeface="Times New Roman" panose="02020603050405020304" pitchFamily="18" charset="0"/>
                        <a:cs typeface="Times New Roman" panose="02020603050405020304" pitchFamily="18" charset="0"/>
                      </a:endParaRPr>
                    </a:p>
                  </a:txBody>
                  <a:tcPr/>
                </a:tc>
                <a:tc>
                  <a:txBody>
                    <a:bodyPr/>
                    <a:lstStyle/>
                    <a:p>
                      <a:r>
                        <a:rPr lang="en-IN" sz="2400" dirty="0" smtClean="0">
                          <a:latin typeface="Times New Roman" panose="02020603050405020304" pitchFamily="18" charset="0"/>
                          <a:cs typeface="Times New Roman" panose="02020603050405020304" pitchFamily="18" charset="0"/>
                        </a:rPr>
                        <a:t>Turns globe</a:t>
                      </a:r>
                      <a:endParaRPr lang="en-IN" sz="2400" dirty="0">
                        <a:latin typeface="Times New Roman" panose="02020603050405020304" pitchFamily="18" charset="0"/>
                        <a:cs typeface="Times New Roman" panose="02020603050405020304" pitchFamily="18" charset="0"/>
                      </a:endParaRPr>
                    </a:p>
                  </a:txBody>
                  <a:tcPr/>
                </a:tc>
              </a:tr>
              <a:tr h="598170">
                <a:tc>
                  <a:txBody>
                    <a:bodyPr/>
                    <a:lstStyle/>
                    <a:p>
                      <a:r>
                        <a:rPr lang="en-IN" sz="2400" dirty="0" smtClean="0">
                          <a:latin typeface="Times New Roman" panose="02020603050405020304" pitchFamily="18" charset="0"/>
                          <a:cs typeface="Times New Roman" panose="02020603050405020304" pitchFamily="18" charset="0"/>
                        </a:rPr>
                        <a:t>Dorsal</a:t>
                      </a:r>
                      <a:r>
                        <a:rPr lang="en-IN" sz="2400" baseline="0" dirty="0" smtClean="0">
                          <a:latin typeface="Times New Roman" panose="02020603050405020304" pitchFamily="18" charset="0"/>
                          <a:cs typeface="Times New Roman" panose="02020603050405020304" pitchFamily="18" charset="0"/>
                        </a:rPr>
                        <a:t> Oblique</a:t>
                      </a:r>
                      <a:endParaRPr lang="en-IN" sz="2400" dirty="0">
                        <a:latin typeface="Times New Roman" panose="02020603050405020304" pitchFamily="18" charset="0"/>
                        <a:cs typeface="Times New Roman" panose="02020603050405020304" pitchFamily="18" charset="0"/>
                      </a:endParaRPr>
                    </a:p>
                  </a:txBody>
                  <a:tcPr/>
                </a:tc>
                <a:tc>
                  <a:txBody>
                    <a:bodyPr/>
                    <a:lstStyle/>
                    <a:p>
                      <a:r>
                        <a:rPr lang="en-IN" sz="2400" dirty="0" err="1" smtClean="0">
                          <a:latin typeface="Times New Roman" panose="02020603050405020304" pitchFamily="18" charset="0"/>
                          <a:cs typeface="Times New Roman" panose="02020603050405020304" pitchFamily="18" charset="0"/>
                        </a:rPr>
                        <a:t>Trochlear</a:t>
                      </a:r>
                      <a:r>
                        <a:rPr lang="en-IN" sz="2400" dirty="0" smtClean="0">
                          <a:latin typeface="Times New Roman" panose="02020603050405020304" pitchFamily="18" charset="0"/>
                          <a:cs typeface="Times New Roman" panose="02020603050405020304" pitchFamily="18" charset="0"/>
                        </a:rPr>
                        <a:t> IV</a:t>
                      </a:r>
                      <a:endParaRPr lang="en-IN" sz="2400" dirty="0">
                        <a:latin typeface="Times New Roman" panose="02020603050405020304" pitchFamily="18" charset="0"/>
                        <a:cs typeface="Times New Roman" panose="02020603050405020304" pitchFamily="18" charset="0"/>
                      </a:endParaRPr>
                    </a:p>
                  </a:txBody>
                  <a:tcPr/>
                </a:tc>
                <a:tc>
                  <a:txBody>
                    <a:bodyPr/>
                    <a:lstStyle/>
                    <a:p>
                      <a:r>
                        <a:rPr lang="en-IN" sz="2400" dirty="0" smtClean="0">
                          <a:latin typeface="Times New Roman" panose="02020603050405020304" pitchFamily="18" charset="0"/>
                          <a:cs typeface="Times New Roman" panose="02020603050405020304" pitchFamily="18" charset="0"/>
                        </a:rPr>
                        <a:t>Rotate (12-0 clock)</a:t>
                      </a:r>
                      <a:endParaRPr lang="en-IN" sz="2400" dirty="0">
                        <a:latin typeface="Times New Roman" panose="02020603050405020304" pitchFamily="18" charset="0"/>
                        <a:cs typeface="Times New Roman" panose="02020603050405020304" pitchFamily="18" charset="0"/>
                      </a:endParaRPr>
                    </a:p>
                  </a:txBody>
                  <a:tcPr/>
                </a:tc>
              </a:tr>
              <a:tr h="596900">
                <a:tc>
                  <a:txBody>
                    <a:bodyPr/>
                    <a:lstStyle/>
                    <a:p>
                      <a:r>
                        <a:rPr lang="en-IN" sz="2400" dirty="0" smtClean="0">
                          <a:latin typeface="Times New Roman" panose="02020603050405020304" pitchFamily="18" charset="0"/>
                          <a:cs typeface="Times New Roman" panose="02020603050405020304" pitchFamily="18" charset="0"/>
                        </a:rPr>
                        <a:t>Ventral oblique</a:t>
                      </a:r>
                      <a:endParaRPr lang="en-IN" sz="2400" dirty="0">
                        <a:latin typeface="Times New Roman" panose="02020603050405020304" pitchFamily="18" charset="0"/>
                        <a:cs typeface="Times New Roman" panose="02020603050405020304" pitchFamily="18" charset="0"/>
                      </a:endParaRPr>
                    </a:p>
                  </a:txBody>
                  <a:tcPr/>
                </a:tc>
                <a:tc>
                  <a:txBody>
                    <a:bodyPr/>
                    <a:lstStyle/>
                    <a:p>
                      <a:r>
                        <a:rPr lang="en-IN" sz="2400" dirty="0" err="1" smtClean="0">
                          <a:latin typeface="Times New Roman" panose="02020603050405020304" pitchFamily="18" charset="0"/>
                          <a:cs typeface="Times New Roman" panose="02020603050405020304" pitchFamily="18" charset="0"/>
                        </a:rPr>
                        <a:t>Oculomotor</a:t>
                      </a:r>
                      <a:r>
                        <a:rPr lang="en-IN" sz="2400" baseline="0" dirty="0" smtClean="0">
                          <a:latin typeface="Times New Roman" panose="02020603050405020304" pitchFamily="18" charset="0"/>
                          <a:cs typeface="Times New Roman" panose="02020603050405020304" pitchFamily="18" charset="0"/>
                        </a:rPr>
                        <a:t> III</a:t>
                      </a:r>
                      <a:endParaRPr lang="en-IN" sz="2400" dirty="0">
                        <a:latin typeface="Times New Roman" panose="02020603050405020304" pitchFamily="18" charset="0"/>
                        <a:cs typeface="Times New Roman" panose="02020603050405020304" pitchFamily="18" charset="0"/>
                      </a:endParaRPr>
                    </a:p>
                  </a:txBody>
                  <a:tcPr/>
                </a:tc>
                <a:tc>
                  <a:txBody>
                    <a:bodyPr/>
                    <a:lstStyle/>
                    <a:p>
                      <a:r>
                        <a:rPr lang="en-IN" sz="2400" dirty="0" smtClean="0">
                          <a:latin typeface="Times New Roman" panose="02020603050405020304" pitchFamily="18" charset="0"/>
                          <a:cs typeface="Times New Roman" panose="02020603050405020304" pitchFamily="18" charset="0"/>
                        </a:rPr>
                        <a:t>Rotate (12-0 clock)</a:t>
                      </a:r>
                      <a:endParaRPr lang="en-IN" sz="2400" dirty="0">
                        <a:latin typeface="Times New Roman" panose="02020603050405020304" pitchFamily="18" charset="0"/>
                        <a:cs typeface="Times New Roman" panose="02020603050405020304" pitchFamily="18" charset="0"/>
                      </a:endParaRPr>
                    </a:p>
                  </a:txBody>
                  <a:tcPr/>
                </a:tc>
              </a:tr>
              <a:tr h="597535">
                <a:tc>
                  <a:txBody>
                    <a:bodyPr/>
                    <a:lstStyle/>
                    <a:p>
                      <a:r>
                        <a:rPr lang="en-IN" sz="2400" dirty="0" smtClean="0">
                          <a:latin typeface="Times New Roman" panose="02020603050405020304" pitchFamily="18" charset="0"/>
                          <a:cs typeface="Times New Roman" panose="02020603050405020304" pitchFamily="18" charset="0"/>
                        </a:rPr>
                        <a:t>Retractor </a:t>
                      </a:r>
                      <a:r>
                        <a:rPr lang="en-IN" sz="2400" dirty="0" err="1" smtClean="0">
                          <a:latin typeface="Times New Roman" panose="02020603050405020304" pitchFamily="18" charset="0"/>
                          <a:cs typeface="Times New Roman" panose="02020603050405020304" pitchFamily="18" charset="0"/>
                        </a:rPr>
                        <a:t>occului</a:t>
                      </a:r>
                      <a:endParaRPr lang="en-IN" sz="2400" dirty="0">
                        <a:latin typeface="Times New Roman" panose="02020603050405020304" pitchFamily="18" charset="0"/>
                        <a:cs typeface="Times New Roman" panose="02020603050405020304" pitchFamily="18" charset="0"/>
                      </a:endParaRPr>
                    </a:p>
                  </a:txBody>
                  <a:tcPr/>
                </a:tc>
                <a:tc>
                  <a:txBody>
                    <a:bodyPr/>
                    <a:lstStyle/>
                    <a:p>
                      <a:r>
                        <a:rPr lang="en-IN" sz="2400" dirty="0" err="1" smtClean="0">
                          <a:latin typeface="Times New Roman" panose="02020603050405020304" pitchFamily="18" charset="0"/>
                          <a:cs typeface="Times New Roman" panose="02020603050405020304" pitchFamily="18" charset="0"/>
                        </a:rPr>
                        <a:t>Abducent</a:t>
                      </a:r>
                      <a:r>
                        <a:rPr lang="en-IN" sz="2400" dirty="0" smtClean="0">
                          <a:latin typeface="Times New Roman" panose="02020603050405020304" pitchFamily="18" charset="0"/>
                          <a:cs typeface="Times New Roman" panose="02020603050405020304" pitchFamily="18" charset="0"/>
                        </a:rPr>
                        <a:t> VI</a:t>
                      </a:r>
                      <a:endParaRPr lang="en-IN" sz="2400" dirty="0">
                        <a:latin typeface="Times New Roman" panose="02020603050405020304" pitchFamily="18" charset="0"/>
                        <a:cs typeface="Times New Roman" panose="02020603050405020304" pitchFamily="18" charset="0"/>
                      </a:endParaRPr>
                    </a:p>
                  </a:txBody>
                  <a:tcPr/>
                </a:tc>
                <a:tc>
                  <a:txBody>
                    <a:bodyPr/>
                    <a:lstStyle/>
                    <a:p>
                      <a:r>
                        <a:rPr lang="en-IN" sz="2400" dirty="0" smtClean="0">
                          <a:latin typeface="Times New Roman" panose="02020603050405020304" pitchFamily="18" charset="0"/>
                          <a:cs typeface="Times New Roman" panose="02020603050405020304" pitchFamily="18" charset="0"/>
                        </a:rPr>
                        <a:t>Retracts globe</a:t>
                      </a:r>
                      <a:endParaRPr lang="en-IN" sz="2400" dirty="0">
                        <a:latin typeface="Times New Roman" panose="02020603050405020304" pitchFamily="18" charset="0"/>
                        <a:cs typeface="Times New Roman" panose="02020603050405020304" pitchFamily="18" charset="0"/>
                      </a:endParaRPr>
                    </a:p>
                  </a:txBody>
                  <a:tcPr/>
                </a:tc>
              </a:tr>
            </a:tbl>
          </a:graphicData>
        </a:graphic>
      </p:graphicFrame>
      <p:sp>
        <p:nvSpPr>
          <p:cNvPr id="4" name="TextBox 3"/>
          <p:cNvSpPr txBox="1"/>
          <p:nvPr/>
        </p:nvSpPr>
        <p:spPr>
          <a:xfrm>
            <a:off x="6738942" y="642918"/>
            <a:ext cx="2357454" cy="922020"/>
          </a:xfrm>
          <a:prstGeom prst="rect">
            <a:avLst/>
          </a:prstGeom>
          <a:noFill/>
        </p:spPr>
        <p:txBody>
          <a:bodyPr wrap="square" rtlCol="0">
            <a:spAutoFit/>
          </a:bodyPr>
          <a:lstStyle/>
          <a:p>
            <a:pPr>
              <a:buFont typeface="Arial" panose="020B0604020202020204" pitchFamily="34" charset="0"/>
              <a:buChar char="•"/>
            </a:pPr>
            <a:r>
              <a:rPr lang="en-IN" sz="1400" b="1" dirty="0" smtClean="0">
                <a:solidFill>
                  <a:srgbClr val="C00000"/>
                </a:solidFill>
                <a:latin typeface="Times New Roman" panose="02020603050405020304" pitchFamily="18" charset="0"/>
              </a:rPr>
              <a:t> </a:t>
            </a:r>
            <a:r>
              <a:rPr lang="en-IN" sz="1400" b="1" dirty="0" smtClean="0">
                <a:solidFill>
                  <a:srgbClr val="FF0000"/>
                </a:solidFill>
                <a:latin typeface="Times New Roman" panose="02020603050405020304" pitchFamily="18" charset="0"/>
              </a:rPr>
              <a:t> 4 straight</a:t>
            </a:r>
          </a:p>
          <a:p>
            <a:pPr>
              <a:buFont typeface="Arial" panose="020B0604020202020204" pitchFamily="34" charset="0"/>
              <a:buChar char="•"/>
            </a:pPr>
            <a:r>
              <a:rPr lang="en-IN" sz="1400" b="1" dirty="0" smtClean="0">
                <a:solidFill>
                  <a:srgbClr val="FF0000"/>
                </a:solidFill>
                <a:latin typeface="Times New Roman" panose="02020603050405020304" pitchFamily="18" charset="0"/>
              </a:rPr>
              <a:t>  2 Oblique</a:t>
            </a:r>
          </a:p>
          <a:p>
            <a:pPr>
              <a:buFont typeface="Arial" panose="020B0604020202020204" pitchFamily="34" charset="0"/>
              <a:buChar char="•"/>
            </a:pPr>
            <a:r>
              <a:rPr lang="en-IN" sz="1400" b="1" dirty="0" smtClean="0">
                <a:solidFill>
                  <a:srgbClr val="FF0000"/>
                </a:solidFill>
                <a:latin typeface="Times New Roman" panose="02020603050405020304" pitchFamily="18" charset="0"/>
              </a:rPr>
              <a:t>  1 </a:t>
            </a:r>
            <a:r>
              <a:rPr lang="en-IN" sz="1400" b="1" dirty="0" err="1" smtClean="0">
                <a:solidFill>
                  <a:srgbClr val="FF0000"/>
                </a:solidFill>
                <a:latin typeface="Times New Roman" panose="02020603050405020304" pitchFamily="18" charset="0"/>
              </a:rPr>
              <a:t>Retactor</a:t>
            </a:r>
            <a:r>
              <a:rPr lang="en-IN" sz="1400" b="1" dirty="0" smtClean="0">
                <a:solidFill>
                  <a:srgbClr val="FF0000"/>
                </a:solidFill>
                <a:latin typeface="Times New Roman" panose="02020603050405020304" pitchFamily="18" charset="0"/>
              </a:rPr>
              <a:t> </a:t>
            </a:r>
            <a:endParaRPr lang="en-IN" sz="1200" b="1" dirty="0" smtClean="0">
              <a:solidFill>
                <a:srgbClr val="C00000"/>
              </a:solidFill>
              <a:latin typeface="Times New Roman" panose="02020603050405020304" pitchFamily="18" charset="0"/>
            </a:endParaRPr>
          </a:p>
          <a:p>
            <a:endParaRPr lang="en-IN"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ltLang="en-US"/>
          </a:p>
        </p:txBody>
      </p:sp>
      <p:sp>
        <p:nvSpPr>
          <p:cNvPr id="14" name="Rectangles 13"/>
          <p:cNvSpPr/>
          <p:nvPr/>
        </p:nvSpPr>
        <p:spPr>
          <a:xfrm>
            <a:off x="506095" y="361315"/>
            <a:ext cx="11210290" cy="80835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GB" sz="4000" b="1">
                <a:solidFill>
                  <a:srgbClr val="FF0000"/>
                </a:solidFill>
                <a:effectLst>
                  <a:outerShdw blurRad="38100" dist="38100" dir="2700000" algn="tl">
                    <a:srgbClr val="000000">
                      <a:alpha val="43137"/>
                    </a:srgbClr>
                  </a:outerShdw>
                </a:effectLst>
              </a:rPr>
              <a:t>Muscles of the Eye</a:t>
            </a:r>
          </a:p>
        </p:txBody>
      </p:sp>
      <p:pic>
        <p:nvPicPr>
          <p:cNvPr id="4" name="Content Placeholder 3" descr="WhatsApp Image 2020-05-28 at 5.23.54 PM"/>
          <p:cNvPicPr>
            <a:picLocks noGrp="1" noChangeAspect="1"/>
          </p:cNvPicPr>
          <p:nvPr>
            <p:ph idx="1"/>
          </p:nvPr>
        </p:nvPicPr>
        <p:blipFill>
          <a:blip r:embed="rId2"/>
          <a:stretch>
            <a:fillRect/>
          </a:stretch>
        </p:blipFill>
        <p:spPr>
          <a:xfrm>
            <a:off x="506730" y="1419225"/>
            <a:ext cx="11209655" cy="504888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WhatsApp Image 2020-05-28 at 12.15.17 PM (1)"/>
          <p:cNvPicPr>
            <a:picLocks noGrp="1" noChangeAspect="1"/>
          </p:cNvPicPr>
          <p:nvPr>
            <p:ph idx="1"/>
          </p:nvPr>
        </p:nvPicPr>
        <p:blipFill>
          <a:blip r:embed="rId2"/>
          <a:stretch>
            <a:fillRect/>
          </a:stretch>
        </p:blipFill>
        <p:spPr>
          <a:xfrm>
            <a:off x="43180" y="61595"/>
            <a:ext cx="12089765" cy="668401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645" y="586740"/>
            <a:ext cx="11284585" cy="6013450"/>
          </a:xfrm>
        </p:spPr>
        <p:txBody>
          <a:bodyPr>
            <a:scene3d>
              <a:camera prst="orthographicFront"/>
              <a:lightRig rig="threePt" dir="t"/>
            </a:scene3d>
          </a:bodyPr>
          <a:lstStyle/>
          <a:p>
            <a:pPr marL="0" indent="0" algn="ctr">
              <a:buNone/>
            </a:pPr>
            <a:endParaRPr lang="en-US" altLang="en-GB" sz="8800">
              <a:ln>
                <a:solidFill>
                  <a:sysClr val="windowText" lastClr="000000"/>
                </a:solidFill>
              </a:ln>
              <a:solidFill>
                <a:srgbClr val="FF0000"/>
              </a:solidFill>
              <a:effectLst>
                <a:outerShdw blurRad="38100" dist="25400" dir="5400000" algn="ctr" rotWithShape="0">
                  <a:srgbClr val="6E747A">
                    <a:alpha val="43000"/>
                  </a:srgbClr>
                </a:outerShdw>
              </a:effectLst>
            </a:endParaRPr>
          </a:p>
          <a:p>
            <a:pPr marL="0" indent="0" algn="ctr">
              <a:buNone/>
            </a:pPr>
            <a:r>
              <a:rPr lang="en-US" altLang="en-GB" sz="7200">
                <a:ln>
                  <a:solidFill>
                    <a:sysClr val="windowText" lastClr="000000"/>
                  </a:solidFill>
                </a:ln>
                <a:solidFill>
                  <a:srgbClr val="FF0000"/>
                </a:solidFill>
                <a:effectLst>
                  <a:outerShdw blurRad="38100" dist="25400" dir="5400000" algn="ctr" rotWithShape="0">
                    <a:srgbClr val="6E747A">
                      <a:alpha val="43000"/>
                    </a:srgbClr>
                  </a:outerShdw>
                </a:effectLst>
              </a:rPr>
              <a:t>EXAMINATION OF THE</a:t>
            </a:r>
          </a:p>
          <a:p>
            <a:pPr marL="0" indent="0" algn="ctr">
              <a:buNone/>
            </a:pPr>
            <a:r>
              <a:rPr lang="en-US" altLang="en-GB" sz="7200">
                <a:ln>
                  <a:solidFill>
                    <a:sysClr val="windowText" lastClr="000000"/>
                  </a:solidFill>
                </a:ln>
                <a:solidFill>
                  <a:srgbClr val="FF0000"/>
                </a:solidFill>
                <a:effectLst>
                  <a:outerShdw blurRad="38100" dist="25400" dir="5400000" algn="ctr" rotWithShape="0">
                    <a:srgbClr val="6E747A">
                      <a:alpha val="43000"/>
                    </a:srgbClr>
                  </a:outerShdw>
                </a:effectLst>
              </a:rPr>
              <a:t>EYE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8490" y="0"/>
            <a:ext cx="11330940" cy="3138170"/>
          </a:xfrm>
          <a:prstGeom prst="rect">
            <a:avLst/>
          </a:prstGeom>
          <a:noFill/>
        </p:spPr>
        <p:txBody>
          <a:bodyPr wrap="square" rtlCol="0">
            <a:spAutoFit/>
          </a:bodyPr>
          <a:lstStyle/>
          <a:p>
            <a:pPr algn="ctr"/>
            <a:endParaRPr lang="en-IN" sz="4000" b="1" dirty="0" smtClean="0">
              <a:solidFill>
                <a:srgbClr val="FF0000"/>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charset="0"/>
              <a:buChar char="Ø"/>
            </a:pPr>
            <a:r>
              <a:rPr lang="en-IN" sz="2800" b="1" dirty="0" smtClean="0">
                <a:solidFill>
                  <a:srgbClr val="C00000"/>
                </a:solidFill>
                <a:latin typeface="Times New Roman" panose="02020603050405020304" pitchFamily="18" charset="0"/>
                <a:cs typeface="Times New Roman" panose="02020603050405020304" pitchFamily="18" charset="0"/>
              </a:rPr>
              <a:t>Naked </a:t>
            </a:r>
            <a:r>
              <a:rPr lang="en-IN" sz="2800" b="1" dirty="0">
                <a:solidFill>
                  <a:srgbClr val="C00000"/>
                </a:solidFill>
                <a:latin typeface="Times New Roman" panose="02020603050405020304" pitchFamily="18" charset="0"/>
                <a:cs typeface="Times New Roman" panose="02020603050405020304" pitchFamily="18" charset="0"/>
              </a:rPr>
              <a:t>eye examination</a:t>
            </a:r>
            <a:r>
              <a:rPr lang="en-IN" sz="2800" b="1" dirty="0">
                <a:solidFill>
                  <a:srgbClr val="FF0000"/>
                </a:solidFill>
                <a:latin typeface="Times New Roman" panose="02020603050405020304" pitchFamily="18" charset="0"/>
                <a:cs typeface="Times New Roman" panose="02020603050405020304" pitchFamily="18" charset="0"/>
              </a:rPr>
              <a:t> </a:t>
            </a:r>
            <a:r>
              <a:rPr lang="en-IN" sz="2800" dirty="0">
                <a:latin typeface="Times New Roman" panose="02020603050405020304" pitchFamily="18" charset="0"/>
              </a:rPr>
              <a:t>– </a:t>
            </a:r>
            <a:r>
              <a:rPr lang="en-IN" sz="2800" dirty="0" smtClean="0">
                <a:latin typeface="Times New Roman" panose="02020603050405020304" pitchFamily="18" charset="0"/>
              </a:rPr>
              <a:t>A gross </a:t>
            </a:r>
            <a:r>
              <a:rPr lang="en-IN" sz="2800" dirty="0">
                <a:latin typeface="Times New Roman" panose="02020603050405020304" pitchFamily="18" charset="0"/>
              </a:rPr>
              <a:t>abnormalities of </a:t>
            </a:r>
            <a:r>
              <a:rPr lang="en-IN" sz="2800" dirty="0" smtClean="0">
                <a:latin typeface="Times New Roman" panose="02020603050405020304" pitchFamily="18" charset="0"/>
              </a:rPr>
              <a:t>the </a:t>
            </a:r>
            <a:r>
              <a:rPr lang="en-IN" sz="2800" dirty="0">
                <a:latin typeface="Times New Roman" panose="02020603050405020304" pitchFamily="18" charset="0"/>
              </a:rPr>
              <a:t>anterior segment of the eye can be detected by naked eye examination. </a:t>
            </a:r>
          </a:p>
          <a:p>
            <a:pPr marL="457200" indent="-457200" algn="just">
              <a:buFont typeface="Wingdings" panose="05000000000000000000" charset="0"/>
              <a:buChar char="Ø"/>
            </a:pPr>
            <a:r>
              <a:rPr lang="en-IN" sz="2800" b="1" dirty="0" smtClean="0">
                <a:solidFill>
                  <a:srgbClr val="C00000"/>
                </a:solidFill>
                <a:latin typeface="Times New Roman" panose="02020603050405020304" pitchFamily="18" charset="0"/>
                <a:cs typeface="Times New Roman" panose="02020603050405020304" pitchFamily="18" charset="0"/>
                <a:sym typeface="+mn-ea"/>
              </a:rPr>
              <a:t>Penlight examination in dark room</a:t>
            </a:r>
            <a:r>
              <a:rPr lang="en-US" altLang="en-IN" sz="2800" b="1" dirty="0" smtClean="0">
                <a:solidFill>
                  <a:srgbClr val="C00000"/>
                </a:solidFill>
                <a:latin typeface="Times New Roman" panose="02020603050405020304" pitchFamily="18" charset="0"/>
                <a:cs typeface="Times New Roman" panose="02020603050405020304" pitchFamily="18" charset="0"/>
                <a:sym typeface="+mn-ea"/>
              </a:rPr>
              <a:t>-</a:t>
            </a:r>
            <a:r>
              <a:rPr lang="en-US" altLang="en-IN" sz="2800" b="1" dirty="0" smtClean="0">
                <a:solidFill>
                  <a:srgbClr val="FF0000"/>
                </a:solidFill>
                <a:latin typeface="Times New Roman" panose="02020603050405020304" pitchFamily="18" charset="0"/>
                <a:cs typeface="Times New Roman" panose="02020603050405020304" pitchFamily="18" charset="0"/>
                <a:sym typeface="+mn-ea"/>
              </a:rPr>
              <a:t> </a:t>
            </a:r>
            <a:r>
              <a:rPr lang="en-IN" sz="2800" dirty="0" smtClean="0">
                <a:ln>
                  <a:noFill/>
                </a:ln>
                <a:solidFill>
                  <a:schemeClr val="tx1"/>
                </a:solidFill>
                <a:effectLst/>
                <a:latin typeface="Times New Roman" panose="02020603050405020304" pitchFamily="18" charset="0"/>
                <a:cs typeface="Arial" panose="020B0604020202020204" pitchFamily="34" charset="0"/>
                <a:sym typeface="+mn-ea"/>
              </a:rPr>
              <a:t>Penlight examination. The light should be used from as many different angles as possible. </a:t>
            </a:r>
            <a:endParaRPr kumimoji="0" lang="en-US" sz="2800" b="0" i="0" u="none" strike="noStrike" cap="none" normalizeH="0" baseline="0" dirty="0" smtClean="0">
              <a:ln>
                <a:noFill/>
              </a:ln>
              <a:solidFill>
                <a:srgbClr val="C00000"/>
              </a:solidFill>
              <a:effectLst/>
              <a:latin typeface="Arial" panose="020B0604020202020204" pitchFamily="34" charset="0"/>
              <a:cs typeface="Arial" panose="020B0604020202020204" pitchFamily="34" charset="0"/>
            </a:endParaRPr>
          </a:p>
          <a:p>
            <a:pPr algn="just"/>
            <a:endParaRPr lang="en-IN" sz="2800" dirty="0">
              <a:latin typeface="Times New Roman" panose="02020603050405020304" pitchFamily="18" charset="0"/>
            </a:endParaRPr>
          </a:p>
          <a:p>
            <a:endParaRPr lang="en-IN" dirty="0"/>
          </a:p>
        </p:txBody>
      </p:sp>
      <p:pic>
        <p:nvPicPr>
          <p:cNvPr id="3" name="Picture 2"/>
          <p:cNvPicPr/>
          <p:nvPr/>
        </p:nvPicPr>
        <p:blipFill>
          <a:blip r:embed="rId2"/>
          <a:srcRect b="13158"/>
          <a:stretch>
            <a:fillRect/>
          </a:stretch>
        </p:blipFill>
        <p:spPr bwMode="auto">
          <a:xfrm>
            <a:off x="890270" y="2866390"/>
            <a:ext cx="4667250" cy="3267075"/>
          </a:xfrm>
          <a:prstGeom prst="rect">
            <a:avLst/>
          </a:prstGeom>
          <a:noFill/>
          <a:ln w="9525">
            <a:noFill/>
            <a:miter lim="800000"/>
            <a:headEnd/>
            <a:tailEnd/>
          </a:ln>
        </p:spPr>
      </p:pic>
      <p:sp>
        <p:nvSpPr>
          <p:cNvPr id="1026" name="Text Box 2"/>
          <p:cNvSpPr txBox="1">
            <a:spLocks noChangeArrowheads="1"/>
          </p:cNvSpPr>
          <p:nvPr/>
        </p:nvSpPr>
        <p:spPr bwMode="auto">
          <a:xfrm>
            <a:off x="889635" y="6133465"/>
            <a:ext cx="4789170" cy="619760"/>
          </a:xfrm>
          <a:prstGeom prst="rect">
            <a:avLst/>
          </a:prstGeom>
          <a:noFill/>
          <a:ln w="9525">
            <a:noFill/>
            <a:miter lim="800000"/>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ts val="1000"/>
              </a:spcAft>
              <a:buClrTx/>
              <a:buSzTx/>
              <a:buFontTx/>
              <a:buNone/>
            </a:pPr>
            <a:r>
              <a:rPr kumimoji="0" lang="en-IN" b="1" i="0" u="none" strike="noStrike" cap="none" normalizeH="0" baseline="0" dirty="0" smtClean="0">
                <a:ln>
                  <a:noFill/>
                </a:ln>
                <a:solidFill>
                  <a:srgbClr val="C00000"/>
                </a:solidFill>
                <a:effectLst/>
                <a:latin typeface="Times New Roman" panose="02020603050405020304" pitchFamily="18" charset="0"/>
                <a:cs typeface="Arial" panose="020B0604020202020204" pitchFamily="34" charset="0"/>
              </a:rPr>
              <a:t>Handling the patient as part of the eye examination.</a:t>
            </a:r>
            <a:r>
              <a:rPr kumimoji="0" lang="en-IN" sz="1200" b="1" i="0" u="none" strike="noStrike" cap="none" normalizeH="0" baseline="0" dirty="0" smtClean="0">
                <a:ln>
                  <a:noFill/>
                </a:ln>
                <a:solidFill>
                  <a:srgbClr val="C00000"/>
                </a:solidFill>
                <a:effectLst/>
                <a:latin typeface="Times New Roman" panose="02020603050405020304" pitchFamily="18" charset="0"/>
                <a:cs typeface="Arial" panose="020B0604020202020204" pitchFamily="34" charset="0"/>
              </a:rPr>
              <a:t> </a:t>
            </a:r>
            <a:endParaRPr kumimoji="0" lang="en-US" sz="2800" b="0" i="0" u="none" strike="noStrike" cap="none" normalizeH="0" baseline="0" dirty="0" smtClean="0">
              <a:ln>
                <a:noFill/>
              </a:ln>
              <a:solidFill>
                <a:srgbClr val="C00000"/>
              </a:solidFill>
              <a:effectLst/>
              <a:latin typeface="Arial" panose="020B0604020202020204" pitchFamily="34" charset="0"/>
              <a:cs typeface="Arial" panose="020B0604020202020204" pitchFamily="34" charset="0"/>
            </a:endParaRPr>
          </a:p>
        </p:txBody>
      </p:sp>
      <p:pic>
        <p:nvPicPr>
          <p:cNvPr id="5" name="Picture 4"/>
          <p:cNvPicPr/>
          <p:nvPr/>
        </p:nvPicPr>
        <p:blipFill>
          <a:blip r:embed="rId3"/>
          <a:srcRect b="20946"/>
          <a:stretch>
            <a:fillRect/>
          </a:stretch>
        </p:blipFill>
        <p:spPr bwMode="auto">
          <a:xfrm>
            <a:off x="6101715" y="2865755"/>
            <a:ext cx="5068570" cy="32677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850" y="142875"/>
            <a:ext cx="11423650" cy="2676525"/>
          </a:xfrm>
          <a:prstGeom prst="rect">
            <a:avLst/>
          </a:prstGeom>
          <a:noFill/>
        </p:spPr>
        <p:txBody>
          <a:bodyPr wrap="square" rtlCol="0">
            <a:spAutoFit/>
          </a:bodyPr>
          <a:lstStyle/>
          <a:p>
            <a:pPr marL="457200" indent="-457200">
              <a:buFont typeface="Wingdings" panose="05000000000000000000" charset="0"/>
              <a:buChar char="Ø"/>
            </a:pPr>
            <a:r>
              <a:rPr lang="en-IN" sz="2800" b="1" dirty="0" err="1" smtClean="0">
                <a:solidFill>
                  <a:srgbClr val="C00000"/>
                </a:solidFill>
                <a:latin typeface="Times New Roman" panose="02020603050405020304" pitchFamily="18" charset="0"/>
                <a:cs typeface="Times New Roman" panose="02020603050405020304" pitchFamily="18" charset="0"/>
              </a:rPr>
              <a:t>Opthalmoscope</a:t>
            </a:r>
            <a:r>
              <a:rPr lang="en-IN" sz="2800" b="1" dirty="0" smtClean="0">
                <a:latin typeface="Times New Roman" panose="02020603050405020304" pitchFamily="18" charset="0"/>
              </a:rPr>
              <a:t> </a:t>
            </a:r>
          </a:p>
          <a:p>
            <a:pPr algn="just"/>
            <a:r>
              <a:rPr lang="en-IN" sz="2800" dirty="0" smtClean="0">
                <a:latin typeface="Times New Roman" panose="02020603050405020304" pitchFamily="18" charset="0"/>
              </a:rPr>
              <a:t>(Better </a:t>
            </a:r>
            <a:r>
              <a:rPr lang="en-IN" sz="2800" dirty="0">
                <a:latin typeface="Times New Roman" panose="02020603050405020304" pitchFamily="18" charset="0"/>
              </a:rPr>
              <a:t>necessary to dilate the pupil (atropine 2% into eye about fifteen </a:t>
            </a:r>
            <a:r>
              <a:rPr lang="en-IN" sz="2800" dirty="0" smtClean="0">
                <a:latin typeface="Times New Roman" panose="02020603050405020304" pitchFamily="18" charset="0"/>
              </a:rPr>
              <a:t>minutes </a:t>
            </a:r>
            <a:r>
              <a:rPr lang="en-IN" sz="2800" dirty="0">
                <a:latin typeface="Times New Roman" panose="02020603050405020304" pitchFamily="18" charset="0"/>
              </a:rPr>
              <a:t>before </a:t>
            </a:r>
            <a:r>
              <a:rPr lang="en-IN" sz="2800" dirty="0" smtClean="0">
                <a:latin typeface="Times New Roman" panose="02020603050405020304" pitchFamily="18" charset="0"/>
              </a:rPr>
              <a:t>examination). </a:t>
            </a:r>
          </a:p>
          <a:p>
            <a:pPr marL="457200" indent="-457200" algn="just">
              <a:buFont typeface="Wingdings" panose="05000000000000000000" charset="0"/>
              <a:buChar char="Ø"/>
            </a:pPr>
            <a:r>
              <a:rPr lang="en-IN" sz="2800" b="1" dirty="0" err="1" smtClean="0">
                <a:solidFill>
                  <a:srgbClr val="C00000"/>
                </a:solidFill>
                <a:latin typeface="Times New Roman" panose="02020603050405020304" pitchFamily="18" charset="0"/>
                <a:cs typeface="Times New Roman" panose="02020603050405020304" pitchFamily="18" charset="0"/>
              </a:rPr>
              <a:t>Mydriatics</a:t>
            </a:r>
            <a:r>
              <a:rPr lang="en-IN" sz="2800" b="1" dirty="0" smtClean="0">
                <a:solidFill>
                  <a:srgbClr val="C00000"/>
                </a:solidFill>
                <a:latin typeface="Times New Roman" panose="02020603050405020304" pitchFamily="18" charset="0"/>
                <a:cs typeface="Times New Roman" panose="02020603050405020304" pitchFamily="18" charset="0"/>
              </a:rPr>
              <a:t> </a:t>
            </a:r>
            <a:r>
              <a:rPr lang="en-IN" sz="2800" b="1" dirty="0">
                <a:solidFill>
                  <a:srgbClr val="C00000"/>
                </a:solidFill>
                <a:latin typeface="Times New Roman" panose="02020603050405020304" pitchFamily="18" charset="0"/>
                <a:cs typeface="Times New Roman" panose="02020603050405020304" pitchFamily="18" charset="0"/>
              </a:rPr>
              <a:t>– </a:t>
            </a:r>
            <a:r>
              <a:rPr lang="en-IN" sz="2800" dirty="0" err="1">
                <a:latin typeface="Times New Roman" panose="02020603050405020304" pitchFamily="18" charset="0"/>
              </a:rPr>
              <a:t>Dialate</a:t>
            </a:r>
            <a:r>
              <a:rPr lang="en-IN" sz="2800" dirty="0">
                <a:latin typeface="Times New Roman" panose="02020603050405020304" pitchFamily="18" charset="0"/>
              </a:rPr>
              <a:t> the pupil</a:t>
            </a:r>
          </a:p>
          <a:p>
            <a:pPr algn="just"/>
            <a:r>
              <a:rPr lang="en-IN" sz="2800" dirty="0" err="1" smtClean="0">
                <a:latin typeface="Times New Roman" panose="02020603050405020304" pitchFamily="18" charset="0"/>
              </a:rPr>
              <a:t>Atropin</a:t>
            </a:r>
            <a:r>
              <a:rPr lang="en-IN" sz="2800" dirty="0" smtClean="0">
                <a:latin typeface="Times New Roman" panose="02020603050405020304" pitchFamily="18" charset="0"/>
              </a:rPr>
              <a:t> </a:t>
            </a:r>
            <a:r>
              <a:rPr lang="en-IN" sz="2800" dirty="0">
                <a:latin typeface="Times New Roman" panose="02020603050405020304" pitchFamily="18" charset="0"/>
              </a:rPr>
              <a:t>sulphate, </a:t>
            </a:r>
            <a:r>
              <a:rPr lang="en-IN" sz="2800" dirty="0" err="1">
                <a:latin typeface="Times New Roman" panose="02020603050405020304" pitchFamily="18" charset="0"/>
              </a:rPr>
              <a:t>coccin</a:t>
            </a:r>
            <a:r>
              <a:rPr lang="en-IN" sz="2800" dirty="0">
                <a:latin typeface="Times New Roman" panose="02020603050405020304" pitchFamily="18" charset="0"/>
              </a:rPr>
              <a:t> </a:t>
            </a:r>
            <a:r>
              <a:rPr lang="en-IN" sz="2800" dirty="0" err="1">
                <a:latin typeface="Times New Roman" panose="02020603050405020304" pitchFamily="18" charset="0"/>
              </a:rPr>
              <a:t>HCl</a:t>
            </a:r>
            <a:r>
              <a:rPr lang="en-IN" sz="2800" dirty="0">
                <a:latin typeface="Times New Roman" panose="02020603050405020304" pitchFamily="18" charset="0"/>
              </a:rPr>
              <a:t> </a:t>
            </a:r>
            <a:endParaRPr lang="en-IN" sz="2800" dirty="0" smtClean="0">
              <a:latin typeface="Times New Roman" panose="02020603050405020304" pitchFamily="18" charset="0"/>
            </a:endParaRPr>
          </a:p>
          <a:p>
            <a:pPr marL="457200" indent="-457200" algn="just">
              <a:buFont typeface="Wingdings" panose="05000000000000000000" charset="0"/>
              <a:buChar char="Ø"/>
            </a:pPr>
            <a:r>
              <a:rPr lang="en-IN" sz="2800" b="1" dirty="0" smtClean="0">
                <a:solidFill>
                  <a:srgbClr val="C00000"/>
                </a:solidFill>
                <a:latin typeface="Times New Roman" panose="02020603050405020304" pitchFamily="18" charset="0"/>
                <a:cs typeface="Times New Roman" panose="02020603050405020304" pitchFamily="18" charset="0"/>
              </a:rPr>
              <a:t>Distant direct </a:t>
            </a:r>
            <a:r>
              <a:rPr lang="en-IN" sz="2800" b="1" dirty="0" err="1" smtClean="0">
                <a:solidFill>
                  <a:srgbClr val="C00000"/>
                </a:solidFill>
                <a:latin typeface="Times New Roman" panose="02020603050405020304" pitchFamily="18" charset="0"/>
                <a:cs typeface="Times New Roman" panose="02020603050405020304" pitchFamily="18" charset="0"/>
              </a:rPr>
              <a:t>ophtholmoscopy</a:t>
            </a:r>
            <a:r>
              <a:rPr lang="en-IN" sz="2800" b="1" dirty="0" smtClean="0">
                <a:solidFill>
                  <a:srgbClr val="C00000"/>
                </a:solidFill>
                <a:latin typeface="Times New Roman" panose="02020603050405020304" pitchFamily="18" charset="0"/>
                <a:cs typeface="Times New Roman" panose="02020603050405020304" pitchFamily="18" charset="0"/>
              </a:rPr>
              <a:t>  </a:t>
            </a:r>
            <a:endParaRPr lang="en-IN" dirty="0"/>
          </a:p>
        </p:txBody>
      </p:sp>
      <p:pic>
        <p:nvPicPr>
          <p:cNvPr id="3" name="Picture 2"/>
          <p:cNvPicPr/>
          <p:nvPr/>
        </p:nvPicPr>
        <p:blipFill>
          <a:blip r:embed="rId2"/>
          <a:srcRect b="13131"/>
          <a:stretch>
            <a:fillRect/>
          </a:stretch>
        </p:blipFill>
        <p:spPr bwMode="auto">
          <a:xfrm>
            <a:off x="3505200" y="2884805"/>
            <a:ext cx="5363210" cy="3444875"/>
          </a:xfrm>
          <a:prstGeom prst="rect">
            <a:avLst/>
          </a:prstGeom>
          <a:noFill/>
          <a:ln w="9525">
            <a:noFill/>
            <a:miter lim="800000"/>
            <a:headEnd/>
            <a:tailEnd/>
          </a:ln>
        </p:spPr>
      </p:pic>
      <p:sp>
        <p:nvSpPr>
          <p:cNvPr id="2050" name="Text Box 2"/>
          <p:cNvSpPr txBox="1">
            <a:spLocks noChangeArrowheads="1"/>
          </p:cNvSpPr>
          <p:nvPr/>
        </p:nvSpPr>
        <p:spPr bwMode="auto">
          <a:xfrm>
            <a:off x="3895725" y="6330315"/>
            <a:ext cx="4786630" cy="528320"/>
          </a:xfrm>
          <a:prstGeom prst="rect">
            <a:avLst/>
          </a:prstGeom>
          <a:noFill/>
          <a:ln w="9525">
            <a:noFill/>
            <a:miter lim="800000"/>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ts val="1000"/>
              </a:spcAft>
              <a:buClrTx/>
              <a:buSzTx/>
              <a:buFontTx/>
              <a:buNone/>
            </a:pPr>
            <a:r>
              <a:rPr kumimoji="0" lang="en-IN" b="1" i="0" u="none" strike="noStrike" cap="none" normalizeH="0" baseline="0" dirty="0" smtClean="0">
                <a:ln>
                  <a:noFill/>
                </a:ln>
                <a:solidFill>
                  <a:srgbClr val="C00000"/>
                </a:solidFill>
                <a:effectLst/>
                <a:latin typeface="Times New Roman" panose="02020603050405020304" pitchFamily="18" charset="0"/>
                <a:cs typeface="Arial" panose="020B0604020202020204" pitchFamily="34" charset="0"/>
              </a:rPr>
              <a:t>Distant direct </a:t>
            </a:r>
            <a:r>
              <a:rPr kumimoji="0" lang="en-IN" b="1" i="0" u="none" strike="noStrike" cap="none" normalizeH="0" baseline="0" dirty="0" err="1" smtClean="0">
                <a:ln>
                  <a:noFill/>
                </a:ln>
                <a:solidFill>
                  <a:srgbClr val="C00000"/>
                </a:solidFill>
                <a:effectLst/>
                <a:latin typeface="Times New Roman" panose="02020603050405020304" pitchFamily="18" charset="0"/>
                <a:cs typeface="Arial" panose="020B0604020202020204" pitchFamily="34" charset="0"/>
              </a:rPr>
              <a:t>ophthalmoscop</a:t>
            </a:r>
            <a:r>
              <a:rPr kumimoji="0" lang="en-US" altLang="en-IN" b="1" i="0" u="none" strike="noStrike" cap="none" normalizeH="0" baseline="0" dirty="0" err="1" smtClean="0">
                <a:ln>
                  <a:noFill/>
                </a:ln>
                <a:solidFill>
                  <a:srgbClr val="C00000"/>
                </a:solidFill>
                <a:effectLst/>
                <a:latin typeface="Times New Roman" panose="02020603050405020304" pitchFamily="18" charset="0"/>
                <a:cs typeface="Arial" panose="020B0604020202020204" pitchFamily="34" charset="0"/>
              </a:rPr>
              <a:t>y</a:t>
            </a:r>
            <a:endParaRPr kumimoji="0" lang="en-US" altLang="en-IN" sz="1200" b="1" i="0" u="none" strike="noStrike" cap="none" normalizeH="0" baseline="0" dirty="0" err="1" smtClean="0">
              <a:ln>
                <a:noFill/>
              </a:ln>
              <a:solidFill>
                <a:srgbClr val="C00000"/>
              </a:solidFill>
              <a:effectLst/>
              <a:latin typeface="Times New Roman" panose="02020603050405020304" pitchFamily="18"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7050" y="0"/>
            <a:ext cx="10140950" cy="3876675"/>
          </a:xfrm>
          <a:prstGeom prst="rect">
            <a:avLst/>
          </a:prstGeom>
          <a:noFill/>
        </p:spPr>
        <p:txBody>
          <a:bodyPr wrap="square" rtlCol="0">
            <a:spAutoFit/>
          </a:bodyPr>
          <a:lstStyle/>
          <a:p>
            <a:pPr algn="just"/>
            <a:r>
              <a:rPr lang="en-US" altLang="en-IN" sz="2800" b="1" dirty="0" smtClean="0">
                <a:solidFill>
                  <a:srgbClr val="C00000"/>
                </a:solidFill>
                <a:latin typeface="Times New Roman" panose="02020603050405020304" pitchFamily="18" charset="0"/>
                <a:cs typeface="Times New Roman" panose="02020603050405020304" pitchFamily="18" charset="0"/>
              </a:rPr>
              <a:t>    </a:t>
            </a:r>
          </a:p>
          <a:p>
            <a:pPr algn="just"/>
            <a:r>
              <a:rPr lang="en-IN" sz="3200" b="1" dirty="0" smtClean="0">
                <a:solidFill>
                  <a:srgbClr val="C00000"/>
                </a:solidFill>
                <a:latin typeface="Times New Roman" panose="02020603050405020304" pitchFamily="18" charset="0"/>
                <a:cs typeface="Times New Roman" panose="02020603050405020304" pitchFamily="18" charset="0"/>
              </a:rPr>
              <a:t>Close direct </a:t>
            </a:r>
            <a:r>
              <a:rPr lang="en-IN" sz="3200" b="1" dirty="0" err="1" smtClean="0">
                <a:solidFill>
                  <a:srgbClr val="C00000"/>
                </a:solidFill>
                <a:latin typeface="Times New Roman" panose="02020603050405020304" pitchFamily="18" charset="0"/>
                <a:cs typeface="Times New Roman" panose="02020603050405020304" pitchFamily="18" charset="0"/>
              </a:rPr>
              <a:t>ophthalmoscopy</a:t>
            </a:r>
            <a:r>
              <a:rPr lang="en-IN" sz="3200" b="1" dirty="0" smtClean="0">
                <a:latin typeface="Times New Roman" panose="02020603050405020304" pitchFamily="18" charset="0"/>
              </a:rPr>
              <a:t> </a:t>
            </a:r>
            <a:r>
              <a:rPr lang="en-IN" sz="3200" dirty="0">
                <a:latin typeface="Times New Roman" panose="02020603050405020304" pitchFamily="18" charset="0"/>
              </a:rPr>
              <a:t>–</a:t>
            </a:r>
            <a:r>
              <a:rPr lang="en-IN" sz="2800" dirty="0">
                <a:latin typeface="Times New Roman" panose="02020603050405020304" pitchFamily="18" charset="0"/>
              </a:rPr>
              <a:t> </a:t>
            </a:r>
            <a:endParaRPr lang="en-IN" sz="2800" dirty="0" smtClean="0">
              <a:latin typeface="Times New Roman" panose="02020603050405020304" pitchFamily="18" charset="0"/>
            </a:endParaRPr>
          </a:p>
          <a:p>
            <a:pPr algn="just"/>
            <a:endParaRPr lang="en-IN" sz="2800" b="1" dirty="0" smtClean="0">
              <a:solidFill>
                <a:srgbClr val="C00000"/>
              </a:solidFill>
              <a:latin typeface="Times New Roman" panose="02020603050405020304" pitchFamily="18" charset="0"/>
              <a:cs typeface="Times New Roman" panose="02020603050405020304" pitchFamily="18" charset="0"/>
            </a:endParaRPr>
          </a:p>
          <a:p>
            <a:pPr algn="just"/>
            <a:endParaRPr lang="en-IN" sz="2800" b="1" dirty="0" smtClean="0">
              <a:latin typeface="Times New Roman" panose="02020603050405020304" pitchFamily="18" charset="0"/>
            </a:endParaRPr>
          </a:p>
          <a:p>
            <a:pPr algn="just"/>
            <a:endParaRPr lang="en-IN" sz="2800" b="1" dirty="0" smtClean="0">
              <a:latin typeface="Times New Roman" panose="02020603050405020304" pitchFamily="18" charset="0"/>
            </a:endParaRPr>
          </a:p>
          <a:p>
            <a:pPr algn="just"/>
            <a:endParaRPr lang="en-IN" sz="2800" b="1" dirty="0" smtClean="0">
              <a:latin typeface="Times New Roman" panose="02020603050405020304" pitchFamily="18" charset="0"/>
            </a:endParaRPr>
          </a:p>
          <a:p>
            <a:pPr algn="just"/>
            <a:endParaRPr lang="en-IN" sz="2800" b="1" dirty="0" smtClean="0">
              <a:latin typeface="Times New Roman" panose="02020603050405020304" pitchFamily="18" charset="0"/>
            </a:endParaRPr>
          </a:p>
          <a:p>
            <a:pPr algn="just"/>
            <a:endParaRPr lang="en-IN" sz="2800" b="1" dirty="0" smtClean="0">
              <a:latin typeface="Times New Roman" panose="02020603050405020304" pitchFamily="18" charset="0"/>
            </a:endParaRPr>
          </a:p>
          <a:p>
            <a:endParaRPr lang="en-IN" dirty="0"/>
          </a:p>
        </p:txBody>
      </p:sp>
      <p:pic>
        <p:nvPicPr>
          <p:cNvPr id="3" name="Picture 2"/>
          <p:cNvPicPr/>
          <p:nvPr/>
        </p:nvPicPr>
        <p:blipFill>
          <a:blip r:embed="rId2"/>
          <a:srcRect b="21629"/>
          <a:stretch>
            <a:fillRect/>
          </a:stretch>
        </p:blipFill>
        <p:spPr bwMode="auto">
          <a:xfrm>
            <a:off x="779145" y="1066165"/>
            <a:ext cx="5602605" cy="3677285"/>
          </a:xfrm>
          <a:prstGeom prst="rect">
            <a:avLst/>
          </a:prstGeom>
          <a:noFill/>
          <a:ln w="9525">
            <a:noFill/>
            <a:miter lim="800000"/>
            <a:headEnd/>
            <a:tailEnd/>
          </a:ln>
        </p:spPr>
      </p:pic>
      <p:sp>
        <p:nvSpPr>
          <p:cNvPr id="3074" name="Text Box 2"/>
          <p:cNvSpPr txBox="1">
            <a:spLocks noChangeArrowheads="1"/>
          </p:cNvSpPr>
          <p:nvPr/>
        </p:nvSpPr>
        <p:spPr bwMode="auto">
          <a:xfrm>
            <a:off x="778510" y="5057775"/>
            <a:ext cx="5602605" cy="1504950"/>
          </a:xfrm>
          <a:prstGeom prst="rect">
            <a:avLst/>
          </a:prstGeom>
          <a:noFill/>
          <a:ln w="9525">
            <a:noFill/>
            <a:miter lim="800000"/>
          </a:ln>
        </p:spPr>
        <p:txBody>
          <a:bodyPr vert="horz" wrap="square" lIns="91440" tIns="45720" rIns="91440" bIns="45720" numCol="1" anchor="t" anchorCtr="0" compatLnSpc="1"/>
          <a:lstStyle/>
          <a:p>
            <a:pPr marL="0" marR="0" lvl="0" indent="0" algn="just" defTabSz="914400" rtl="0" eaLnBrk="1" fontAlgn="base" latinLnBrk="0" hangingPunct="1">
              <a:lnSpc>
                <a:spcPct val="100000"/>
              </a:lnSpc>
              <a:spcBef>
                <a:spcPct val="0"/>
              </a:spcBef>
              <a:spcAft>
                <a:spcPts val="1000"/>
              </a:spcAft>
              <a:buClrTx/>
              <a:buSzTx/>
              <a:buFontTx/>
              <a:buNone/>
            </a:pPr>
            <a:r>
              <a:rPr kumimoji="0" lang="en-IN" sz="1600" b="1" i="0" u="none" strike="noStrike" cap="none" normalizeH="0" baseline="0" dirty="0" smtClean="0">
                <a:ln>
                  <a:noFill/>
                </a:ln>
                <a:solidFill>
                  <a:srgbClr val="C00000"/>
                </a:solidFill>
                <a:effectLst/>
                <a:latin typeface="Times New Roman" panose="02020603050405020304" pitchFamily="18" charset="0"/>
                <a:cs typeface="Arial" panose="020B0604020202020204" pitchFamily="34" charset="0"/>
              </a:rPr>
              <a:t>Close direct </a:t>
            </a:r>
            <a:r>
              <a:rPr kumimoji="0" lang="en-IN" sz="1600" b="1" i="0" u="none" strike="noStrike" cap="none" normalizeH="0" baseline="0" dirty="0" err="1" smtClean="0">
                <a:ln>
                  <a:noFill/>
                </a:ln>
                <a:solidFill>
                  <a:srgbClr val="C00000"/>
                </a:solidFill>
                <a:effectLst/>
                <a:latin typeface="Times New Roman" panose="02020603050405020304" pitchFamily="18" charset="0"/>
                <a:cs typeface="Arial" panose="020B0604020202020204" pitchFamily="34" charset="0"/>
              </a:rPr>
              <a:t>ophthalmoscopy</a:t>
            </a:r>
            <a:r>
              <a:rPr kumimoji="0" lang="en-IN" sz="1600" b="1" i="0" u="none" strike="noStrike" cap="none" normalizeH="0" baseline="0" dirty="0" smtClean="0">
                <a:ln>
                  <a:noFill/>
                </a:ln>
                <a:solidFill>
                  <a:srgbClr val="C00000"/>
                </a:solidFill>
                <a:effectLst/>
                <a:latin typeface="Times New Roman" panose="02020603050405020304" pitchFamily="18" charset="0"/>
                <a:cs typeface="Arial" panose="020B0604020202020204" pitchFamily="34" charset="0"/>
              </a:rPr>
              <a:t> (a) </a:t>
            </a:r>
            <a:r>
              <a:rPr kumimoji="0" lang="en-IN" sz="1600" b="1" i="0" u="none" strike="noStrike" cap="none" normalizeH="0" baseline="0" dirty="0" err="1" smtClean="0">
                <a:ln>
                  <a:noFill/>
                </a:ln>
                <a:solidFill>
                  <a:srgbClr val="C00000"/>
                </a:solidFill>
                <a:effectLst/>
                <a:latin typeface="Times New Roman" panose="02020603050405020304" pitchFamily="18" charset="0"/>
                <a:cs typeface="Arial" panose="020B0604020202020204" pitchFamily="34" charset="0"/>
              </a:rPr>
              <a:t>placingthe</a:t>
            </a:r>
            <a:r>
              <a:rPr kumimoji="0" lang="en-IN" sz="1600" b="1" i="0" u="none" strike="noStrike" cap="none" normalizeH="0" baseline="0" dirty="0" smtClean="0">
                <a:ln>
                  <a:noFill/>
                </a:ln>
                <a:solidFill>
                  <a:srgbClr val="C00000"/>
                </a:solidFill>
                <a:effectLst/>
                <a:latin typeface="Times New Roman" panose="02020603050405020304" pitchFamily="18" charset="0"/>
                <a:cs typeface="Arial" panose="020B0604020202020204" pitchFamily="34" charset="0"/>
              </a:rPr>
              <a:t> ophthalmoscope (b) Viewing </a:t>
            </a:r>
            <a:r>
              <a:rPr kumimoji="0" lang="en-IN" sz="1600" b="1" i="0" u="none" strike="noStrike" cap="none" normalizeH="0" baseline="0" dirty="0" err="1" smtClean="0">
                <a:ln>
                  <a:noFill/>
                </a:ln>
                <a:solidFill>
                  <a:srgbClr val="C00000"/>
                </a:solidFill>
                <a:effectLst/>
                <a:latin typeface="Times New Roman" panose="02020603050405020304" pitchFamily="18" charset="0"/>
                <a:cs typeface="Arial" panose="020B0604020202020204" pitchFamily="34" charset="0"/>
              </a:rPr>
              <a:t>theeye</a:t>
            </a:r>
            <a:r>
              <a:rPr kumimoji="0" lang="en-IN" sz="1600" b="1" i="0" u="none" strike="noStrike" cap="none" normalizeH="0" baseline="0" dirty="0" smtClean="0">
                <a:ln>
                  <a:noFill/>
                </a:ln>
                <a:solidFill>
                  <a:srgbClr val="C00000"/>
                </a:solidFill>
                <a:effectLst/>
                <a:latin typeface="Times New Roman" panose="02020603050405020304" pitchFamily="18" charset="0"/>
                <a:cs typeface="Arial" panose="020B0604020202020204" pitchFamily="34" charset="0"/>
              </a:rPr>
              <a:t>. Note that the fingers holding the ophthalmoscope </a:t>
            </a:r>
            <a:r>
              <a:rPr kumimoji="0" lang="en-IN" sz="1600" b="1" i="0" u="none" strike="noStrike" cap="none" normalizeH="0" baseline="0" dirty="0" err="1" smtClean="0">
                <a:ln>
                  <a:noFill/>
                </a:ln>
                <a:solidFill>
                  <a:srgbClr val="C00000"/>
                </a:solidFill>
                <a:effectLst/>
                <a:latin typeface="Times New Roman" panose="02020603050405020304" pitchFamily="18" charset="0"/>
                <a:cs typeface="Arial" panose="020B0604020202020204" pitchFamily="34" charset="0"/>
              </a:rPr>
              <a:t>areresting</a:t>
            </a:r>
            <a:r>
              <a:rPr kumimoji="0" lang="en-IN" sz="1600" b="1" i="0" u="none" strike="noStrike" cap="none" normalizeH="0" baseline="0" dirty="0" smtClean="0">
                <a:ln>
                  <a:noFill/>
                </a:ln>
                <a:solidFill>
                  <a:srgbClr val="C00000"/>
                </a:solidFill>
                <a:effectLst/>
                <a:latin typeface="Times New Roman" panose="02020603050405020304" pitchFamily="18" charset="0"/>
                <a:cs typeface="Arial" panose="020B0604020202020204" pitchFamily="34" charset="0"/>
              </a:rPr>
              <a:t> against the patient’s </a:t>
            </a:r>
            <a:r>
              <a:rPr kumimoji="0" lang="en-IN" sz="1600" b="1" i="0" u="none" strike="noStrike" cap="none" normalizeH="0" baseline="0" dirty="0" err="1" smtClean="0">
                <a:ln>
                  <a:noFill/>
                </a:ln>
                <a:solidFill>
                  <a:srgbClr val="C00000"/>
                </a:solidFill>
                <a:effectLst/>
                <a:latin typeface="Times New Roman" panose="02020603050405020304" pitchFamily="18" charset="0"/>
                <a:cs typeface="Arial" panose="020B0604020202020204" pitchFamily="34" charset="0"/>
              </a:rPr>
              <a:t>headandthat</a:t>
            </a:r>
            <a:r>
              <a:rPr kumimoji="0" lang="en-IN" sz="1600" b="1" i="0" u="none" strike="noStrike" cap="none" normalizeH="0" baseline="0" dirty="0" smtClean="0">
                <a:ln>
                  <a:noFill/>
                </a:ln>
                <a:solidFill>
                  <a:srgbClr val="C00000"/>
                </a:solidFill>
                <a:effectLst/>
                <a:latin typeface="Times New Roman" panose="02020603050405020304" pitchFamily="18" charset="0"/>
                <a:cs typeface="Arial" panose="020B0604020202020204" pitchFamily="34" charset="0"/>
              </a:rPr>
              <a:t> </a:t>
            </a:r>
            <a:r>
              <a:rPr kumimoji="0" lang="en-IN" sz="1600" b="1" i="0" u="none" strike="noStrike" cap="none" normalizeH="0" baseline="0" dirty="0" err="1" smtClean="0">
                <a:ln>
                  <a:noFill/>
                </a:ln>
                <a:solidFill>
                  <a:srgbClr val="C00000"/>
                </a:solidFill>
                <a:effectLst/>
                <a:latin typeface="Times New Roman" panose="02020603050405020304" pitchFamily="18" charset="0"/>
                <a:cs typeface="Arial" panose="020B0604020202020204" pitchFamily="34" charset="0"/>
              </a:rPr>
              <a:t>excessiverestraint</a:t>
            </a:r>
            <a:r>
              <a:rPr kumimoji="0" lang="en-IN" sz="1600" b="1" i="0" u="none" strike="noStrike" cap="none" normalizeH="0" baseline="0" dirty="0" smtClean="0">
                <a:ln>
                  <a:noFill/>
                </a:ln>
                <a:solidFill>
                  <a:srgbClr val="C00000"/>
                </a:solidFill>
                <a:effectLst/>
                <a:latin typeface="Times New Roman" panose="02020603050405020304" pitchFamily="18" charset="0"/>
                <a:cs typeface="Arial" panose="020B0604020202020204" pitchFamily="34" charset="0"/>
              </a:rPr>
              <a:t> is unnecessary, </a:t>
            </a:r>
            <a:r>
              <a:rPr kumimoji="0" lang="en-IN" sz="1600" b="1" i="0" u="none" strike="noStrike" cap="none" normalizeH="0" baseline="0" dirty="0" err="1" smtClean="0">
                <a:ln>
                  <a:noFill/>
                </a:ln>
                <a:solidFill>
                  <a:srgbClr val="C00000"/>
                </a:solidFill>
                <a:effectLst/>
                <a:latin typeface="Times New Roman" panose="02020603050405020304" pitchFamily="18" charset="0"/>
                <a:cs typeface="Arial" panose="020B0604020202020204" pitchFamily="34" charset="0"/>
              </a:rPr>
              <a:t>unlessthe</a:t>
            </a:r>
            <a:r>
              <a:rPr kumimoji="0" lang="en-IN" sz="1600" b="1" i="0" u="none" strike="noStrike" cap="none" normalizeH="0" baseline="0" dirty="0" smtClean="0">
                <a:ln>
                  <a:noFill/>
                </a:ln>
                <a:solidFill>
                  <a:srgbClr val="C00000"/>
                </a:solidFill>
                <a:effectLst/>
                <a:latin typeface="Times New Roman" panose="02020603050405020304" pitchFamily="18" charset="0"/>
                <a:cs typeface="Arial" panose="020B0604020202020204" pitchFamily="34" charset="0"/>
              </a:rPr>
              <a:t> </a:t>
            </a:r>
            <a:r>
              <a:rPr kumimoji="0" lang="en-IN" sz="1600" b="1" i="0" u="none" strike="noStrike" cap="none" normalizeH="0" baseline="0" dirty="0" err="1" smtClean="0">
                <a:ln>
                  <a:noFill/>
                </a:ln>
                <a:solidFill>
                  <a:srgbClr val="C00000"/>
                </a:solidFill>
                <a:effectLst/>
                <a:latin typeface="Times New Roman" panose="02020603050405020304" pitchFamily="18" charset="0"/>
                <a:cs typeface="Arial" panose="020B0604020202020204" pitchFamily="34" charset="0"/>
              </a:rPr>
              <a:t>patientis</a:t>
            </a:r>
            <a:r>
              <a:rPr kumimoji="0" lang="en-IN" sz="1600" b="1" i="0" u="none" strike="noStrike" cap="none" normalizeH="0" baseline="0" dirty="0" smtClean="0">
                <a:ln>
                  <a:noFill/>
                </a:ln>
                <a:solidFill>
                  <a:srgbClr val="C00000"/>
                </a:solidFill>
                <a:effectLst/>
                <a:latin typeface="Times New Roman" panose="02020603050405020304" pitchFamily="18" charset="0"/>
                <a:cs typeface="Arial" panose="020B0604020202020204" pitchFamily="34" charset="0"/>
              </a:rPr>
              <a:t> dangerous if unrestrained. </a:t>
            </a:r>
            <a:endParaRPr kumimoji="0" lang="en-US" sz="1600" b="0" i="0" u="none" strike="noStrike" cap="none" normalizeH="0" baseline="0" dirty="0" smtClean="0">
              <a:ln>
                <a:noFill/>
              </a:ln>
              <a:solidFill>
                <a:srgbClr val="C00000"/>
              </a:solidFill>
              <a:effectLst/>
              <a:latin typeface="Arial" panose="020B0604020202020204" pitchFamily="34" charset="0"/>
              <a:cs typeface="Arial" panose="020B0604020202020204" pitchFamily="34" charset="0"/>
            </a:endParaRPr>
          </a:p>
        </p:txBody>
      </p:sp>
      <p:pic>
        <p:nvPicPr>
          <p:cNvPr id="5" name="Picture 4"/>
          <p:cNvPicPr/>
          <p:nvPr/>
        </p:nvPicPr>
        <p:blipFill>
          <a:blip r:embed="rId3"/>
          <a:srcRect b="30522"/>
          <a:stretch>
            <a:fillRect/>
          </a:stretch>
        </p:blipFill>
        <p:spPr bwMode="auto">
          <a:xfrm>
            <a:off x="6524625" y="1813560"/>
            <a:ext cx="5000625" cy="2929890"/>
          </a:xfrm>
          <a:prstGeom prst="rect">
            <a:avLst/>
          </a:prstGeom>
          <a:noFill/>
          <a:ln w="9525">
            <a:noFill/>
            <a:miter lim="800000"/>
            <a:headEnd/>
            <a:tailEnd/>
          </a:ln>
        </p:spPr>
      </p:pic>
      <p:sp>
        <p:nvSpPr>
          <p:cNvPr id="3075" name="Text Box 3"/>
          <p:cNvSpPr txBox="1">
            <a:spLocks noChangeArrowheads="1"/>
          </p:cNvSpPr>
          <p:nvPr/>
        </p:nvSpPr>
        <p:spPr bwMode="auto">
          <a:xfrm>
            <a:off x="6596380" y="4899660"/>
            <a:ext cx="4928870" cy="1791335"/>
          </a:xfrm>
          <a:prstGeom prst="rect">
            <a:avLst/>
          </a:prstGeom>
          <a:noFill/>
          <a:ln w="9525">
            <a:noFill/>
            <a:miter lim="800000"/>
          </a:ln>
        </p:spPr>
        <p:txBody>
          <a:bodyPr vert="horz" wrap="square" lIns="91440" tIns="45720" rIns="91440" bIns="45720" numCol="1" anchor="t" anchorCtr="0" compatLnSpc="1"/>
          <a:lstStyle/>
          <a:p>
            <a:pPr marL="0" marR="0" lvl="0" indent="0" algn="just" defTabSz="914400" rtl="0" eaLnBrk="1" fontAlgn="base" latinLnBrk="0" hangingPunct="1">
              <a:lnSpc>
                <a:spcPct val="100000"/>
              </a:lnSpc>
              <a:spcBef>
                <a:spcPct val="0"/>
              </a:spcBef>
              <a:spcAft>
                <a:spcPts val="1000"/>
              </a:spcAft>
              <a:buClrTx/>
              <a:buSzTx/>
              <a:buFontTx/>
              <a:buNone/>
            </a:pPr>
            <a:r>
              <a:rPr kumimoji="0" lang="en-IN" sz="1600" b="1" i="0" u="none" strike="noStrike" cap="none" normalizeH="0" baseline="0" dirty="0" smtClean="0">
                <a:ln>
                  <a:noFill/>
                </a:ln>
                <a:solidFill>
                  <a:srgbClr val="C00000"/>
                </a:solidFill>
                <a:effectLst/>
                <a:latin typeface="Times New Roman" panose="02020603050405020304" pitchFamily="18" charset="0"/>
                <a:cs typeface="Arial" panose="020B0604020202020204" pitchFamily="34" charset="0"/>
              </a:rPr>
              <a:t>Close direct </a:t>
            </a:r>
            <a:r>
              <a:rPr kumimoji="0" lang="en-IN" sz="1600" b="1" i="0" u="none" strike="noStrike" cap="none" normalizeH="0" baseline="0" dirty="0" err="1" smtClean="0">
                <a:ln>
                  <a:noFill/>
                </a:ln>
                <a:solidFill>
                  <a:srgbClr val="C00000"/>
                </a:solidFill>
                <a:effectLst/>
                <a:latin typeface="Times New Roman" panose="02020603050405020304" pitchFamily="18" charset="0"/>
                <a:cs typeface="Arial" panose="020B0604020202020204" pitchFamily="34" charset="0"/>
              </a:rPr>
              <a:t>ophthalmoscopy</a:t>
            </a:r>
            <a:r>
              <a:rPr kumimoji="0" lang="en-IN" sz="1600" b="1" i="0" u="none" strike="noStrike" cap="none" normalizeH="0" baseline="0" dirty="0" smtClean="0">
                <a:ln>
                  <a:noFill/>
                </a:ln>
                <a:solidFill>
                  <a:srgbClr val="C00000"/>
                </a:solidFill>
                <a:effectLst/>
                <a:latin typeface="Times New Roman" panose="02020603050405020304" pitchFamily="18" charset="0"/>
                <a:cs typeface="Arial" panose="020B0604020202020204" pitchFamily="34" charset="0"/>
              </a:rPr>
              <a:t> the head is being restrained correctly, with the hand under the mandible. The eye that is closer to the dog is being used for the </a:t>
            </a:r>
            <a:r>
              <a:rPr kumimoji="0" lang="en-IN" sz="1600" b="1" i="0" u="none" strike="noStrike" cap="none" normalizeH="0" baseline="0" dirty="0" err="1" smtClean="0">
                <a:ln>
                  <a:noFill/>
                </a:ln>
                <a:solidFill>
                  <a:srgbClr val="C00000"/>
                </a:solidFill>
                <a:effectLst/>
                <a:latin typeface="Times New Roman" panose="02020603050405020304" pitchFamily="18" charset="0"/>
                <a:cs typeface="Arial" panose="020B0604020202020204" pitchFamily="34" charset="0"/>
              </a:rPr>
              <a:t>ophthalmoscopy</a:t>
            </a:r>
            <a:r>
              <a:rPr kumimoji="0" lang="en-IN" sz="1600" b="1" i="0" u="none" strike="noStrike" cap="none" normalizeH="0" baseline="0" dirty="0" smtClean="0">
                <a:ln>
                  <a:noFill/>
                </a:ln>
                <a:solidFill>
                  <a:srgbClr val="C00000"/>
                </a:solidFill>
                <a:effectLst/>
                <a:latin typeface="Times New Roman" panose="02020603050405020304" pitchFamily="18" charset="0"/>
                <a:cs typeface="Arial" panose="020B0604020202020204" pitchFamily="34" charset="0"/>
              </a:rPr>
              <a:t>. The ophthalmoscope must be close to both the clinician’s eye and the patient’s eye. </a:t>
            </a:r>
            <a:endParaRPr kumimoji="0" lang="en-US" sz="1600" b="0" i="0" u="none" strike="noStrike" cap="none" normalizeH="0" baseline="0" dirty="0" smtClean="0">
              <a:ln>
                <a:noFill/>
              </a:ln>
              <a:solidFill>
                <a:srgbClr val="C00000"/>
              </a:solidFill>
              <a:effectLst/>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4875" y="210185"/>
            <a:ext cx="10669270" cy="5262245"/>
          </a:xfrm>
          <a:prstGeom prst="rect">
            <a:avLst/>
          </a:prstGeom>
          <a:noFill/>
        </p:spPr>
        <p:txBody>
          <a:bodyPr wrap="square" rtlCol="0">
            <a:spAutoFit/>
          </a:bodyPr>
          <a:lstStyle/>
          <a:p>
            <a:pPr algn="ctr"/>
            <a:r>
              <a:rPr lang="en-IN" sz="2800" b="1" dirty="0" smtClean="0">
                <a:solidFill>
                  <a:srgbClr val="FF0000"/>
                </a:solidFill>
                <a:latin typeface="Times New Roman" panose="02020603050405020304" pitchFamily="18" charset="0"/>
                <a:cs typeface="Times New Roman" panose="02020603050405020304" pitchFamily="18" charset="0"/>
              </a:rPr>
              <a:t>Indirect </a:t>
            </a:r>
            <a:r>
              <a:rPr lang="en-IN" sz="2800" b="1" dirty="0" err="1" smtClean="0">
                <a:solidFill>
                  <a:srgbClr val="FF0000"/>
                </a:solidFill>
                <a:latin typeface="Times New Roman" panose="02020603050405020304" pitchFamily="18" charset="0"/>
                <a:cs typeface="Times New Roman" panose="02020603050405020304" pitchFamily="18" charset="0"/>
              </a:rPr>
              <a:t>Ophtholmoscopy</a:t>
            </a:r>
            <a:endParaRPr lang="en-IN" sz="2800" b="1" dirty="0" smtClean="0">
              <a:solidFill>
                <a:srgbClr val="FF0000"/>
              </a:solidFill>
              <a:latin typeface="Times New Roman" panose="02020603050405020304" pitchFamily="18" charset="0"/>
              <a:cs typeface="Times New Roman" panose="02020603050405020304" pitchFamily="18" charset="0"/>
            </a:endParaRPr>
          </a:p>
          <a:p>
            <a:pPr marL="514350" indent="-514350" algn="just">
              <a:buAutoNum type="arabicParenBoth"/>
            </a:pPr>
            <a:r>
              <a:rPr lang="en-IN" sz="2800" b="1" dirty="0" err="1" smtClean="0">
                <a:solidFill>
                  <a:srgbClr val="C00000"/>
                </a:solidFill>
                <a:latin typeface="Times New Roman" panose="02020603050405020304" pitchFamily="18" charset="0"/>
                <a:cs typeface="Times New Roman" panose="02020603050405020304" pitchFamily="18" charset="0"/>
              </a:rPr>
              <a:t>Monoocular</a:t>
            </a:r>
            <a:endParaRPr lang="en-IN" sz="2800" b="1" dirty="0" smtClean="0">
              <a:solidFill>
                <a:srgbClr val="C00000"/>
              </a:solidFill>
              <a:latin typeface="Times New Roman" panose="02020603050405020304" pitchFamily="18" charset="0"/>
              <a:cs typeface="Times New Roman" panose="02020603050405020304" pitchFamily="18" charset="0"/>
            </a:endParaRPr>
          </a:p>
          <a:p>
            <a:pPr marL="514350" indent="-514350" algn="just">
              <a:buAutoNum type="arabicParenBoth"/>
            </a:pPr>
            <a:endParaRPr lang="en-IN" sz="2800" b="1" dirty="0" smtClean="0">
              <a:solidFill>
                <a:srgbClr val="C00000"/>
              </a:solidFill>
              <a:latin typeface="Times New Roman" panose="02020603050405020304" pitchFamily="18" charset="0"/>
              <a:cs typeface="Times New Roman" panose="02020603050405020304" pitchFamily="18" charset="0"/>
            </a:endParaRPr>
          </a:p>
          <a:p>
            <a:pPr indent="0" algn="just">
              <a:buNone/>
            </a:pPr>
            <a:endParaRPr lang="en-IN" sz="2800" b="1" dirty="0" smtClean="0">
              <a:solidFill>
                <a:srgbClr val="C00000"/>
              </a:solidFill>
              <a:latin typeface="Times New Roman" panose="02020603050405020304" pitchFamily="18" charset="0"/>
              <a:cs typeface="Times New Roman" panose="02020603050405020304" pitchFamily="18" charset="0"/>
            </a:endParaRPr>
          </a:p>
          <a:p>
            <a:pPr marL="514350" indent="-514350" algn="just">
              <a:buAutoNum type="arabicParenBoth"/>
            </a:pPr>
            <a:endParaRPr lang="en-IN" sz="2800" b="1" dirty="0" smtClean="0">
              <a:solidFill>
                <a:srgbClr val="C00000"/>
              </a:solidFill>
              <a:latin typeface="Times New Roman" panose="02020603050405020304" pitchFamily="18" charset="0"/>
              <a:cs typeface="Times New Roman" panose="02020603050405020304" pitchFamily="18" charset="0"/>
            </a:endParaRPr>
          </a:p>
          <a:p>
            <a:pPr marL="514350" indent="-514350" algn="just">
              <a:buAutoNum type="arabicParenBoth"/>
            </a:pPr>
            <a:endParaRPr lang="en-IN" sz="2800" b="1" dirty="0" smtClean="0">
              <a:solidFill>
                <a:srgbClr val="C00000"/>
              </a:solidFill>
              <a:latin typeface="Times New Roman" panose="02020603050405020304" pitchFamily="18" charset="0"/>
              <a:cs typeface="Times New Roman" panose="02020603050405020304" pitchFamily="18" charset="0"/>
            </a:endParaRPr>
          </a:p>
          <a:p>
            <a:pPr marL="514350" indent="-514350" algn="just">
              <a:buAutoNum type="arabicParenBoth"/>
            </a:pPr>
            <a:endParaRPr lang="en-IN" sz="2800" b="1" dirty="0" smtClean="0">
              <a:solidFill>
                <a:srgbClr val="C00000"/>
              </a:solidFill>
              <a:latin typeface="Times New Roman" panose="02020603050405020304" pitchFamily="18" charset="0"/>
              <a:cs typeface="Times New Roman" panose="02020603050405020304" pitchFamily="18" charset="0"/>
            </a:endParaRPr>
          </a:p>
          <a:p>
            <a:pPr indent="0" algn="just">
              <a:buNone/>
            </a:pPr>
            <a:endParaRPr lang="en-IN" sz="2800" b="1" dirty="0" smtClean="0">
              <a:solidFill>
                <a:srgbClr val="C00000"/>
              </a:solidFill>
              <a:latin typeface="Times New Roman" panose="02020603050405020304" pitchFamily="18" charset="0"/>
              <a:cs typeface="Times New Roman" panose="02020603050405020304" pitchFamily="18" charset="0"/>
            </a:endParaRPr>
          </a:p>
          <a:p>
            <a:pPr marL="514350" indent="-514350" algn="just">
              <a:buAutoNum type="arabicParenBoth"/>
            </a:pPr>
            <a:endParaRPr lang="en-IN" sz="2800" b="1" dirty="0" smtClean="0">
              <a:solidFill>
                <a:srgbClr val="C00000"/>
              </a:solidFill>
              <a:latin typeface="Times New Roman" panose="02020603050405020304" pitchFamily="18" charset="0"/>
              <a:cs typeface="Times New Roman" panose="02020603050405020304" pitchFamily="18" charset="0"/>
            </a:endParaRPr>
          </a:p>
          <a:p>
            <a:pPr indent="0" algn="just">
              <a:buNone/>
            </a:pPr>
            <a:r>
              <a:rPr lang="en-US" altLang="en-IN" sz="2800" b="1" dirty="0" smtClean="0">
                <a:solidFill>
                  <a:srgbClr val="C00000"/>
                </a:solidFill>
                <a:latin typeface="Times New Roman" panose="02020603050405020304" pitchFamily="18" charset="0"/>
                <a:cs typeface="Times New Roman" panose="02020603050405020304" pitchFamily="18" charset="0"/>
              </a:rPr>
              <a:t>(2)</a:t>
            </a:r>
            <a:r>
              <a:rPr lang="en-IN" sz="2800" b="1" dirty="0" smtClean="0">
                <a:solidFill>
                  <a:srgbClr val="C00000"/>
                </a:solidFill>
                <a:latin typeface="Times New Roman" panose="02020603050405020304" pitchFamily="18" charset="0"/>
                <a:cs typeface="Times New Roman" panose="02020603050405020304" pitchFamily="18" charset="0"/>
              </a:rPr>
              <a:t>Binocular </a:t>
            </a:r>
          </a:p>
          <a:p>
            <a:pPr marL="514350" indent="-514350" algn="just">
              <a:buAutoNum type="arabicParenBoth"/>
            </a:pPr>
            <a:endParaRPr lang="en-IN" sz="2800" b="1" dirty="0" smtClean="0">
              <a:solidFill>
                <a:srgbClr val="C00000"/>
              </a:solidFill>
              <a:latin typeface="Times New Roman" panose="02020603050405020304" pitchFamily="18" charset="0"/>
              <a:cs typeface="Times New Roman" panose="02020603050405020304" pitchFamily="18" charset="0"/>
            </a:endParaRPr>
          </a:p>
          <a:p>
            <a:pPr marL="514350" indent="-514350" algn="just"/>
            <a:r>
              <a:rPr lang="en-IN" sz="2800" b="1" dirty="0" smtClean="0">
                <a:solidFill>
                  <a:srgbClr val="C00000"/>
                </a:solidFill>
                <a:latin typeface="Times New Roman" panose="02020603050405020304" pitchFamily="18" charset="0"/>
                <a:cs typeface="Times New Roman" panose="02020603050405020304" pitchFamily="18" charset="0"/>
              </a:rPr>
              <a:t>  </a:t>
            </a:r>
            <a:endParaRPr lang="en-IN" dirty="0"/>
          </a:p>
        </p:txBody>
      </p:sp>
      <p:pic>
        <p:nvPicPr>
          <p:cNvPr id="3" name="Picture 2"/>
          <p:cNvPicPr/>
          <p:nvPr/>
        </p:nvPicPr>
        <p:blipFill>
          <a:blip r:embed="rId2"/>
          <a:srcRect b="18677"/>
          <a:stretch>
            <a:fillRect/>
          </a:stretch>
        </p:blipFill>
        <p:spPr bwMode="auto">
          <a:xfrm>
            <a:off x="4881554" y="714356"/>
            <a:ext cx="4500594" cy="2643206"/>
          </a:xfrm>
          <a:prstGeom prst="rect">
            <a:avLst/>
          </a:prstGeom>
          <a:noFill/>
          <a:ln w="9525">
            <a:noFill/>
            <a:miter lim="800000"/>
            <a:headEnd/>
            <a:tailEnd/>
          </a:ln>
        </p:spPr>
      </p:pic>
      <p:sp>
        <p:nvSpPr>
          <p:cNvPr id="4098" name="Text Box 2"/>
          <p:cNvSpPr txBox="1">
            <a:spLocks noChangeArrowheads="1"/>
          </p:cNvSpPr>
          <p:nvPr/>
        </p:nvSpPr>
        <p:spPr bwMode="auto">
          <a:xfrm>
            <a:off x="4952992" y="3286124"/>
            <a:ext cx="4286280" cy="500066"/>
          </a:xfrm>
          <a:prstGeom prst="rect">
            <a:avLst/>
          </a:prstGeom>
          <a:noFill/>
          <a:ln w="9525">
            <a:noFill/>
            <a:miter lim="800000"/>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ts val="1000"/>
              </a:spcAft>
              <a:buClrTx/>
              <a:buSzTx/>
              <a:buFontTx/>
              <a:buNone/>
            </a:pPr>
            <a:r>
              <a:rPr kumimoji="0" lang="en-IN" sz="1600" b="1" i="0" u="none" strike="noStrike" cap="none" normalizeH="0" baseline="0" dirty="0" smtClean="0">
                <a:ln>
                  <a:noFill/>
                </a:ln>
                <a:solidFill>
                  <a:srgbClr val="C00000"/>
                </a:solidFill>
                <a:effectLst/>
                <a:latin typeface="Times New Roman" panose="02020603050405020304" pitchFamily="18" charset="0"/>
                <a:cs typeface="Arial" panose="020B0604020202020204" pitchFamily="34" charset="0"/>
              </a:rPr>
              <a:t>Monocular indirect </a:t>
            </a:r>
            <a:r>
              <a:rPr kumimoji="0" lang="en-IN" sz="1600" b="1" i="0" u="none" strike="noStrike" cap="none" normalizeH="0" baseline="0" dirty="0" err="1" smtClean="0">
                <a:ln>
                  <a:noFill/>
                </a:ln>
                <a:solidFill>
                  <a:srgbClr val="C00000"/>
                </a:solidFill>
                <a:effectLst/>
                <a:latin typeface="Times New Roman" panose="02020603050405020304" pitchFamily="18" charset="0"/>
                <a:cs typeface="Arial" panose="020B0604020202020204" pitchFamily="34" charset="0"/>
              </a:rPr>
              <a:t>ophthalmoscopy</a:t>
            </a:r>
            <a:r>
              <a:rPr kumimoji="0" lang="en-IN" sz="1600" b="1" i="0" u="none" strike="noStrike" cap="none" normalizeH="0" baseline="0" dirty="0" smtClean="0">
                <a:ln>
                  <a:noFill/>
                </a:ln>
                <a:solidFill>
                  <a:srgbClr val="C00000"/>
                </a:solidFill>
                <a:effectLst/>
                <a:latin typeface="Times New Roman" panose="02020603050405020304" pitchFamily="18" charset="0"/>
                <a:cs typeface="Arial" panose="020B0604020202020204" pitchFamily="34" charset="0"/>
              </a:rPr>
              <a:t>. Note that the fingers holding the lens are in contact with the patient’s head. </a:t>
            </a:r>
            <a:endParaRPr kumimoji="0" lang="en-US" sz="1600" b="0" i="0" u="none" strike="noStrike" cap="none" normalizeH="0" baseline="0" dirty="0" smtClean="0">
              <a:ln>
                <a:noFill/>
              </a:ln>
              <a:solidFill>
                <a:srgbClr val="C00000"/>
              </a:solidFill>
              <a:effectLst/>
              <a:latin typeface="Arial" panose="020B0604020202020204" pitchFamily="34" charset="0"/>
              <a:cs typeface="Arial" panose="020B0604020202020204" pitchFamily="34" charset="0"/>
            </a:endParaRPr>
          </a:p>
        </p:txBody>
      </p:sp>
      <p:pic>
        <p:nvPicPr>
          <p:cNvPr id="5" name="Picture 4"/>
          <p:cNvPicPr/>
          <p:nvPr/>
        </p:nvPicPr>
        <p:blipFill>
          <a:blip r:embed="rId3"/>
          <a:srcRect b="16711"/>
          <a:stretch>
            <a:fillRect/>
          </a:stretch>
        </p:blipFill>
        <p:spPr bwMode="auto">
          <a:xfrm>
            <a:off x="4881554" y="3857628"/>
            <a:ext cx="4643470" cy="2357454"/>
          </a:xfrm>
          <a:prstGeom prst="rect">
            <a:avLst/>
          </a:prstGeom>
          <a:noFill/>
          <a:ln w="9525">
            <a:noFill/>
            <a:miter lim="800000"/>
            <a:headEnd/>
            <a:tailEnd/>
          </a:ln>
        </p:spPr>
      </p:pic>
      <p:sp>
        <p:nvSpPr>
          <p:cNvPr id="4099" name="Text Box 3"/>
          <p:cNvSpPr txBox="1">
            <a:spLocks noChangeArrowheads="1"/>
          </p:cNvSpPr>
          <p:nvPr/>
        </p:nvSpPr>
        <p:spPr bwMode="auto">
          <a:xfrm>
            <a:off x="5024120" y="6094095"/>
            <a:ext cx="4501515" cy="585470"/>
          </a:xfrm>
          <a:prstGeom prst="rect">
            <a:avLst/>
          </a:prstGeom>
          <a:noFill/>
          <a:ln w="9525">
            <a:noFill/>
            <a:miter lim="800000"/>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ts val="1000"/>
              </a:spcAft>
              <a:buClrTx/>
              <a:buSzTx/>
              <a:buFontTx/>
              <a:buNone/>
            </a:pPr>
            <a:r>
              <a:rPr kumimoji="0" lang="en-IN" sz="1600" b="1" i="0" u="none" strike="noStrike" cap="none" normalizeH="0" baseline="0" dirty="0" smtClean="0">
                <a:ln>
                  <a:noFill/>
                </a:ln>
                <a:solidFill>
                  <a:srgbClr val="C00000"/>
                </a:solidFill>
                <a:effectLst/>
                <a:latin typeface="Times New Roman" panose="02020603050405020304" pitchFamily="18" charset="0"/>
                <a:cs typeface="Arial" panose="020B0604020202020204" pitchFamily="34" charset="0"/>
              </a:rPr>
              <a:t>Binocular indirect </a:t>
            </a:r>
            <a:r>
              <a:rPr kumimoji="0" lang="en-IN" sz="1600" b="1" i="0" u="none" strike="noStrike" cap="none" normalizeH="0" baseline="0" dirty="0" err="1" smtClean="0">
                <a:ln>
                  <a:noFill/>
                </a:ln>
                <a:solidFill>
                  <a:srgbClr val="C00000"/>
                </a:solidFill>
                <a:effectLst/>
                <a:latin typeface="Times New Roman" panose="02020603050405020304" pitchFamily="18" charset="0"/>
                <a:cs typeface="Arial" panose="020B0604020202020204" pitchFamily="34" charset="0"/>
              </a:rPr>
              <a:t>ophthalmoscopy</a:t>
            </a:r>
            <a:r>
              <a:rPr kumimoji="0" lang="en-IN" sz="1600" b="1" i="0" u="none" strike="noStrike" cap="none" normalizeH="0" baseline="0" dirty="0" smtClean="0">
                <a:ln>
                  <a:noFill/>
                </a:ln>
                <a:solidFill>
                  <a:srgbClr val="C00000"/>
                </a:solidFill>
                <a:effectLst/>
                <a:latin typeface="Times New Roman" panose="02020603050405020304" pitchFamily="18" charset="0"/>
                <a:cs typeface="Arial" panose="020B0604020202020204" pitchFamily="34" charset="0"/>
              </a:rPr>
              <a:t>. This gives a wide-angle view of the </a:t>
            </a:r>
            <a:r>
              <a:rPr kumimoji="0" lang="en-IN" sz="1600" b="1" i="0" u="none" strike="noStrike" cap="none" normalizeH="0" baseline="0" dirty="0" err="1" smtClean="0">
                <a:ln>
                  <a:noFill/>
                </a:ln>
                <a:solidFill>
                  <a:srgbClr val="C00000"/>
                </a:solidFill>
                <a:effectLst/>
                <a:latin typeface="Times New Roman" panose="02020603050405020304" pitchFamily="18" charset="0"/>
                <a:cs typeface="Arial" panose="020B0604020202020204" pitchFamily="34" charset="0"/>
              </a:rPr>
              <a:t>fundus</a:t>
            </a:r>
            <a:r>
              <a:rPr kumimoji="0" lang="en-IN" sz="1600" b="1" i="0" u="none" strike="noStrike" cap="none" normalizeH="0" baseline="0" dirty="0" smtClean="0">
                <a:ln>
                  <a:noFill/>
                </a:ln>
                <a:solidFill>
                  <a:srgbClr val="C00000"/>
                </a:solidFill>
                <a:effectLst/>
                <a:latin typeface="Times New Roman" panose="02020603050405020304" pitchFamily="18" charset="0"/>
                <a:cs typeface="Arial" panose="020B0604020202020204" pitchFamily="34" charset="0"/>
              </a:rPr>
              <a:t> with </a:t>
            </a:r>
            <a:r>
              <a:rPr kumimoji="0" lang="en-IN" sz="1600" b="1" i="0" u="none" strike="noStrike" cap="none" normalizeH="0" baseline="0" dirty="0" err="1" smtClean="0">
                <a:ln>
                  <a:noFill/>
                </a:ln>
                <a:solidFill>
                  <a:srgbClr val="C00000"/>
                </a:solidFill>
                <a:effectLst/>
                <a:latin typeface="Times New Roman" panose="02020603050405020304" pitchFamily="18" charset="0"/>
                <a:cs typeface="Arial" panose="020B0604020202020204" pitchFamily="34" charset="0"/>
              </a:rPr>
              <a:t>stereopsis</a:t>
            </a:r>
            <a:r>
              <a:rPr kumimoji="0" lang="en-IN" sz="1600" b="1" i="0" u="none" strike="noStrike" cap="none" normalizeH="0" baseline="0" dirty="0" smtClean="0">
                <a:ln>
                  <a:noFill/>
                </a:ln>
                <a:solidFill>
                  <a:srgbClr val="C00000"/>
                </a:solidFill>
                <a:effectLst/>
                <a:latin typeface="Times New Roman" panose="02020603050405020304" pitchFamily="18" charset="0"/>
                <a:cs typeface="Arial" panose="020B0604020202020204" pitchFamily="34" charset="0"/>
              </a:rPr>
              <a:t>.</a:t>
            </a:r>
            <a:endParaRPr kumimoji="0" lang="en-US" sz="1600" b="0" i="0" u="none" strike="noStrike" cap="none" normalizeH="0" baseline="0" dirty="0" smtClean="0">
              <a:ln>
                <a:noFill/>
              </a:ln>
              <a:solidFill>
                <a:srgbClr val="C00000"/>
              </a:solidFill>
              <a:effectLst/>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505" y="285750"/>
            <a:ext cx="11278870" cy="2953385"/>
          </a:xfrm>
          <a:prstGeom prst="rect">
            <a:avLst/>
          </a:prstGeom>
        </p:spPr>
        <p:txBody>
          <a:bodyPr wrap="square">
            <a:spAutoFit/>
          </a:bodyPr>
          <a:lstStyle/>
          <a:p>
            <a:pPr marL="457200" indent="-457200" algn="just">
              <a:buFont typeface="Wingdings" panose="05000000000000000000" charset="0"/>
              <a:buChar char="Ø"/>
            </a:pPr>
            <a:r>
              <a:rPr lang="en-IN" sz="2800" b="1" dirty="0" smtClean="0">
                <a:solidFill>
                  <a:srgbClr val="C00000"/>
                </a:solidFill>
                <a:latin typeface="Times New Roman" panose="02020603050405020304" pitchFamily="18" charset="0"/>
                <a:cs typeface="Times New Roman" panose="02020603050405020304" pitchFamily="18" charset="0"/>
              </a:rPr>
              <a:t> </a:t>
            </a:r>
            <a:r>
              <a:rPr lang="en-IN" sz="2800" b="1" dirty="0" err="1" smtClean="0">
                <a:solidFill>
                  <a:srgbClr val="C00000"/>
                </a:solidFill>
                <a:latin typeface="Times New Roman" panose="02020603050405020304" pitchFamily="18" charset="0"/>
                <a:cs typeface="Times New Roman" panose="02020603050405020304" pitchFamily="18" charset="0"/>
              </a:rPr>
              <a:t>Ultrasonography</a:t>
            </a:r>
            <a:r>
              <a:rPr lang="en-IN" sz="2800" b="1" dirty="0" smtClean="0">
                <a:solidFill>
                  <a:srgbClr val="C00000"/>
                </a:solidFill>
                <a:latin typeface="Times New Roman" panose="02020603050405020304" pitchFamily="18" charset="0"/>
                <a:cs typeface="Times New Roman" panose="02020603050405020304" pitchFamily="18" charset="0"/>
              </a:rPr>
              <a:t> </a:t>
            </a:r>
            <a:r>
              <a:rPr lang="en-IN" sz="2800" dirty="0" smtClean="0">
                <a:latin typeface="Times New Roman" panose="02020603050405020304" pitchFamily="18" charset="0"/>
              </a:rPr>
              <a:t>–</a:t>
            </a:r>
          </a:p>
          <a:p>
            <a:pPr marL="457200" indent="-457200" algn="just">
              <a:buFont typeface="Wingdings" panose="05000000000000000000" charset="0"/>
              <a:buChar char="ü"/>
            </a:pPr>
            <a:r>
              <a:rPr lang="en-IN" sz="2800" dirty="0" smtClean="0">
                <a:latin typeface="Times New Roman" panose="02020603050405020304" pitchFamily="18" charset="0"/>
              </a:rPr>
              <a:t>  Helps in the diagnosis of </a:t>
            </a:r>
            <a:r>
              <a:rPr lang="en-IN" sz="2800" dirty="0" err="1" smtClean="0">
                <a:latin typeface="Times New Roman" panose="02020603050405020304" pitchFamily="18" charset="0"/>
              </a:rPr>
              <a:t>luxation</a:t>
            </a:r>
            <a:r>
              <a:rPr lang="en-IN" sz="2800" dirty="0" smtClean="0">
                <a:latin typeface="Times New Roman" panose="02020603050405020304" pitchFamily="18" charset="0"/>
              </a:rPr>
              <a:t> of lens and retinal </a:t>
            </a:r>
            <a:r>
              <a:rPr lang="en-IN" sz="2800" dirty="0" err="1" smtClean="0">
                <a:latin typeface="Times New Roman" panose="02020603050405020304" pitchFamily="18" charset="0"/>
              </a:rPr>
              <a:t>detachement</a:t>
            </a:r>
            <a:r>
              <a:rPr lang="en-IN" sz="2800" dirty="0" smtClean="0">
                <a:latin typeface="Times New Roman" panose="02020603050405020304" pitchFamily="18" charset="0"/>
              </a:rPr>
              <a:t>. </a:t>
            </a:r>
          </a:p>
          <a:p>
            <a:pPr algn="just"/>
            <a:endParaRPr lang="en-IN" dirty="0" smtClean="0">
              <a:latin typeface="Times New Roman" panose="02020603050405020304" pitchFamily="18" charset="0"/>
            </a:endParaRPr>
          </a:p>
          <a:p>
            <a:pPr marL="457200" indent="-457200" algn="just">
              <a:buFont typeface="Wingdings" panose="05000000000000000000" charset="0"/>
              <a:buChar char="Ø"/>
            </a:pPr>
            <a:r>
              <a:rPr lang="en-IN" sz="2800" b="1" dirty="0" smtClean="0">
                <a:solidFill>
                  <a:srgbClr val="C00000"/>
                </a:solidFill>
                <a:latin typeface="Times New Roman" panose="02020603050405020304" pitchFamily="18" charset="0"/>
                <a:cs typeface="Times New Roman" panose="02020603050405020304" pitchFamily="18" charset="0"/>
              </a:rPr>
              <a:t> </a:t>
            </a:r>
            <a:r>
              <a:rPr lang="en-IN" sz="2800" b="1" dirty="0" err="1" smtClean="0">
                <a:solidFill>
                  <a:srgbClr val="C00000"/>
                </a:solidFill>
                <a:latin typeface="Times New Roman" panose="02020603050405020304" pitchFamily="18" charset="0"/>
                <a:cs typeface="Times New Roman" panose="02020603050405020304" pitchFamily="18" charset="0"/>
              </a:rPr>
              <a:t>Electroretinography</a:t>
            </a:r>
            <a:r>
              <a:rPr lang="en-IN" sz="2800" b="1" dirty="0" smtClean="0">
                <a:solidFill>
                  <a:srgbClr val="C00000"/>
                </a:solidFill>
                <a:latin typeface="Times New Roman" panose="02020603050405020304" pitchFamily="18" charset="0"/>
                <a:cs typeface="Times New Roman" panose="02020603050405020304" pitchFamily="18" charset="0"/>
              </a:rPr>
              <a:t> (ERG) </a:t>
            </a:r>
            <a:r>
              <a:rPr lang="en-IN" sz="2800" dirty="0" smtClean="0">
                <a:latin typeface="Times New Roman" panose="02020603050405020304" pitchFamily="18" charset="0"/>
              </a:rPr>
              <a:t>– </a:t>
            </a:r>
          </a:p>
          <a:p>
            <a:pPr indent="0" algn="just">
              <a:buFont typeface="Wingdings" panose="05000000000000000000" charset="0"/>
              <a:buNone/>
            </a:pPr>
            <a:endParaRPr lang="en-IN" sz="2800" dirty="0" smtClean="0">
              <a:latin typeface="Times New Roman" panose="02020603050405020304" pitchFamily="18" charset="0"/>
            </a:endParaRPr>
          </a:p>
          <a:p>
            <a:pPr marL="457200" indent="-457200" algn="just">
              <a:buFont typeface="Wingdings" panose="05000000000000000000" charset="0"/>
              <a:buChar char="ü"/>
            </a:pPr>
            <a:r>
              <a:rPr lang="en-IN" sz="2800" dirty="0" smtClean="0">
                <a:latin typeface="Times New Roman" panose="02020603050405020304" pitchFamily="18" charset="0"/>
              </a:rPr>
              <a:t>To asses the condition of retina when ophthalmoscope examination is not possible as in cataract also help in prognosis in glaucoma</a:t>
            </a:r>
            <a:r>
              <a:rPr lang="en-IN" dirty="0" smtClean="0">
                <a:latin typeface="Times New Roman" panose="02020603050405020304" pitchFamily="18" charset="0"/>
              </a:rPr>
              <a:t>.</a:t>
            </a:r>
            <a:endParaRPr lang="en-IN" dirty="0">
              <a:latin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1896110" y="286385"/>
            <a:ext cx="8343265" cy="1014730"/>
          </a:xfrm>
          <a:prstGeom prst="rect">
            <a:avLst/>
          </a:prstGeom>
          <a:noFill/>
          <a:ln w="9525">
            <a:noFill/>
            <a:miter lim="800000"/>
          </a:ln>
          <a:effectLst/>
        </p:spPr>
        <p:txBody>
          <a:bodyPr vert="horz" wrap="square" lIns="91440" tIns="45720" rIns="91440" bIns="45720" numCol="1" anchor="ctr" anchorCtr="0" compatLnSpc="1">
            <a:spAutoFit/>
          </a:bodyPr>
          <a:lstStyle/>
          <a:p>
            <a:pPr marL="457200" marR="0" lvl="0" indent="-457200" algn="just" defTabSz="914400" rtl="0" eaLnBrk="1" fontAlgn="base" latinLnBrk="0" hangingPunct="1">
              <a:lnSpc>
                <a:spcPct val="100000"/>
              </a:lnSpc>
              <a:spcBef>
                <a:spcPct val="0"/>
              </a:spcBef>
              <a:spcAft>
                <a:spcPct val="0"/>
              </a:spcAft>
              <a:buClrTx/>
              <a:buSzTx/>
              <a:buFont typeface="Wingdings" panose="05000000000000000000" charset="0"/>
              <a:buChar char="Ø"/>
            </a:pPr>
            <a:r>
              <a:rPr lang="en-US" sz="3200" b="1" dirty="0" err="1" smtClean="0">
                <a:solidFill>
                  <a:srgbClr val="FF0000"/>
                </a:solidFill>
                <a:latin typeface="Times New Roman" panose="02020603050405020304" pitchFamily="18" charset="0"/>
              </a:rPr>
              <a:t>Tonometer</a:t>
            </a:r>
            <a:r>
              <a:rPr lang="en-US" sz="3200" b="1" dirty="0" smtClean="0">
                <a:solidFill>
                  <a:srgbClr val="FF0000"/>
                </a:solidFill>
                <a:latin typeface="Times New Roman" panose="02020603050405020304" pitchFamily="18" charset="0"/>
              </a:rPr>
              <a:t> </a:t>
            </a:r>
            <a:r>
              <a:rPr lang="en-US" sz="3200" b="1" dirty="0">
                <a:solidFill>
                  <a:srgbClr val="FF0000"/>
                </a:solidFill>
                <a:latin typeface="Times New Roman" panose="02020603050405020304" pitchFamily="18" charset="0"/>
              </a:rPr>
              <a:t>(</a:t>
            </a:r>
            <a:r>
              <a:rPr lang="en-US" sz="3200" b="1" dirty="0" err="1">
                <a:solidFill>
                  <a:srgbClr val="FF0000"/>
                </a:solidFill>
                <a:latin typeface="Times New Roman" panose="02020603050405020304" pitchFamily="18" charset="0"/>
              </a:rPr>
              <a:t>sehietz</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tonometer</a:t>
            </a:r>
            <a:r>
              <a:rPr lang="en-US" sz="3200" b="1" dirty="0" smtClean="0">
                <a:solidFill>
                  <a:srgbClr val="FF0000"/>
                </a:solidFill>
                <a:latin typeface="Times New Roman" panose="02020603050405020304" pitchFamily="18" charset="0"/>
              </a:rPr>
              <a:t>)</a:t>
            </a:r>
            <a:endParaRPr lang="en-US" sz="2800" b="1" dirty="0" smtClean="0">
              <a:solidFill>
                <a:srgbClr val="C00000"/>
              </a:solidFill>
              <a:latin typeface="Times New Roman" panose="02020603050405020304" pitchFamily="18" charset="0"/>
            </a:endParaRPr>
          </a:p>
          <a:p>
            <a:pPr marL="457200" marR="0" lvl="0" indent="-457200" algn="just" defTabSz="914400" rtl="0" eaLnBrk="1" fontAlgn="base" latinLnBrk="0" hangingPunct="1">
              <a:lnSpc>
                <a:spcPct val="100000"/>
              </a:lnSpc>
              <a:spcBef>
                <a:spcPct val="0"/>
              </a:spcBef>
              <a:spcAft>
                <a:spcPct val="0"/>
              </a:spcAft>
              <a:buClrTx/>
              <a:buSzTx/>
              <a:buFont typeface="Wingdings" panose="05000000000000000000" charset="0"/>
              <a:buChar char="ü"/>
            </a:pPr>
            <a:r>
              <a:rPr lang="en-US" sz="2800" b="1" dirty="0" smtClean="0">
                <a:solidFill>
                  <a:srgbClr val="C00000"/>
                </a:solidFill>
                <a:latin typeface="Times New Roman" panose="02020603050405020304" pitchFamily="18" charset="0"/>
              </a:rPr>
              <a:t>  </a:t>
            </a:r>
            <a:r>
              <a:rPr lang="en-US" sz="2800" dirty="0">
                <a:latin typeface="Times New Roman" panose="02020603050405020304" pitchFamily="18" charset="0"/>
              </a:rPr>
              <a:t>Dog </a:t>
            </a:r>
            <a:r>
              <a:rPr lang="en-US" sz="2800" dirty="0" err="1">
                <a:latin typeface="Times New Roman" panose="02020603050405020304" pitchFamily="18" charset="0"/>
              </a:rPr>
              <a:t>Iop</a:t>
            </a:r>
            <a:r>
              <a:rPr lang="en-US" sz="2800" dirty="0">
                <a:latin typeface="Times New Roman" panose="02020603050405020304" pitchFamily="18" charset="0"/>
              </a:rPr>
              <a:t> – 15 to 25 mm</a:t>
            </a:r>
            <a:r>
              <a:rPr lang="en-US" sz="2800" dirty="0" smtClean="0">
                <a:latin typeface="Times New Roman" panose="02020603050405020304" pitchFamily="18" charset="0"/>
              </a:rPr>
              <a:t>.</a:t>
            </a:r>
            <a:endParaRPr lang="en-US" sz="2800" dirty="0">
              <a:latin typeface="Times New Roman" panose="02020603050405020304" pitchFamily="18" charset="0"/>
            </a:endParaRPr>
          </a:p>
        </p:txBody>
      </p:sp>
      <p:pic>
        <p:nvPicPr>
          <p:cNvPr id="8" name="Picture 7"/>
          <p:cNvPicPr/>
          <p:nvPr/>
        </p:nvPicPr>
        <p:blipFill>
          <a:blip r:embed="rId2">
            <a:clrChange>
              <a:clrFrom>
                <a:srgbClr val="FFFFFF"/>
              </a:clrFrom>
              <a:clrTo>
                <a:srgbClr val="FFFFFF">
                  <a:alpha val="0"/>
                </a:srgbClr>
              </a:clrTo>
            </a:clrChange>
          </a:blip>
          <a:srcRect/>
          <a:stretch>
            <a:fillRect/>
          </a:stretch>
        </p:blipFill>
        <p:spPr bwMode="auto">
          <a:xfrm>
            <a:off x="2941955" y="1629410"/>
            <a:ext cx="6188075" cy="3215005"/>
          </a:xfrm>
          <a:prstGeom prst="rect">
            <a:avLst/>
          </a:prstGeom>
          <a:noFill/>
        </p:spPr>
      </p:pic>
      <p:sp>
        <p:nvSpPr>
          <p:cNvPr id="5124" name="Text Box 4"/>
          <p:cNvSpPr txBox="1">
            <a:spLocks noChangeArrowheads="1"/>
          </p:cNvSpPr>
          <p:nvPr/>
        </p:nvSpPr>
        <p:spPr bwMode="auto">
          <a:xfrm>
            <a:off x="2763520" y="4843780"/>
            <a:ext cx="6456680" cy="1824355"/>
          </a:xfrm>
          <a:prstGeom prst="rect">
            <a:avLst/>
          </a:prstGeom>
          <a:solidFill>
            <a:srgbClr val="FFFFFF"/>
          </a:solidFill>
          <a:ln w="9525">
            <a:noFill/>
            <a:miter lim="800000"/>
          </a:ln>
        </p:spPr>
        <p:txBody>
          <a:bodyPr vert="horz" wrap="square" lIns="91440" tIns="45720" rIns="91440" bIns="45720" numCol="1" anchor="t" anchorCtr="0" compatLnSpc="1"/>
          <a:lstStyle/>
          <a:p>
            <a:pPr marL="0" marR="158750" lvl="0" indent="0" algn="just" defTabSz="914400" rtl="0" eaLnBrk="1" fontAlgn="base" latinLnBrk="0" hangingPunct="1">
              <a:lnSpc>
                <a:spcPct val="100000"/>
              </a:lnSpc>
              <a:spcBef>
                <a:spcPct val="0"/>
              </a:spcBef>
              <a:spcAft>
                <a:spcPts val="1000"/>
              </a:spcAft>
              <a:buClrTx/>
              <a:buSzTx/>
              <a:buFontTx/>
              <a:buNone/>
            </a:pPr>
            <a:r>
              <a:rPr kumimoji="0" lang="en-IN" b="1" i="0" u="none" strike="noStrike" cap="none" normalizeH="0" baseline="0" dirty="0" smtClean="0">
                <a:ln>
                  <a:noFill/>
                </a:ln>
                <a:solidFill>
                  <a:srgbClr val="C00000"/>
                </a:solidFill>
                <a:effectLst/>
                <a:latin typeface="Times New Roman" panose="02020603050405020304" pitchFamily="18" charset="0"/>
                <a:cs typeface="Arial" panose="020B0604020202020204" pitchFamily="34" charset="0"/>
              </a:rPr>
              <a:t>Estimation of intraocular pressure (IOP) using a rebound </a:t>
            </a:r>
            <a:r>
              <a:rPr kumimoji="0" lang="en-IN" b="1" i="0" u="none" strike="noStrike" cap="none" normalizeH="0" baseline="0" dirty="0" err="1" smtClean="0">
                <a:ln>
                  <a:noFill/>
                </a:ln>
                <a:solidFill>
                  <a:srgbClr val="C00000"/>
                </a:solidFill>
                <a:effectLst/>
                <a:latin typeface="Times New Roman" panose="02020603050405020304" pitchFamily="18" charset="0"/>
                <a:cs typeface="Arial" panose="020B0604020202020204" pitchFamily="34" charset="0"/>
              </a:rPr>
              <a:t>tonometer</a:t>
            </a:r>
            <a:r>
              <a:rPr kumimoji="0" lang="en-IN" b="1" i="0" u="none" strike="noStrike" cap="none" normalizeH="0" baseline="0" dirty="0" smtClean="0">
                <a:ln>
                  <a:noFill/>
                </a:ln>
                <a:solidFill>
                  <a:srgbClr val="C00000"/>
                </a:solidFill>
                <a:effectLst/>
                <a:latin typeface="Times New Roman" panose="02020603050405020304" pitchFamily="18" charset="0"/>
                <a:cs typeface="Arial" panose="020B0604020202020204" pitchFamily="34" charset="0"/>
              </a:rPr>
              <a:t> (“</a:t>
            </a:r>
            <a:r>
              <a:rPr kumimoji="0" lang="en-IN" b="1" i="1" u="none" strike="noStrike" cap="none" normalizeH="0" baseline="0" dirty="0" err="1" smtClean="0">
                <a:ln>
                  <a:noFill/>
                </a:ln>
                <a:solidFill>
                  <a:srgbClr val="C00000"/>
                </a:solidFill>
                <a:effectLst/>
                <a:latin typeface="Times New Roman" panose="02020603050405020304" pitchFamily="18" charset="0"/>
                <a:cs typeface="Arial" panose="020B0604020202020204" pitchFamily="34" charset="0"/>
              </a:rPr>
              <a:t>Tonovet</a:t>
            </a:r>
            <a:r>
              <a:rPr kumimoji="0" lang="en-IN" b="1" i="0" u="none" strike="noStrike" cap="none" normalizeH="0" baseline="0" dirty="0" smtClean="0">
                <a:ln>
                  <a:noFill/>
                </a:ln>
                <a:solidFill>
                  <a:srgbClr val="C00000"/>
                </a:solidFill>
                <a:effectLst/>
                <a:latin typeface="Times New Roman" panose="02020603050405020304" pitchFamily="18" charset="0"/>
                <a:cs typeface="Arial" panose="020B0604020202020204" pitchFamily="34" charset="0"/>
              </a:rPr>
              <a:t>”). The probe-tip is gently allowed to contact the axial corneal surface (without the use of local </a:t>
            </a:r>
            <a:r>
              <a:rPr kumimoji="0" lang="en-IN" b="1" i="0" u="none" strike="noStrike" cap="none" normalizeH="0" baseline="0" dirty="0" err="1" smtClean="0">
                <a:ln>
                  <a:noFill/>
                </a:ln>
                <a:solidFill>
                  <a:srgbClr val="C00000"/>
                </a:solidFill>
                <a:effectLst/>
                <a:latin typeface="Times New Roman" panose="02020603050405020304" pitchFamily="18" charset="0"/>
                <a:cs typeface="Arial" panose="020B0604020202020204" pitchFamily="34" charset="0"/>
              </a:rPr>
              <a:t>anesthetic</a:t>
            </a:r>
            <a:r>
              <a:rPr kumimoji="0" lang="en-IN" b="1" i="0" u="none" strike="noStrike" cap="none" normalizeH="0" baseline="0" dirty="0" smtClean="0">
                <a:ln>
                  <a:noFill/>
                </a:ln>
                <a:solidFill>
                  <a:srgbClr val="C00000"/>
                </a:solidFill>
                <a:effectLst/>
                <a:latin typeface="Times New Roman" panose="02020603050405020304" pitchFamily="18" charset="0"/>
                <a:cs typeface="Arial" panose="020B0604020202020204" pitchFamily="34" charset="0"/>
              </a:rPr>
              <a:t>) by pressing the measurement button. Several readings are taken, so that aberrant readings may be disregarded. prevent “pooling” of residual stain.</a:t>
            </a:r>
            <a:endParaRPr kumimoji="0" lang="en-IN" sz="1200" b="1" i="0" u="none" strike="noStrike" cap="none" normalizeH="0" baseline="0" dirty="0" smtClean="0">
              <a:ln>
                <a:noFill/>
              </a:ln>
              <a:solidFill>
                <a:srgbClr val="C00000"/>
              </a:solidFill>
              <a:effectLst/>
              <a:latin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1465" y="392430"/>
            <a:ext cx="11512550" cy="6123940"/>
          </a:xfrm>
          <a:prstGeom prst="rect">
            <a:avLst/>
          </a:prstGeom>
          <a:noFill/>
        </p:spPr>
        <p:txBody>
          <a:bodyPr wrap="square" rtlCol="0">
            <a:spAutoFit/>
          </a:bodyPr>
          <a:lstStyle/>
          <a:p>
            <a:pPr algn="just"/>
            <a:r>
              <a:rPr lang="en-IN" sz="2800" b="1" dirty="0" err="1">
                <a:solidFill>
                  <a:srgbClr val="C00000"/>
                </a:solidFill>
                <a:latin typeface="Times New Roman" panose="02020603050405020304" pitchFamily="18" charset="0"/>
                <a:cs typeface="Times New Roman" panose="02020603050405020304" pitchFamily="18" charset="0"/>
              </a:rPr>
              <a:t>Aesthesiology</a:t>
            </a:r>
            <a:r>
              <a:rPr lang="en-IN" sz="2800" b="1" dirty="0">
                <a:solidFill>
                  <a:srgbClr val="002060"/>
                </a:solidFill>
                <a:latin typeface="Times New Roman" panose="02020603050405020304" pitchFamily="18" charset="0"/>
                <a:cs typeface="Times New Roman" panose="02020603050405020304" pitchFamily="18" charset="0"/>
              </a:rPr>
              <a:t> –</a:t>
            </a:r>
            <a:r>
              <a:rPr lang="en-IN" sz="2800" dirty="0">
                <a:solidFill>
                  <a:srgbClr val="002060"/>
                </a:solidFill>
                <a:latin typeface="Times New Roman" panose="02020603050405020304" pitchFamily="18" charset="0"/>
                <a:cs typeface="Times New Roman" panose="02020603050405020304" pitchFamily="18" charset="0"/>
              </a:rPr>
              <a:t> </a:t>
            </a:r>
            <a:r>
              <a:rPr lang="en-IN" sz="2800" dirty="0" smtClean="0">
                <a:solidFill>
                  <a:srgbClr val="002060"/>
                </a:solidFill>
                <a:latin typeface="Times New Roman" panose="02020603050405020304" pitchFamily="18" charset="0"/>
                <a:cs typeface="Times New Roman" panose="02020603050405020304" pitchFamily="18" charset="0"/>
              </a:rPr>
              <a:t>Deals </a:t>
            </a:r>
            <a:r>
              <a:rPr lang="en-IN" sz="2800" dirty="0">
                <a:solidFill>
                  <a:srgbClr val="002060"/>
                </a:solidFill>
                <a:latin typeface="Times New Roman" panose="02020603050405020304" pitchFamily="18" charset="0"/>
                <a:cs typeface="Times New Roman" panose="02020603050405020304" pitchFamily="18" charset="0"/>
              </a:rPr>
              <a:t>with description of special sense organs of </a:t>
            </a:r>
            <a:r>
              <a:rPr lang="en-IN" sz="2800" dirty="0" smtClean="0">
                <a:solidFill>
                  <a:srgbClr val="002060"/>
                </a:solidFill>
                <a:latin typeface="Times New Roman" panose="02020603050405020304" pitchFamily="18" charset="0"/>
                <a:cs typeface="Times New Roman" panose="02020603050405020304" pitchFamily="18" charset="0"/>
              </a:rPr>
              <a:t>touch</a:t>
            </a:r>
            <a:r>
              <a:rPr lang="en-IN" sz="2800" dirty="0">
                <a:solidFill>
                  <a:srgbClr val="002060"/>
                </a:solidFill>
                <a:latin typeface="Times New Roman" panose="02020603050405020304" pitchFamily="18" charset="0"/>
                <a:cs typeface="Times New Roman" panose="02020603050405020304" pitchFamily="18" charset="0"/>
              </a:rPr>
              <a:t>, smell, sight and hearing</a:t>
            </a:r>
            <a:r>
              <a:rPr lang="en-IN" sz="2800" dirty="0" smtClean="0">
                <a:solidFill>
                  <a:srgbClr val="002060"/>
                </a:solidFill>
                <a:latin typeface="Times New Roman" panose="02020603050405020304" pitchFamily="18" charset="0"/>
                <a:cs typeface="Times New Roman" panose="02020603050405020304" pitchFamily="18" charset="0"/>
              </a:rPr>
              <a:t>.</a:t>
            </a:r>
          </a:p>
          <a:p>
            <a:pPr algn="just"/>
            <a:r>
              <a:rPr lang="en-IN" sz="2800" dirty="0" smtClean="0">
                <a:solidFill>
                  <a:srgbClr val="002060"/>
                </a:solidFill>
                <a:latin typeface="Times New Roman" panose="02020603050405020304" pitchFamily="18" charset="0"/>
                <a:cs typeface="Times New Roman" panose="02020603050405020304" pitchFamily="18" charset="0"/>
              </a:rPr>
              <a:t> </a:t>
            </a:r>
            <a:endParaRPr lang="en-IN" sz="2800" dirty="0">
              <a:solidFill>
                <a:srgbClr val="002060"/>
              </a:solidFill>
              <a:latin typeface="Times New Roman" panose="02020603050405020304" pitchFamily="18" charset="0"/>
              <a:cs typeface="Times New Roman" panose="02020603050405020304" pitchFamily="18" charset="0"/>
            </a:endParaRPr>
          </a:p>
          <a:p>
            <a:pPr algn="just"/>
            <a:r>
              <a:rPr lang="en-IN" sz="2800" b="1" dirty="0" smtClean="0">
                <a:solidFill>
                  <a:srgbClr val="C00000"/>
                </a:solidFill>
                <a:latin typeface="Times New Roman" panose="02020603050405020304" pitchFamily="18" charset="0"/>
                <a:cs typeface="Times New Roman" panose="02020603050405020304" pitchFamily="18" charset="0"/>
              </a:rPr>
              <a:t>Ophthalmology</a:t>
            </a:r>
            <a:r>
              <a:rPr lang="en-IN" sz="2800" dirty="0" smtClean="0">
                <a:solidFill>
                  <a:srgbClr val="002060"/>
                </a:solidFill>
                <a:latin typeface="Times New Roman" panose="02020603050405020304" pitchFamily="18" charset="0"/>
                <a:cs typeface="Times New Roman" panose="02020603050405020304" pitchFamily="18" charset="0"/>
              </a:rPr>
              <a:t> </a:t>
            </a:r>
            <a:r>
              <a:rPr lang="en-IN" sz="2800" dirty="0">
                <a:solidFill>
                  <a:srgbClr val="002060"/>
                </a:solidFill>
                <a:latin typeface="Times New Roman" panose="02020603050405020304" pitchFamily="18" charset="0"/>
                <a:cs typeface="Times New Roman" panose="02020603050405020304" pitchFamily="18" charset="0"/>
              </a:rPr>
              <a:t>– Is the science which deals the structure function and disease of the eye. </a:t>
            </a:r>
            <a:endParaRPr lang="en-IN" sz="2800" dirty="0" smtClean="0">
              <a:solidFill>
                <a:srgbClr val="002060"/>
              </a:solidFill>
              <a:latin typeface="Times New Roman" panose="02020603050405020304" pitchFamily="18" charset="0"/>
              <a:cs typeface="Times New Roman" panose="02020603050405020304" pitchFamily="18" charset="0"/>
            </a:endParaRPr>
          </a:p>
          <a:p>
            <a:pPr algn="just"/>
            <a:endParaRPr lang="en-IN" sz="2800" dirty="0">
              <a:solidFill>
                <a:srgbClr val="002060"/>
              </a:solidFill>
              <a:latin typeface="Times New Roman" panose="02020603050405020304" pitchFamily="18" charset="0"/>
              <a:cs typeface="Times New Roman" panose="02020603050405020304" pitchFamily="18" charset="0"/>
            </a:endParaRPr>
          </a:p>
          <a:p>
            <a:pPr algn="just"/>
            <a:r>
              <a:rPr lang="en-IN" sz="2800" b="1" dirty="0">
                <a:solidFill>
                  <a:srgbClr val="C00000"/>
                </a:solidFill>
                <a:latin typeface="Times New Roman" panose="02020603050405020304" pitchFamily="18" charset="0"/>
                <a:cs typeface="Times New Roman" panose="02020603050405020304" pitchFamily="18" charset="0"/>
              </a:rPr>
              <a:t>Optometry</a:t>
            </a:r>
            <a:r>
              <a:rPr lang="en-IN" sz="2800" b="1" dirty="0">
                <a:solidFill>
                  <a:srgbClr val="002060"/>
                </a:solidFill>
                <a:latin typeface="Times New Roman" panose="02020603050405020304" pitchFamily="18" charset="0"/>
                <a:cs typeface="Times New Roman" panose="02020603050405020304" pitchFamily="18" charset="0"/>
              </a:rPr>
              <a:t> </a:t>
            </a:r>
            <a:r>
              <a:rPr lang="en-IN" sz="2800" dirty="0">
                <a:solidFill>
                  <a:srgbClr val="002060"/>
                </a:solidFill>
                <a:latin typeface="Times New Roman" panose="02020603050405020304" pitchFamily="18" charset="0"/>
                <a:cs typeface="Times New Roman" panose="02020603050405020304" pitchFamily="18" charset="0"/>
              </a:rPr>
              <a:t>–Optometry is a health care which involves examination of the eye and applicable visual system for defect or abnormal as well as the medical diagnosis and management of eye disease. </a:t>
            </a:r>
            <a:endParaRPr lang="en-IN" sz="2800" dirty="0" smtClean="0">
              <a:solidFill>
                <a:srgbClr val="002060"/>
              </a:solidFill>
              <a:latin typeface="Times New Roman" panose="02020603050405020304" pitchFamily="18" charset="0"/>
              <a:cs typeface="Times New Roman" panose="02020603050405020304" pitchFamily="18" charset="0"/>
            </a:endParaRPr>
          </a:p>
          <a:p>
            <a:pPr algn="just"/>
            <a:endParaRPr lang="en-IN" sz="2800" dirty="0">
              <a:solidFill>
                <a:srgbClr val="002060"/>
              </a:solidFill>
              <a:latin typeface="Times New Roman" panose="02020603050405020304" pitchFamily="18" charset="0"/>
              <a:cs typeface="Times New Roman" panose="02020603050405020304" pitchFamily="18" charset="0"/>
            </a:endParaRPr>
          </a:p>
          <a:p>
            <a:pPr algn="just"/>
            <a:r>
              <a:rPr lang="en-IN" sz="2800" b="1" dirty="0" err="1" smtClean="0">
                <a:solidFill>
                  <a:srgbClr val="C00000"/>
                </a:solidFill>
                <a:latin typeface="Times New Roman" panose="02020603050405020304" pitchFamily="18" charset="0"/>
                <a:cs typeface="Times New Roman" panose="02020603050405020304" pitchFamily="18" charset="0"/>
              </a:rPr>
              <a:t>Orthoptics</a:t>
            </a:r>
            <a:r>
              <a:rPr lang="en-IN" sz="2800" b="1" dirty="0" smtClean="0">
                <a:solidFill>
                  <a:srgbClr val="C00000"/>
                </a:solidFill>
                <a:latin typeface="Times New Roman" panose="02020603050405020304" pitchFamily="18" charset="0"/>
                <a:cs typeface="Times New Roman" panose="02020603050405020304" pitchFamily="18" charset="0"/>
              </a:rPr>
              <a:t> </a:t>
            </a:r>
            <a:r>
              <a:rPr lang="en-IN" sz="2800" dirty="0" smtClean="0">
                <a:solidFill>
                  <a:srgbClr val="002060"/>
                </a:solidFill>
                <a:latin typeface="Times New Roman" panose="02020603050405020304" pitchFamily="18" charset="0"/>
                <a:cs typeface="Times New Roman" panose="02020603050405020304" pitchFamily="18" charset="0"/>
              </a:rPr>
              <a:t>-Treatment </a:t>
            </a:r>
            <a:r>
              <a:rPr lang="en-IN" sz="2800" dirty="0">
                <a:solidFill>
                  <a:srgbClr val="002060"/>
                </a:solidFill>
                <a:latin typeface="Times New Roman" panose="02020603050405020304" pitchFamily="18" charset="0"/>
                <a:cs typeface="Times New Roman" panose="02020603050405020304" pitchFamily="18" charset="0"/>
              </a:rPr>
              <a:t>of defectives visual habits, defects of binocular vision (such as strabismus) by non-surgical measure specially by exercise to strengthen the muscle.  </a:t>
            </a:r>
          </a:p>
          <a:p>
            <a:endParaRPr lang="en-IN" sz="2800" dirty="0">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0685" y="1010920"/>
            <a:ext cx="5951855" cy="5166360"/>
          </a:xfrm>
        </p:spPr>
        <p:txBody>
          <a:bodyPr/>
          <a:lstStyle/>
          <a:p>
            <a:pPr>
              <a:lnSpc>
                <a:spcPct val="120000"/>
              </a:lnSpc>
              <a:buFont typeface="Wingdings" panose="05000000000000000000" charset="0"/>
              <a:buChar char="Ø"/>
            </a:pPr>
            <a:r>
              <a:rPr lang="en-IN" dirty="0">
                <a:latin typeface="Times New Roman" panose="02020603050405020304" pitchFamily="18" charset="0"/>
                <a:sym typeface="+mn-ea"/>
              </a:rPr>
              <a:t>The ball is held high and the animal's attention directed towards it by making a noise.</a:t>
            </a:r>
          </a:p>
          <a:p>
            <a:pPr>
              <a:lnSpc>
                <a:spcPct val="120000"/>
              </a:lnSpc>
              <a:buFont typeface="Wingdings" panose="05000000000000000000" charset="0"/>
              <a:buChar char="Ø"/>
            </a:pPr>
            <a:r>
              <a:rPr lang="en-IN" dirty="0">
                <a:latin typeface="Times New Roman" panose="02020603050405020304" pitchFamily="18" charset="0"/>
                <a:sym typeface="+mn-ea"/>
              </a:rPr>
              <a:t> The ball is then released in the animal's field of view and the animal is </a:t>
            </a:r>
            <a:r>
              <a:rPr lang="en-IN" dirty="0" err="1">
                <a:latin typeface="Times New Roman" panose="02020603050405020304" pitchFamily="18" charset="0"/>
                <a:sym typeface="+mn-ea"/>
              </a:rPr>
              <a:t>obse</a:t>
            </a:r>
            <a:r>
              <a:rPr lang="en-US" altLang="en-IN" dirty="0" err="1">
                <a:latin typeface="Times New Roman" panose="02020603050405020304" pitchFamily="18" charset="0"/>
                <a:sym typeface="+mn-ea"/>
              </a:rPr>
              <a:t>r</a:t>
            </a:r>
            <a:r>
              <a:rPr lang="en-IN" dirty="0" err="1">
                <a:latin typeface="Times New Roman" panose="02020603050405020304" pitchFamily="18" charset="0"/>
                <a:sym typeface="+mn-ea"/>
              </a:rPr>
              <a:t>ved</a:t>
            </a:r>
            <a:r>
              <a:rPr lang="en-IN" dirty="0">
                <a:latin typeface="Times New Roman" panose="02020603050405020304" pitchFamily="18" charset="0"/>
                <a:sym typeface="+mn-ea"/>
              </a:rPr>
              <a:t> to see whether it follows its path </a:t>
            </a:r>
            <a:r>
              <a:rPr lang="en-US" altLang="en-IN" dirty="0">
                <a:latin typeface="Times New Roman" panose="02020603050405020304" pitchFamily="18" charset="0"/>
                <a:sym typeface="+mn-ea"/>
              </a:rPr>
              <a:t>.</a:t>
            </a:r>
          </a:p>
          <a:p>
            <a:pPr>
              <a:lnSpc>
                <a:spcPct val="120000"/>
              </a:lnSpc>
              <a:buFont typeface="Wingdings" panose="05000000000000000000" charset="0"/>
              <a:buChar char="Ø"/>
            </a:pPr>
            <a:r>
              <a:rPr lang="en-US" altLang="en-IN" dirty="0">
                <a:latin typeface="Times New Roman" panose="02020603050405020304" pitchFamily="18" charset="0"/>
                <a:sym typeface="+mn-ea"/>
              </a:rPr>
              <a:t> The normal response is</a:t>
            </a:r>
            <a:r>
              <a:rPr lang="en-US" dirty="0">
                <a:latin typeface="Times New Roman" panose="02020603050405020304" pitchFamily="18" charset="0"/>
              </a:rPr>
              <a:t> movement of the eye to track the falling cotton ball.</a:t>
            </a:r>
            <a:endParaRPr lang="en-GB" altLang="en-US"/>
          </a:p>
        </p:txBody>
      </p:sp>
      <p:pic>
        <p:nvPicPr>
          <p:cNvPr id="5" name="Content Placeholder 4" descr="5"/>
          <p:cNvPicPr>
            <a:picLocks noGrp="1" noChangeAspect="1"/>
          </p:cNvPicPr>
          <p:nvPr>
            <p:ph sz="half" idx="2"/>
          </p:nvPr>
        </p:nvPicPr>
        <p:blipFill>
          <a:blip r:embed="rId2"/>
          <a:stretch>
            <a:fillRect/>
          </a:stretch>
        </p:blipFill>
        <p:spPr>
          <a:xfrm>
            <a:off x="6680835" y="1010920"/>
            <a:ext cx="5023485" cy="4994275"/>
          </a:xfrm>
          <a:prstGeom prst="rect">
            <a:avLst/>
          </a:prstGeom>
        </p:spPr>
      </p:pic>
      <p:sp>
        <p:nvSpPr>
          <p:cNvPr id="4" name="Rounded Rectangle 3"/>
          <p:cNvSpPr/>
          <p:nvPr/>
        </p:nvSpPr>
        <p:spPr>
          <a:xfrm>
            <a:off x="568325" y="120650"/>
            <a:ext cx="11055350" cy="732790"/>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GB" sz="4000" b="1">
                <a:solidFill>
                  <a:srgbClr val="FF0000"/>
                </a:solidFill>
                <a:effectLst>
                  <a:outerShdw blurRad="38100" dist="38100" dir="2700000" algn="tl">
                    <a:srgbClr val="000000">
                      <a:alpha val="43137"/>
                    </a:srgbClr>
                  </a:outerShdw>
                </a:effectLst>
                <a:sym typeface="+mn-ea"/>
              </a:rPr>
              <a:t>Cotton Ball test</a:t>
            </a:r>
            <a:endParaRPr lang="en-GB" altLang="en-US" sz="4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239395" y="1097915"/>
            <a:ext cx="6828790" cy="504634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lang="en-US" sz="2800" b="1" dirty="0" smtClean="0">
                <a:solidFill>
                  <a:srgbClr val="C00000"/>
                </a:solidFill>
                <a:latin typeface="Times New Roman" panose="02020603050405020304" pitchFamily="18" charset="0"/>
              </a:rPr>
              <a:t> </a:t>
            </a:r>
            <a:endParaRPr lang="en-US" sz="2800" b="1" dirty="0">
              <a:solidFill>
                <a:srgbClr val="C00000"/>
              </a:solidFill>
              <a:latin typeface="Times New Roman" panose="02020603050405020304" pitchFamily="18" charset="0"/>
            </a:endParaRPr>
          </a:p>
          <a:p>
            <a:pPr marL="457200" marR="0" lvl="0" indent="-457200" algn="just" defTabSz="914400" rtl="0" eaLnBrk="0" fontAlgn="base" latinLnBrk="0" hangingPunct="0">
              <a:lnSpc>
                <a:spcPct val="150000"/>
              </a:lnSpc>
              <a:spcBef>
                <a:spcPct val="0"/>
              </a:spcBef>
              <a:spcAft>
                <a:spcPct val="0"/>
              </a:spcAft>
              <a:buClrTx/>
              <a:buSzTx/>
              <a:buFont typeface="Wingdings" panose="05000000000000000000" charset="0"/>
              <a:buChar char="Ø"/>
            </a:pPr>
            <a:r>
              <a:rPr lang="en-US" sz="2800" dirty="0" smtClean="0">
                <a:latin typeface="Times New Roman" panose="02020603050405020304" pitchFamily="18" charset="0"/>
              </a:rPr>
              <a:t>It standardized strips of filter paper measure </a:t>
            </a:r>
            <a:r>
              <a:rPr lang="en-US" sz="2800" dirty="0" err="1" smtClean="0">
                <a:latin typeface="Times New Roman" panose="02020603050405020304" pitchFamily="18" charset="0"/>
              </a:rPr>
              <a:t>equeous</a:t>
            </a:r>
            <a:r>
              <a:rPr lang="en-US" sz="2800" dirty="0" smtClean="0">
                <a:latin typeface="Times New Roman" panose="02020603050405020304" pitchFamily="18" charset="0"/>
              </a:rPr>
              <a:t> production over one minute in an </a:t>
            </a:r>
            <a:r>
              <a:rPr lang="en-US" sz="2800" dirty="0" err="1" smtClean="0">
                <a:latin typeface="Times New Roman" panose="02020603050405020304" pitchFamily="18" charset="0"/>
              </a:rPr>
              <a:t>unanaesthetized</a:t>
            </a:r>
            <a:r>
              <a:rPr lang="en-US" sz="2800" dirty="0" smtClean="0">
                <a:latin typeface="Times New Roman" panose="02020603050405020304" pitchFamily="18" charset="0"/>
              </a:rPr>
              <a:t> eye. </a:t>
            </a:r>
          </a:p>
          <a:p>
            <a:pPr marL="457200" marR="0" lvl="0" indent="-457200" algn="just" defTabSz="914400" rtl="0" eaLnBrk="0" fontAlgn="base" latinLnBrk="0" hangingPunct="0">
              <a:lnSpc>
                <a:spcPct val="150000"/>
              </a:lnSpc>
              <a:spcBef>
                <a:spcPct val="0"/>
              </a:spcBef>
              <a:spcAft>
                <a:spcPct val="0"/>
              </a:spcAft>
              <a:buClrTx/>
              <a:buSzTx/>
              <a:buFont typeface="Wingdings" panose="05000000000000000000" charset="0"/>
              <a:buChar char="Ø"/>
            </a:pPr>
            <a:r>
              <a:rPr lang="en-US" sz="2800" dirty="0" smtClean="0">
                <a:latin typeface="Times New Roman" panose="02020603050405020304" pitchFamily="18" charset="0"/>
              </a:rPr>
              <a:t>Normal value for the </a:t>
            </a:r>
            <a:r>
              <a:rPr lang="en-US" sz="2800" dirty="0" err="1" smtClean="0">
                <a:latin typeface="Times New Roman" panose="02020603050405020304" pitchFamily="18" charset="0"/>
              </a:rPr>
              <a:t>Shirmer</a:t>
            </a:r>
            <a:r>
              <a:rPr lang="en-US" sz="2800" dirty="0" smtClean="0">
                <a:latin typeface="Times New Roman" panose="02020603050405020304" pitchFamily="18" charset="0"/>
              </a:rPr>
              <a:t> test in the dog are a mean 20 mm and a minimum of 15 mm. </a:t>
            </a:r>
          </a:p>
          <a:p>
            <a:pPr marL="457200" marR="0" lvl="0" indent="-457200" algn="just" defTabSz="914400" rtl="0" eaLnBrk="0" fontAlgn="base" latinLnBrk="0" hangingPunct="0">
              <a:lnSpc>
                <a:spcPct val="150000"/>
              </a:lnSpc>
              <a:spcBef>
                <a:spcPct val="0"/>
              </a:spcBef>
              <a:spcAft>
                <a:spcPct val="0"/>
              </a:spcAft>
              <a:buClrTx/>
              <a:buSzTx/>
              <a:buFont typeface="Wingdings" panose="05000000000000000000" charset="0"/>
              <a:buChar char="Ø"/>
            </a:pPr>
            <a:r>
              <a:rPr lang="en-US" sz="2800" dirty="0" smtClean="0">
                <a:solidFill>
                  <a:srgbClr val="FF0000"/>
                </a:solidFill>
                <a:latin typeface="Times New Roman" panose="02020603050405020304" pitchFamily="18" charset="0"/>
              </a:rPr>
              <a:t>10-15</a:t>
            </a:r>
            <a:r>
              <a:rPr lang="en-US" sz="2800" dirty="0" smtClean="0">
                <a:latin typeface="Times New Roman" panose="02020603050405020304" pitchFamily="18" charset="0"/>
              </a:rPr>
              <a:t> mm is border line.</a:t>
            </a:r>
            <a:endParaRPr lang="en-US" sz="3200" dirty="0">
              <a:latin typeface="Times New Roman" panose="02020603050405020304" pitchFamily="18" charset="0"/>
            </a:endParaRPr>
          </a:p>
        </p:txBody>
      </p:sp>
      <p:pic>
        <p:nvPicPr>
          <p:cNvPr id="5" name="Picture 4"/>
          <p:cNvPicPr/>
          <p:nvPr/>
        </p:nvPicPr>
        <p:blipFill>
          <a:blip r:embed="rId2"/>
          <a:srcRect/>
          <a:stretch>
            <a:fillRect/>
          </a:stretch>
        </p:blipFill>
        <p:spPr bwMode="auto">
          <a:xfrm>
            <a:off x="7212330" y="1097915"/>
            <a:ext cx="4786630" cy="3595370"/>
          </a:xfrm>
          <a:prstGeom prst="rect">
            <a:avLst/>
          </a:prstGeom>
          <a:noFill/>
        </p:spPr>
      </p:pic>
      <p:sp>
        <p:nvSpPr>
          <p:cNvPr id="6" name="Text Box 3"/>
          <p:cNvSpPr txBox="1">
            <a:spLocks noChangeArrowheads="1"/>
          </p:cNvSpPr>
          <p:nvPr/>
        </p:nvSpPr>
        <p:spPr bwMode="auto">
          <a:xfrm>
            <a:off x="7212330" y="4896485"/>
            <a:ext cx="4482465" cy="1604645"/>
          </a:xfrm>
          <a:prstGeom prst="rect">
            <a:avLst/>
          </a:prstGeom>
          <a:solidFill>
            <a:srgbClr val="FFFFFF"/>
          </a:solidFill>
          <a:ln w="9525">
            <a:noFill/>
            <a:miter lim="800000"/>
          </a:ln>
        </p:spPr>
        <p:txBody>
          <a:bodyPr vert="horz" wrap="square" lIns="91440" tIns="45720" rIns="91440" bIns="45720" numCol="1" anchor="t" anchorCtr="0" compatLnSpc="1"/>
          <a:lstStyle/>
          <a:p>
            <a:pPr marL="0" marR="158750" lvl="0" indent="0" algn="ctr" defTabSz="914400" rtl="0" eaLnBrk="1" fontAlgn="base" latinLnBrk="0" hangingPunct="1">
              <a:lnSpc>
                <a:spcPct val="100000"/>
              </a:lnSpc>
              <a:spcBef>
                <a:spcPct val="0"/>
              </a:spcBef>
              <a:spcAft>
                <a:spcPts val="1000"/>
              </a:spcAft>
              <a:buClrTx/>
              <a:buSzTx/>
              <a:buFontTx/>
              <a:buNone/>
            </a:pPr>
            <a:r>
              <a:rPr kumimoji="0" lang="en-IN" sz="1600" b="1" i="0" u="none" strike="noStrike" cap="none" normalizeH="0" baseline="0" dirty="0" smtClean="0">
                <a:ln>
                  <a:noFill/>
                </a:ln>
                <a:solidFill>
                  <a:srgbClr val="C00000"/>
                </a:solidFill>
                <a:effectLst/>
                <a:latin typeface="Times New Roman" panose="02020603050405020304" pitchFamily="18" charset="0"/>
                <a:cs typeface="Arial" panose="020B0604020202020204" pitchFamily="34" charset="0"/>
              </a:rPr>
              <a:t>Measurement of </a:t>
            </a:r>
            <a:r>
              <a:rPr kumimoji="0" lang="en-IN" sz="1600" b="1" i="0" u="none" strike="noStrike" cap="none" normalizeH="0" baseline="0" dirty="0" err="1" smtClean="0">
                <a:ln>
                  <a:noFill/>
                </a:ln>
                <a:solidFill>
                  <a:srgbClr val="C00000"/>
                </a:solidFill>
                <a:effectLst/>
                <a:latin typeface="Times New Roman" panose="02020603050405020304" pitchFamily="18" charset="0"/>
                <a:cs typeface="Arial" panose="020B0604020202020204" pitchFamily="34" charset="0"/>
              </a:rPr>
              <a:t>lacrimal</a:t>
            </a:r>
            <a:r>
              <a:rPr kumimoji="0" lang="en-IN" sz="1600" b="1" i="0" u="none" strike="noStrike" cap="none" normalizeH="0" baseline="0" dirty="0" smtClean="0">
                <a:ln>
                  <a:noFill/>
                </a:ln>
                <a:solidFill>
                  <a:srgbClr val="C00000"/>
                </a:solidFill>
                <a:effectLst/>
                <a:latin typeface="Times New Roman" panose="02020603050405020304" pitchFamily="18" charset="0"/>
                <a:cs typeface="Arial" panose="020B0604020202020204" pitchFamily="34" charset="0"/>
              </a:rPr>
              <a:t> function using gradated (“</a:t>
            </a:r>
            <a:r>
              <a:rPr kumimoji="0" lang="en-IN" sz="1600" b="1" i="1" u="none" strike="noStrike" cap="none" normalizeH="0" baseline="0" dirty="0" err="1" smtClean="0">
                <a:ln>
                  <a:noFill/>
                </a:ln>
                <a:solidFill>
                  <a:srgbClr val="C00000"/>
                </a:solidFill>
                <a:effectLst/>
                <a:latin typeface="Times New Roman" panose="02020603050405020304" pitchFamily="18" charset="0"/>
                <a:cs typeface="Arial" panose="020B0604020202020204" pitchFamily="34" charset="0"/>
              </a:rPr>
              <a:t>Schirmer</a:t>
            </a:r>
            <a:r>
              <a:rPr kumimoji="0" lang="en-IN" sz="1600" b="1" i="0" u="none" strike="noStrike" cap="none" normalizeH="0" baseline="0" dirty="0" smtClean="0">
                <a:ln>
                  <a:noFill/>
                </a:ln>
                <a:solidFill>
                  <a:srgbClr val="C00000"/>
                </a:solidFill>
                <a:effectLst/>
                <a:latin typeface="Times New Roman" panose="02020603050405020304" pitchFamily="18" charset="0"/>
                <a:cs typeface="Arial" panose="020B0604020202020204" pitchFamily="34" charset="0"/>
              </a:rPr>
              <a:t>”) tear strips. The tip of each strip is folded and placed into the lower medial fornix for one minute and the resultant STT1 value recorded. This test should be performed before the installation of any topical agents. prevent “pooling” of residual stain.</a:t>
            </a:r>
            <a:endParaRPr kumimoji="0" lang="en-US" sz="1600" b="0" i="0" u="none" strike="noStrike" cap="none" normalizeH="0" baseline="0" dirty="0" smtClean="0">
              <a:ln>
                <a:noFill/>
              </a:ln>
              <a:solidFill>
                <a:srgbClr val="C00000"/>
              </a:solidFill>
              <a:effectLst/>
              <a:latin typeface="Arial" panose="020B0604020202020204" pitchFamily="34" charset="0"/>
              <a:cs typeface="Arial" panose="020B0604020202020204" pitchFamily="34" charset="0"/>
            </a:endParaRPr>
          </a:p>
        </p:txBody>
      </p:sp>
      <p:sp>
        <p:nvSpPr>
          <p:cNvPr id="7" name="Rounded Rectangle 6"/>
          <p:cNvSpPr/>
          <p:nvPr/>
        </p:nvSpPr>
        <p:spPr>
          <a:xfrm>
            <a:off x="694690" y="195580"/>
            <a:ext cx="11304270" cy="64262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rgbClr val="FF0000"/>
                </a:solidFill>
                <a:latin typeface="Times New Roman" panose="02020603050405020304" pitchFamily="18" charset="0"/>
                <a:sym typeface="+mn-ea"/>
              </a:rPr>
              <a:t>Shirmer</a:t>
            </a:r>
            <a:r>
              <a:rPr lang="en-US" sz="3600" b="1" dirty="0" smtClean="0">
                <a:solidFill>
                  <a:srgbClr val="FF0000"/>
                </a:solidFill>
                <a:latin typeface="Times New Roman" panose="02020603050405020304" pitchFamily="18" charset="0"/>
                <a:sym typeface="+mn-ea"/>
              </a:rPr>
              <a:t> test </a:t>
            </a:r>
            <a:endParaRPr lang="en-GB" altLang="en-US" sz="360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140" y="1403350"/>
            <a:ext cx="6300470" cy="4940300"/>
          </a:xfrm>
        </p:spPr>
        <p:txBody>
          <a:bodyPr/>
          <a:lstStyle/>
          <a:p>
            <a:pPr algn="just" eaLnBrk="0" fontAlgn="base" hangingPunct="0">
              <a:spcBef>
                <a:spcPct val="0"/>
              </a:spcBef>
              <a:spcAft>
                <a:spcPct val="0"/>
              </a:spcAft>
              <a:buFont typeface="Wingdings" panose="05000000000000000000" charset="0"/>
              <a:buChar char="Ø"/>
            </a:pPr>
            <a:r>
              <a:rPr lang="en-IN" b="1" dirty="0" smtClean="0">
                <a:solidFill>
                  <a:srgbClr val="C00000"/>
                </a:solidFill>
                <a:latin typeface="Times New Roman" panose="02020603050405020304" pitchFamily="18" charset="0"/>
                <a:sym typeface="+mn-ea"/>
              </a:rPr>
              <a:t>Ulceration of cornea</a:t>
            </a:r>
            <a:endParaRPr lang="en-IN" b="1" dirty="0" smtClean="0">
              <a:solidFill>
                <a:srgbClr val="C00000"/>
              </a:solidFill>
              <a:latin typeface="Times New Roman" panose="02020603050405020304" pitchFamily="18" charset="0"/>
            </a:endParaRPr>
          </a:p>
          <a:p>
            <a:pPr algn="just" eaLnBrk="0" fontAlgn="base" hangingPunct="0">
              <a:spcBef>
                <a:spcPct val="0"/>
              </a:spcBef>
              <a:spcAft>
                <a:spcPct val="0"/>
              </a:spcAft>
              <a:buFont typeface="Wingdings" panose="05000000000000000000" charset="0"/>
              <a:buChar char="Ø"/>
            </a:pPr>
            <a:r>
              <a:rPr lang="en-IN" b="1" dirty="0" err="1" smtClean="0">
                <a:solidFill>
                  <a:srgbClr val="C00000"/>
                </a:solidFill>
                <a:latin typeface="Times New Roman" panose="02020603050405020304" pitchFamily="18" charset="0"/>
                <a:sym typeface="+mn-ea"/>
              </a:rPr>
              <a:t>Nasolacrimal</a:t>
            </a:r>
            <a:r>
              <a:rPr lang="en-IN" b="1" dirty="0" smtClean="0">
                <a:solidFill>
                  <a:srgbClr val="C00000"/>
                </a:solidFill>
                <a:latin typeface="Times New Roman" panose="02020603050405020304" pitchFamily="18" charset="0"/>
                <a:sym typeface="+mn-ea"/>
              </a:rPr>
              <a:t> patency.</a:t>
            </a:r>
            <a:r>
              <a:rPr lang="en-IN" dirty="0" smtClean="0">
                <a:latin typeface="Times New Roman" panose="02020603050405020304" pitchFamily="18" charset="0"/>
                <a:sym typeface="+mn-ea"/>
              </a:rPr>
              <a:t>  </a:t>
            </a:r>
            <a:endParaRPr lang="en-IN" dirty="0" smtClean="0">
              <a:latin typeface="Times New Roman" panose="02020603050405020304" pitchFamily="18" charset="0"/>
            </a:endParaRPr>
          </a:p>
          <a:p>
            <a:pPr algn="just" eaLnBrk="0" fontAlgn="base" hangingPunct="0">
              <a:spcBef>
                <a:spcPct val="0"/>
              </a:spcBef>
              <a:spcAft>
                <a:spcPct val="0"/>
              </a:spcAft>
              <a:buFont typeface="Arial" panose="020B0604020202020204" pitchFamily="34" charset="0"/>
              <a:buChar char="•"/>
            </a:pPr>
            <a:r>
              <a:rPr lang="en-IN" dirty="0" smtClean="0">
                <a:latin typeface="Times New Roman" panose="02020603050405020304" pitchFamily="18" charset="0"/>
                <a:sym typeface="+mn-ea"/>
              </a:rPr>
              <a:t>The </a:t>
            </a:r>
            <a:r>
              <a:rPr lang="en-IN" dirty="0">
                <a:latin typeface="Times New Roman" panose="02020603050405020304" pitchFamily="18" charset="0"/>
                <a:sym typeface="+mn-ea"/>
              </a:rPr>
              <a:t>strip should be wetted with sterile saline or water </a:t>
            </a:r>
            <a:r>
              <a:rPr lang="en-IN" dirty="0" smtClean="0">
                <a:latin typeface="Times New Roman" panose="02020603050405020304" pitchFamily="18" charset="0"/>
                <a:sym typeface="+mn-ea"/>
              </a:rPr>
              <a:t>and </a:t>
            </a:r>
            <a:r>
              <a:rPr lang="en-IN" dirty="0">
                <a:latin typeface="Times New Roman" panose="02020603050405020304" pitchFamily="18" charset="0"/>
                <a:sym typeface="+mn-ea"/>
              </a:rPr>
              <a:t>touched to the dorsal or ventral bulbar </a:t>
            </a:r>
            <a:r>
              <a:rPr lang="en-IN" dirty="0" smtClean="0">
                <a:latin typeface="Times New Roman" panose="02020603050405020304" pitchFamily="18" charset="0"/>
                <a:sym typeface="+mn-ea"/>
              </a:rPr>
              <a:t>conjunctiva.</a:t>
            </a:r>
          </a:p>
          <a:p>
            <a:pPr algn="just" eaLnBrk="0" fontAlgn="base" hangingPunct="0">
              <a:spcBef>
                <a:spcPct val="0"/>
              </a:spcBef>
              <a:spcAft>
                <a:spcPct val="0"/>
              </a:spcAft>
              <a:buFont typeface="Arial" panose="020B0604020202020204" pitchFamily="34" charset="0"/>
              <a:buChar char="•"/>
            </a:pPr>
            <a:r>
              <a:rPr lang="en-IN" dirty="0" smtClean="0">
                <a:latin typeface="Times New Roman" panose="02020603050405020304" pitchFamily="18" charset="0"/>
                <a:sym typeface="+mn-ea"/>
              </a:rPr>
              <a:t> </a:t>
            </a:r>
            <a:r>
              <a:rPr lang="en-US" altLang="en-IN" dirty="0" smtClean="0">
                <a:latin typeface="Times New Roman" panose="02020603050405020304" pitchFamily="18" charset="0"/>
                <a:sym typeface="+mn-ea"/>
              </a:rPr>
              <a:t>A</a:t>
            </a:r>
            <a:r>
              <a:rPr lang="en-IN" dirty="0" smtClean="0">
                <a:latin typeface="Times New Roman" panose="02020603050405020304" pitchFamily="18" charset="0"/>
                <a:sym typeface="+mn-ea"/>
              </a:rPr>
              <a:t>lternatively</a:t>
            </a:r>
            <a:r>
              <a:rPr lang="en-IN" dirty="0">
                <a:latin typeface="Times New Roman" panose="02020603050405020304" pitchFamily="18" charset="0"/>
                <a:sym typeface="+mn-ea"/>
              </a:rPr>
              <a:t>, one drop of fluorescein solution can be applied to the eye. </a:t>
            </a:r>
          </a:p>
          <a:p>
            <a:pPr algn="just" eaLnBrk="0" fontAlgn="base" hangingPunct="0">
              <a:spcBef>
                <a:spcPct val="0"/>
              </a:spcBef>
              <a:spcAft>
                <a:spcPct val="0"/>
              </a:spcAft>
              <a:buFont typeface="Arial" panose="020B0604020202020204" pitchFamily="34" charset="0"/>
              <a:buChar char="•"/>
            </a:pPr>
            <a:r>
              <a:rPr lang="en-IN" dirty="0">
                <a:latin typeface="Times New Roman" panose="02020603050405020304" pitchFamily="18" charset="0"/>
                <a:sym typeface="+mn-ea"/>
              </a:rPr>
              <a:t>The eye is then irrigated with further saline to flush excess </a:t>
            </a:r>
            <a:r>
              <a:rPr lang="en-IN" dirty="0" err="1">
                <a:latin typeface="Times New Roman" panose="02020603050405020304" pitchFamily="18" charset="0"/>
                <a:sym typeface="+mn-ea"/>
              </a:rPr>
              <a:t>fluorescein</a:t>
            </a:r>
            <a:r>
              <a:rPr lang="en-IN" dirty="0">
                <a:latin typeface="Times New Roman" panose="02020603050405020304" pitchFamily="18" charset="0"/>
                <a:sym typeface="+mn-ea"/>
              </a:rPr>
              <a:t> from the ocular surface.</a:t>
            </a:r>
            <a:endParaRPr lang="en-IN" dirty="0">
              <a:latin typeface="Times New Roman" panose="02020603050405020304" pitchFamily="18" charset="0"/>
            </a:endParaRPr>
          </a:p>
          <a:p>
            <a:endParaRPr lang="en-GB" altLang="en-US"/>
          </a:p>
        </p:txBody>
      </p:sp>
      <p:sp>
        <p:nvSpPr>
          <p:cNvPr id="4" name="Rounded Rectangle 3"/>
          <p:cNvSpPr/>
          <p:nvPr/>
        </p:nvSpPr>
        <p:spPr>
          <a:xfrm>
            <a:off x="612140" y="361950"/>
            <a:ext cx="10742295" cy="80835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err="1" smtClean="0">
                <a:solidFill>
                  <a:srgbClr val="C00000"/>
                </a:solidFill>
                <a:latin typeface="Times New Roman" panose="02020603050405020304" pitchFamily="18" charset="0"/>
                <a:sym typeface="+mn-ea"/>
              </a:rPr>
              <a:t>Fluoresein</a:t>
            </a:r>
            <a:r>
              <a:rPr lang="en-IN" sz="4000" b="1" dirty="0" smtClean="0">
                <a:solidFill>
                  <a:srgbClr val="C00000"/>
                </a:solidFill>
                <a:latin typeface="Times New Roman" panose="02020603050405020304" pitchFamily="18" charset="0"/>
                <a:sym typeface="+mn-ea"/>
              </a:rPr>
              <a:t> test</a:t>
            </a:r>
            <a:r>
              <a:rPr lang="en-IN" b="1" dirty="0" smtClean="0">
                <a:solidFill>
                  <a:srgbClr val="C00000"/>
                </a:solidFill>
                <a:latin typeface="Times New Roman" panose="02020603050405020304" pitchFamily="18" charset="0"/>
                <a:sym typeface="+mn-ea"/>
              </a:rPr>
              <a:t> </a:t>
            </a:r>
            <a:endParaRPr lang="en-GB" altLang="en-US"/>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r="14997" b="11959"/>
          <a:stretch>
            <a:fillRect/>
          </a:stretch>
        </p:blipFill>
        <p:spPr bwMode="auto">
          <a:xfrm>
            <a:off x="6912610" y="1288415"/>
            <a:ext cx="5090160" cy="505523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b="16499"/>
          <a:stretch>
            <a:fillRect/>
          </a:stretch>
        </p:blipFill>
        <p:spPr bwMode="auto">
          <a:xfrm>
            <a:off x="671830" y="1143000"/>
            <a:ext cx="5945505" cy="3732530"/>
          </a:xfrm>
          <a:prstGeom prst="rect">
            <a:avLst/>
          </a:prstGeom>
          <a:noFill/>
          <a:ln w="9525">
            <a:noFill/>
            <a:miter lim="800000"/>
            <a:headEnd/>
            <a:tailEnd/>
          </a:ln>
          <a:effectLst/>
        </p:spPr>
      </p:pic>
      <p:sp>
        <p:nvSpPr>
          <p:cNvPr id="3" name="TextBox 2"/>
          <p:cNvSpPr txBox="1"/>
          <p:nvPr/>
        </p:nvSpPr>
        <p:spPr>
          <a:xfrm>
            <a:off x="883920" y="4875530"/>
            <a:ext cx="5593080" cy="1476375"/>
          </a:xfrm>
          <a:prstGeom prst="rect">
            <a:avLst/>
          </a:prstGeom>
          <a:noFill/>
        </p:spPr>
        <p:txBody>
          <a:bodyPr wrap="square" rtlCol="0">
            <a:spAutoFit/>
          </a:bodyPr>
          <a:lstStyle/>
          <a:p>
            <a:pPr algn="just"/>
            <a:r>
              <a:rPr lang="en-IN" dirty="0" smtClean="0">
                <a:solidFill>
                  <a:srgbClr val="C00000"/>
                </a:solidFill>
                <a:latin typeface="Times New Roman" panose="02020603050405020304" pitchFamily="18" charset="0"/>
                <a:cs typeface="Times New Roman" panose="02020603050405020304" pitchFamily="18" charset="0"/>
              </a:rPr>
              <a:t>A positive Jones or </a:t>
            </a:r>
            <a:r>
              <a:rPr lang="en-IN" dirty="0" err="1" smtClean="0">
                <a:solidFill>
                  <a:srgbClr val="C00000"/>
                </a:solidFill>
                <a:latin typeface="Times New Roman" panose="02020603050405020304" pitchFamily="18" charset="0"/>
                <a:cs typeface="Times New Roman" panose="02020603050405020304" pitchFamily="18" charset="0"/>
              </a:rPr>
              <a:t>fluorescein</a:t>
            </a:r>
            <a:r>
              <a:rPr lang="en-IN" dirty="0" smtClean="0">
                <a:solidFill>
                  <a:srgbClr val="C00000"/>
                </a:solidFill>
                <a:latin typeface="Times New Roman" panose="02020603050405020304" pitchFamily="18" charset="0"/>
                <a:cs typeface="Times New Roman" panose="02020603050405020304" pitchFamily="18" charset="0"/>
              </a:rPr>
              <a:t> passage test result, as evidenced by the appearance of </a:t>
            </a:r>
            <a:r>
              <a:rPr lang="en-IN" dirty="0" err="1" smtClean="0">
                <a:solidFill>
                  <a:srgbClr val="C00000"/>
                </a:solidFill>
                <a:latin typeface="Times New Roman" panose="02020603050405020304" pitchFamily="18" charset="0"/>
                <a:cs typeface="Times New Roman" panose="02020603050405020304" pitchFamily="18" charset="0"/>
              </a:rPr>
              <a:t>fluorescein</a:t>
            </a:r>
            <a:r>
              <a:rPr lang="en-IN" dirty="0" smtClean="0">
                <a:solidFill>
                  <a:srgbClr val="C00000"/>
                </a:solidFill>
                <a:latin typeface="Times New Roman" panose="02020603050405020304" pitchFamily="18" charset="0"/>
                <a:cs typeface="Times New Roman" panose="02020603050405020304" pitchFamily="18" charset="0"/>
              </a:rPr>
              <a:t> stain at the nostril following its application to the </a:t>
            </a:r>
            <a:r>
              <a:rPr lang="en-IN" dirty="0" err="1" smtClean="0">
                <a:solidFill>
                  <a:srgbClr val="C00000"/>
                </a:solidFill>
                <a:latin typeface="Times New Roman" panose="02020603050405020304" pitchFamily="18" charset="0"/>
                <a:cs typeface="Times New Roman" panose="02020603050405020304" pitchFamily="18" charset="0"/>
              </a:rPr>
              <a:t>ipsilateral</a:t>
            </a:r>
            <a:r>
              <a:rPr lang="en-IN" dirty="0" smtClean="0">
                <a:solidFill>
                  <a:srgbClr val="C00000"/>
                </a:solidFill>
                <a:latin typeface="Times New Roman" panose="02020603050405020304" pitchFamily="18" charset="0"/>
                <a:cs typeface="Times New Roman" panose="02020603050405020304" pitchFamily="18" charset="0"/>
              </a:rPr>
              <a:t> corneal surface.</a:t>
            </a:r>
          </a:p>
          <a:p>
            <a:pPr algn="just"/>
            <a:endParaRPr lang="en-IN" dirty="0"/>
          </a:p>
        </p:txBody>
      </p:sp>
      <p:pic>
        <p:nvPicPr>
          <p:cNvPr id="4" name="Picture 2"/>
          <p:cNvPicPr>
            <a:picLocks noChangeAspect="1" noChangeArrowheads="1"/>
          </p:cNvPicPr>
          <p:nvPr/>
        </p:nvPicPr>
        <p:blipFill>
          <a:blip r:embed="rId3"/>
          <a:srcRect l="16822" r="15888" b="13568"/>
          <a:stretch>
            <a:fillRect/>
          </a:stretch>
        </p:blipFill>
        <p:spPr bwMode="auto">
          <a:xfrm>
            <a:off x="6617970" y="1066800"/>
            <a:ext cx="4359275" cy="3577590"/>
          </a:xfrm>
          <a:prstGeom prst="rect">
            <a:avLst/>
          </a:prstGeom>
          <a:noFill/>
          <a:ln w="9525">
            <a:noFill/>
            <a:miter lim="800000"/>
            <a:headEnd/>
            <a:tailEnd/>
          </a:ln>
          <a:effectLst/>
        </p:spPr>
      </p:pic>
      <p:sp>
        <p:nvSpPr>
          <p:cNvPr id="5" name="TextBox 4"/>
          <p:cNvSpPr txBox="1"/>
          <p:nvPr/>
        </p:nvSpPr>
        <p:spPr>
          <a:xfrm>
            <a:off x="6793230" y="4875530"/>
            <a:ext cx="4184650" cy="1476375"/>
          </a:xfrm>
          <a:prstGeom prst="rect">
            <a:avLst/>
          </a:prstGeom>
          <a:noFill/>
        </p:spPr>
        <p:txBody>
          <a:bodyPr wrap="square" rtlCol="0">
            <a:spAutoFit/>
          </a:bodyPr>
          <a:lstStyle/>
          <a:p>
            <a:pPr algn="just"/>
            <a:r>
              <a:rPr lang="en-IN" dirty="0" smtClean="0">
                <a:solidFill>
                  <a:srgbClr val="C00000"/>
                </a:solidFill>
                <a:latin typeface="Times New Roman" panose="02020603050405020304" pitchFamily="18" charset="0"/>
                <a:cs typeface="Times New Roman" panose="02020603050405020304" pitchFamily="18" charset="0"/>
              </a:rPr>
              <a:t>In some dogs the </a:t>
            </a:r>
            <a:r>
              <a:rPr lang="en-IN" dirty="0" err="1" smtClean="0">
                <a:solidFill>
                  <a:srgbClr val="C00000"/>
                </a:solidFill>
                <a:latin typeface="Times New Roman" panose="02020603050405020304" pitchFamily="18" charset="0"/>
                <a:cs typeface="Times New Roman" panose="02020603050405020304" pitchFamily="18" charset="0"/>
              </a:rPr>
              <a:t>nasolacrimal</a:t>
            </a:r>
            <a:r>
              <a:rPr lang="en-IN" dirty="0" smtClean="0">
                <a:solidFill>
                  <a:srgbClr val="C00000"/>
                </a:solidFill>
                <a:latin typeface="Times New Roman" panose="02020603050405020304" pitchFamily="18" charset="0"/>
                <a:cs typeface="Times New Roman" panose="02020603050405020304" pitchFamily="18" charset="0"/>
              </a:rPr>
              <a:t> duct opens caudally within the </a:t>
            </a:r>
            <a:r>
              <a:rPr lang="en-IN" dirty="0" err="1" smtClean="0">
                <a:solidFill>
                  <a:srgbClr val="C00000"/>
                </a:solidFill>
                <a:latin typeface="Times New Roman" panose="02020603050405020304" pitchFamily="18" charset="0"/>
                <a:cs typeface="Times New Roman" panose="02020603050405020304" pitchFamily="18" charset="0"/>
              </a:rPr>
              <a:t>nasopharynx</a:t>
            </a:r>
            <a:r>
              <a:rPr lang="en-IN" dirty="0" smtClean="0">
                <a:solidFill>
                  <a:srgbClr val="C00000"/>
                </a:solidFill>
                <a:latin typeface="Times New Roman" panose="02020603050405020304" pitchFamily="18" charset="0"/>
                <a:cs typeface="Times New Roman" panose="02020603050405020304" pitchFamily="18" charset="0"/>
              </a:rPr>
              <a:t>, and </a:t>
            </a:r>
            <a:r>
              <a:rPr lang="en-IN" dirty="0" err="1" smtClean="0">
                <a:solidFill>
                  <a:srgbClr val="C00000"/>
                </a:solidFill>
                <a:latin typeface="Times New Roman" panose="02020603050405020304" pitchFamily="18" charset="0"/>
                <a:cs typeface="Times New Roman" panose="02020603050405020304" pitchFamily="18" charset="0"/>
              </a:rPr>
              <a:t>fluorescein</a:t>
            </a:r>
            <a:r>
              <a:rPr lang="en-IN" dirty="0" smtClean="0">
                <a:solidFill>
                  <a:srgbClr val="C00000"/>
                </a:solidFill>
                <a:latin typeface="Times New Roman" panose="02020603050405020304" pitchFamily="18" charset="0"/>
                <a:cs typeface="Times New Roman" panose="02020603050405020304" pitchFamily="18" charset="0"/>
              </a:rPr>
              <a:t> stain is found in the mouth rather than the nostril after application of the stain to either corneal surface.</a:t>
            </a:r>
            <a:endParaRPr lang="en-IN" dirty="0">
              <a:solidFill>
                <a:srgbClr val="C00000"/>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883285" y="240665"/>
            <a:ext cx="10094595" cy="660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err="1" smtClean="0">
                <a:solidFill>
                  <a:srgbClr val="C00000"/>
                </a:solidFill>
                <a:latin typeface="Times New Roman" panose="02020603050405020304" pitchFamily="18" charset="0"/>
                <a:sym typeface="+mn-ea"/>
              </a:rPr>
              <a:t>Fluoresein</a:t>
            </a:r>
            <a:r>
              <a:rPr lang="en-IN" sz="4000" b="1" dirty="0" smtClean="0">
                <a:solidFill>
                  <a:srgbClr val="C00000"/>
                </a:solidFill>
                <a:latin typeface="Times New Roman" panose="02020603050405020304" pitchFamily="18" charset="0"/>
                <a:sym typeface="+mn-ea"/>
              </a:rPr>
              <a:t> test</a:t>
            </a:r>
            <a:endParaRPr lang="en-GB" altLang="en-US" sz="4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3440" y="1310005"/>
            <a:ext cx="10816590" cy="5274310"/>
          </a:xfrm>
        </p:spPr>
        <p:txBody>
          <a:bodyPr/>
          <a:lstStyle/>
          <a:p>
            <a:pPr>
              <a:buFont typeface="Wingdings" panose="05000000000000000000" charset="0"/>
              <a:buChar char="Ø"/>
            </a:pPr>
            <a:r>
              <a:rPr lang="en-IN" dirty="0">
                <a:latin typeface="Times New Roman" panose="02020603050405020304" pitchFamily="18" charset="0"/>
                <a:cs typeface="Times New Roman" panose="02020603050405020304" pitchFamily="18" charset="0"/>
                <a:sym typeface="+mn-ea"/>
              </a:rPr>
              <a:t> Leave the animal for walking towards an </a:t>
            </a:r>
            <a:r>
              <a:rPr lang="en-IN" dirty="0" err="1" smtClean="0">
                <a:latin typeface="Times New Roman" panose="02020603050405020304" pitchFamily="18" charset="0"/>
                <a:cs typeface="Times New Roman" panose="02020603050405020304" pitchFamily="18" charset="0"/>
                <a:sym typeface="+mn-ea"/>
              </a:rPr>
              <a:t>obstacle</a:t>
            </a:r>
            <a:r>
              <a:rPr lang="en-IN" dirty="0" smtClean="0">
                <a:latin typeface="Times New Roman" panose="02020603050405020304" pitchFamily="18" charset="0"/>
                <a:cs typeface="Times New Roman" panose="02020603050405020304" pitchFamily="18" charset="0"/>
                <a:sym typeface="+mn-ea"/>
              </a:rPr>
              <a:t> </a:t>
            </a:r>
            <a:r>
              <a:rPr lang="en-IN" dirty="0">
                <a:latin typeface="Times New Roman" panose="02020603050405020304" pitchFamily="18" charset="0"/>
                <a:cs typeface="Times New Roman" panose="02020603050405020304" pitchFamily="18" charset="0"/>
                <a:sym typeface="+mn-ea"/>
              </a:rPr>
              <a:t>and observing whether he tries  to avoid it or walk </a:t>
            </a:r>
            <a:r>
              <a:rPr lang="en-IN" dirty="0" smtClean="0">
                <a:latin typeface="Times New Roman" panose="02020603050405020304" pitchFamily="18" charset="0"/>
                <a:cs typeface="Times New Roman" panose="02020603050405020304" pitchFamily="18" charset="0"/>
                <a:sym typeface="+mn-ea"/>
              </a:rPr>
              <a:t>	into </a:t>
            </a:r>
            <a:r>
              <a:rPr lang="en-IN" dirty="0">
                <a:latin typeface="Times New Roman" panose="02020603050405020304" pitchFamily="18" charset="0"/>
                <a:cs typeface="Times New Roman" panose="02020603050405020304" pitchFamily="18" charset="0"/>
                <a:sym typeface="+mn-ea"/>
              </a:rPr>
              <a:t>it. </a:t>
            </a:r>
          </a:p>
          <a:p>
            <a:pPr>
              <a:buFont typeface="Wingdings" panose="05000000000000000000" charset="0"/>
              <a:buChar char="Ø"/>
            </a:pPr>
            <a:r>
              <a:rPr lang="en-US" altLang="en-IN" dirty="0">
                <a:latin typeface="Times New Roman" panose="02020603050405020304" pitchFamily="18" charset="0"/>
                <a:cs typeface="Times New Roman" panose="02020603050405020304" pitchFamily="18" charset="0"/>
                <a:sym typeface="+mn-ea"/>
              </a:rPr>
              <a:t>Ask the owner to stand at the end of this “ Maze” , whereas the dog at the other end.</a:t>
            </a:r>
          </a:p>
          <a:p>
            <a:pPr>
              <a:buFont typeface="Wingdings" panose="05000000000000000000" charset="0"/>
              <a:buChar char="Ø"/>
            </a:pPr>
            <a:r>
              <a:rPr lang="en-US" altLang="en-IN" dirty="0">
                <a:latin typeface="Times New Roman" panose="02020603050405020304" pitchFamily="18" charset="0"/>
                <a:cs typeface="Times New Roman" panose="02020603050405020304" pitchFamily="18" charset="0"/>
                <a:sym typeface="+mn-ea"/>
              </a:rPr>
              <a:t> Ask the owner to prompthe dog to come towards him / her.</a:t>
            </a:r>
          </a:p>
          <a:p>
            <a:pPr>
              <a:buFont typeface="Wingdings" panose="05000000000000000000" charset="0"/>
              <a:buChar char="Ø"/>
            </a:pPr>
            <a:r>
              <a:rPr lang="en-US" altLang="en-IN" dirty="0">
                <a:latin typeface="Times New Roman" panose="02020603050405020304" pitchFamily="18" charset="0"/>
                <a:cs typeface="Times New Roman" panose="02020603050405020304" pitchFamily="18" charset="0"/>
                <a:sym typeface="+mn-ea"/>
              </a:rPr>
              <a:t> Examine how the dog navigate the maze.</a:t>
            </a:r>
          </a:p>
          <a:p>
            <a:pPr>
              <a:buFont typeface="Wingdings" panose="05000000000000000000" charset="0"/>
              <a:buChar char="Ø"/>
            </a:pPr>
            <a:r>
              <a:rPr lang="en-US" altLang="en-IN" dirty="0">
                <a:latin typeface="Times New Roman" panose="02020603050405020304" pitchFamily="18" charset="0"/>
                <a:cs typeface="Times New Roman" panose="02020603050405020304" pitchFamily="18" charset="0"/>
                <a:sym typeface="+mn-ea"/>
              </a:rPr>
              <a:t> Animal is said to fall the test the test , if it collides with Obstacle.</a:t>
            </a:r>
          </a:p>
          <a:p>
            <a:pPr>
              <a:buFont typeface="Wingdings" panose="05000000000000000000" charset="0"/>
              <a:buChar char="Ø"/>
            </a:pPr>
            <a:r>
              <a:rPr lang="en-US" altLang="en-IN" dirty="0">
                <a:latin typeface="Times New Roman" panose="02020603050405020304" pitchFamily="18" charset="0"/>
                <a:cs typeface="Times New Roman" panose="02020603050405020304" pitchFamily="18" charset="0"/>
                <a:sym typeface="+mn-ea"/>
              </a:rPr>
              <a:t> Do the 'Maze 'test both in '</a:t>
            </a:r>
            <a:r>
              <a:rPr lang="en-US" altLang="en-IN" dirty="0">
                <a:solidFill>
                  <a:srgbClr val="FF0000"/>
                </a:solidFill>
                <a:latin typeface="Times New Roman" panose="02020603050405020304" pitchFamily="18" charset="0"/>
                <a:cs typeface="Times New Roman" panose="02020603050405020304" pitchFamily="18" charset="0"/>
                <a:sym typeface="+mn-ea"/>
              </a:rPr>
              <a:t>low light</a:t>
            </a:r>
            <a:r>
              <a:rPr lang="en-US" altLang="en-IN" dirty="0">
                <a:latin typeface="Times New Roman" panose="02020603050405020304" pitchFamily="18" charset="0"/>
                <a:cs typeface="Times New Roman" panose="02020603050405020304" pitchFamily="18" charset="0"/>
                <a:sym typeface="+mn-ea"/>
              </a:rPr>
              <a:t>' as well as </a:t>
            </a:r>
            <a:r>
              <a:rPr lang="en-US" altLang="en-IN" dirty="0">
                <a:solidFill>
                  <a:srgbClr val="FF0000"/>
                </a:solidFill>
                <a:latin typeface="Times New Roman" panose="02020603050405020304" pitchFamily="18" charset="0"/>
                <a:cs typeface="Times New Roman" panose="02020603050405020304" pitchFamily="18" charset="0"/>
                <a:sym typeface="+mn-ea"/>
              </a:rPr>
              <a:t>'bright light</a:t>
            </a:r>
            <a:r>
              <a:rPr lang="en-US" altLang="en-IN" dirty="0">
                <a:latin typeface="Times New Roman" panose="02020603050405020304" pitchFamily="18" charset="0"/>
                <a:cs typeface="Times New Roman" panose="02020603050405020304" pitchFamily="18" charset="0"/>
                <a:sym typeface="+mn-ea"/>
              </a:rPr>
              <a:t>' conditions.</a:t>
            </a:r>
          </a:p>
          <a:p>
            <a:pPr>
              <a:buFont typeface="Arial" panose="020B0604020202020204" pitchFamily="34" charset="0"/>
              <a:buChar char="•"/>
            </a:pPr>
            <a:r>
              <a:rPr lang="en-US" altLang="en-IN" dirty="0">
                <a:latin typeface="Times New Roman" panose="02020603050405020304" pitchFamily="18" charset="0"/>
                <a:cs typeface="Times New Roman" panose="02020603050405020304" pitchFamily="18" charset="0"/>
                <a:sym typeface="+mn-ea"/>
              </a:rPr>
              <a:t> </a:t>
            </a:r>
            <a:r>
              <a:rPr lang="en-US" altLang="en-IN" dirty="0">
                <a:solidFill>
                  <a:srgbClr val="7030A0"/>
                </a:solidFill>
                <a:latin typeface="Times New Roman" panose="02020603050405020304" pitchFamily="18" charset="0"/>
                <a:cs typeface="Times New Roman" panose="02020603050405020304" pitchFamily="18" charset="0"/>
                <a:sym typeface="+mn-ea"/>
              </a:rPr>
              <a:t>To asses animal's 'Scotopic' as well as 'Photopic' vision </a:t>
            </a:r>
            <a:endParaRPr lang="en-IN" dirty="0" smtClean="0">
              <a:solidFill>
                <a:srgbClr val="7030A0"/>
              </a:solidFill>
              <a:latin typeface="Times New Roman" panose="02020603050405020304" pitchFamily="18" charset="0"/>
              <a:cs typeface="Times New Roman" panose="02020603050405020304" pitchFamily="18" charset="0"/>
            </a:endParaRPr>
          </a:p>
          <a:p>
            <a:pPr marL="0" indent="0">
              <a:buNone/>
            </a:pPr>
            <a:endParaRPr lang="en-IN" altLang="en-US" dirty="0" smtClean="0">
              <a:solidFill>
                <a:srgbClr val="7030A0"/>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852805" y="270510"/>
            <a:ext cx="10817225" cy="8394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GB" sz="4000" b="1">
                <a:solidFill>
                  <a:srgbClr val="FF0000"/>
                </a:solidFill>
                <a:effectLst>
                  <a:outerShdw blurRad="38100" dist="38100" dir="2700000" algn="tl">
                    <a:srgbClr val="000000">
                      <a:alpha val="43137"/>
                    </a:srgbClr>
                  </a:outerShdw>
                </a:effectLst>
              </a:rPr>
              <a:t>'Maze' Test</a:t>
            </a:r>
            <a:r>
              <a:rPr lang="en-US" altLang="en-GB" sz="4000">
                <a:solidFill>
                  <a:srgbClr val="FF0000"/>
                </a:solidFill>
              </a:rPr>
              <a:t>  </a:t>
            </a:r>
            <a:r>
              <a:rPr lang="en-US" altLang="en-GB" sz="4000" b="1">
                <a:solidFill>
                  <a:srgbClr val="FF0000"/>
                </a:solidFill>
                <a:effectLst>
                  <a:outerShdw blurRad="38100" dist="38100" dir="2700000" algn="tl">
                    <a:srgbClr val="000000">
                      <a:alpha val="43137"/>
                    </a:srgbClr>
                  </a:outerShdw>
                </a:effectLst>
              </a:rPr>
              <a:t>or Obstacle Test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365125"/>
            <a:ext cx="10515600" cy="676910"/>
          </a:xfrm>
        </p:spPr>
        <p:txBody>
          <a:bodyPr>
            <a:normAutofit fontScale="90000"/>
          </a:bodyPr>
          <a:lstStyle/>
          <a:p>
            <a:pPr algn="ctr"/>
            <a:r>
              <a:rPr lang="en-US" altLang="en-GB" b="1">
                <a:solidFill>
                  <a:srgbClr val="FF0000"/>
                </a:solidFill>
                <a:effectLst>
                  <a:outerShdw blurRad="38100" dist="38100" dir="2700000" algn="tl">
                    <a:srgbClr val="000000">
                      <a:alpha val="43137"/>
                    </a:srgbClr>
                  </a:outerShdw>
                </a:effectLst>
              </a:rPr>
              <a:t>Maze test or Obstacle test</a:t>
            </a:r>
          </a:p>
        </p:txBody>
      </p:sp>
      <p:pic>
        <p:nvPicPr>
          <p:cNvPr id="12" name="Content Placeholder 11" descr="6"/>
          <p:cNvPicPr>
            <a:picLocks noGrp="1" noChangeAspect="1"/>
          </p:cNvPicPr>
          <p:nvPr>
            <p:ph sz="half" idx="1"/>
          </p:nvPr>
        </p:nvPicPr>
        <p:blipFill>
          <a:blip r:embed="rId2"/>
          <a:stretch>
            <a:fillRect/>
          </a:stretch>
        </p:blipFill>
        <p:spPr>
          <a:xfrm>
            <a:off x="627380" y="1237615"/>
            <a:ext cx="5392420" cy="4645025"/>
          </a:xfrm>
          <a:prstGeom prst="rect">
            <a:avLst/>
          </a:prstGeom>
        </p:spPr>
      </p:pic>
      <p:pic>
        <p:nvPicPr>
          <p:cNvPr id="13" name="Content Placeholder 12"/>
          <p:cNvPicPr>
            <a:picLocks noGrp="1" noChangeAspect="1"/>
          </p:cNvPicPr>
          <p:nvPr>
            <p:ph sz="half" idx="2"/>
          </p:nvPr>
        </p:nvPicPr>
        <p:blipFill>
          <a:blip r:embed="rId3"/>
          <a:srcRect r="37314" b="5858"/>
          <a:stretch>
            <a:fillRect/>
          </a:stretch>
        </p:blipFill>
        <p:spPr bwMode="auto">
          <a:xfrm>
            <a:off x="6099810" y="1236980"/>
            <a:ext cx="5180965" cy="464629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11505" y="1403350"/>
            <a:ext cx="10922635" cy="4773930"/>
          </a:xfrm>
        </p:spPr>
        <p:txBody>
          <a:bodyPr/>
          <a:lstStyle/>
          <a:p>
            <a:pPr>
              <a:buFont typeface="Wingdings" panose="05000000000000000000" charset="0"/>
              <a:buChar char="Ø"/>
            </a:pPr>
            <a:r>
              <a:rPr lang="en-US" altLang="en-GB"/>
              <a:t>Elicited by making direct and sudden hand motion across the visual field of the ipsilateral eye while the contralateral eye is covered.</a:t>
            </a:r>
          </a:p>
          <a:p>
            <a:pPr>
              <a:buFont typeface="Wingdings" panose="05000000000000000000" charset="0"/>
              <a:buChar char="Ø"/>
            </a:pPr>
            <a:r>
              <a:rPr lang="en-US" altLang="en-GB"/>
              <a:t> The normal/positive response is blink.</a:t>
            </a:r>
          </a:p>
          <a:p>
            <a:pPr>
              <a:buFont typeface="Wingdings" panose="05000000000000000000" charset="0"/>
              <a:buChar char="Ø"/>
            </a:pPr>
            <a:r>
              <a:rPr lang="en-US" altLang="en-GB"/>
              <a:t> Perform this test in ambient light conditions.</a:t>
            </a:r>
          </a:p>
          <a:p>
            <a:pPr>
              <a:buFont typeface="Wingdings" panose="05000000000000000000" charset="0"/>
              <a:buChar char="Ø"/>
            </a:pPr>
            <a:r>
              <a:rPr lang="en-US" altLang="en-GB"/>
              <a:t> Keep the movement of the hand gentle (</a:t>
            </a:r>
            <a:r>
              <a:rPr lang="en-US" altLang="en-GB" sz="2000">
                <a:solidFill>
                  <a:schemeClr val="accent1">
                    <a:lumMod val="75000"/>
                  </a:schemeClr>
                </a:solidFill>
              </a:rPr>
              <a:t>since blind animal will respond to this air current by blinking , A false positive result</a:t>
            </a:r>
            <a:r>
              <a:rPr lang="en-US" altLang="en-GB"/>
              <a:t>).</a:t>
            </a:r>
          </a:p>
          <a:p>
            <a:pPr>
              <a:buFont typeface="Wingdings" panose="05000000000000000000" charset="0"/>
              <a:buChar char="Ø"/>
            </a:pPr>
            <a:r>
              <a:rPr lang="en-US" altLang="en-GB"/>
              <a:t> Perform this test from different aspects of the eye.</a:t>
            </a:r>
          </a:p>
          <a:p>
            <a:pPr>
              <a:buFont typeface="Wingdings" panose="05000000000000000000" charset="0"/>
              <a:buChar char="Ø"/>
            </a:pPr>
            <a:r>
              <a:rPr lang="en-US" altLang="en-GB"/>
              <a:t> As this is a learned cortical response, it is absent in very young patients normally.</a:t>
            </a:r>
            <a:r>
              <a:rPr lang="en-US" altLang="en-GB" sz="2000">
                <a:solidFill>
                  <a:schemeClr val="accent1">
                    <a:lumMod val="50000"/>
                  </a:schemeClr>
                </a:solidFill>
              </a:rPr>
              <a:t>(Untill 12 weeks in dogs )</a:t>
            </a:r>
          </a:p>
        </p:txBody>
      </p:sp>
      <p:sp>
        <p:nvSpPr>
          <p:cNvPr id="7" name="Rounded Rectangle 6"/>
          <p:cNvSpPr/>
          <p:nvPr/>
        </p:nvSpPr>
        <p:spPr>
          <a:xfrm>
            <a:off x="507365" y="316230"/>
            <a:ext cx="11027410" cy="86868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GB" sz="4000" b="1">
                <a:solidFill>
                  <a:srgbClr val="FF0000"/>
                </a:solidFill>
                <a:effectLst>
                  <a:outerShdw blurRad="38100" dist="38100" dir="2700000" algn="tl">
                    <a:srgbClr val="000000">
                      <a:alpha val="43137"/>
                    </a:srgbClr>
                  </a:outerShdw>
                </a:effectLst>
              </a:rPr>
              <a:t>'Menace Response' Test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7715"/>
          </a:xfrm>
        </p:spPr>
        <p:txBody>
          <a:bodyPr/>
          <a:lstStyle/>
          <a:p>
            <a:pPr algn="ctr"/>
            <a:r>
              <a:rPr lang="en-US" altLang="en-GB" b="1">
                <a:solidFill>
                  <a:srgbClr val="FF0000"/>
                </a:solidFill>
                <a:effectLst>
                  <a:outerShdw blurRad="38100" dist="38100" dir="2700000" algn="tl">
                    <a:srgbClr val="000000">
                      <a:alpha val="43137"/>
                    </a:srgbClr>
                  </a:outerShdw>
                </a:effectLst>
              </a:rPr>
              <a:t>Interpretation of Menace test </a:t>
            </a:r>
          </a:p>
        </p:txBody>
      </p:sp>
      <p:sp>
        <p:nvSpPr>
          <p:cNvPr id="3" name="Content Placeholder 2"/>
          <p:cNvSpPr>
            <a:spLocks noGrp="1"/>
          </p:cNvSpPr>
          <p:nvPr>
            <p:ph sz="half" idx="1"/>
          </p:nvPr>
        </p:nvSpPr>
        <p:spPr>
          <a:xfrm>
            <a:off x="326390" y="1356995"/>
            <a:ext cx="5693410" cy="4820285"/>
          </a:xfrm>
        </p:spPr>
        <p:txBody>
          <a:bodyPr>
            <a:normAutofit lnSpcReduction="10000"/>
          </a:bodyPr>
          <a:lstStyle/>
          <a:p>
            <a:pPr algn="just">
              <a:buFont typeface="Wingdings" panose="05000000000000000000" charset="0"/>
              <a:buChar char="Ø"/>
            </a:pPr>
            <a:r>
              <a:rPr lang="en-US" altLang="en-GB">
                <a:solidFill>
                  <a:srgbClr val="FF0000"/>
                </a:solidFill>
              </a:rPr>
              <a:t> </a:t>
            </a:r>
            <a:r>
              <a:rPr lang="en-US" altLang="en-GB" b="1">
                <a:solidFill>
                  <a:srgbClr val="FF0000"/>
                </a:solidFill>
              </a:rPr>
              <a:t>Positive</a:t>
            </a:r>
            <a:r>
              <a:rPr lang="en-US" altLang="en-GB"/>
              <a:t> -Animal is visual and eyelid are functional </a:t>
            </a:r>
          </a:p>
          <a:p>
            <a:pPr algn="just">
              <a:buFont typeface="Wingdings" panose="05000000000000000000" charset="0"/>
              <a:buChar char="Ø"/>
            </a:pPr>
            <a:r>
              <a:rPr lang="en-US" altLang="en-GB" b="1">
                <a:solidFill>
                  <a:srgbClr val="00B050"/>
                </a:solidFill>
              </a:rPr>
              <a:t> Negative</a:t>
            </a:r>
            <a:r>
              <a:rPr lang="en-US" altLang="en-GB"/>
              <a:t> -</a:t>
            </a:r>
          </a:p>
          <a:p>
            <a:pPr algn="just">
              <a:buFont typeface="Arial" panose="020B0604020202020204" pitchFamily="34" charset="0"/>
              <a:buChar char="•"/>
            </a:pPr>
            <a:r>
              <a:rPr lang="en-US" altLang="en-GB">
                <a:solidFill>
                  <a:srgbClr val="00B0F0"/>
                </a:solidFill>
              </a:rPr>
              <a:t> Animal is blind or </a:t>
            </a:r>
          </a:p>
          <a:p>
            <a:pPr algn="just">
              <a:buFont typeface="Arial" panose="020B0604020202020204" pitchFamily="34" charset="0"/>
              <a:buChar char="•"/>
            </a:pPr>
            <a:r>
              <a:rPr lang="en-US" altLang="en-GB">
                <a:solidFill>
                  <a:srgbClr val="00B0F0"/>
                </a:solidFill>
              </a:rPr>
              <a:t> Lesion in facial nerve or</a:t>
            </a:r>
          </a:p>
          <a:p>
            <a:pPr algn="just">
              <a:buFont typeface="Arial" panose="020B0604020202020204" pitchFamily="34" charset="0"/>
              <a:buChar char="•"/>
            </a:pPr>
            <a:r>
              <a:rPr lang="en-US" altLang="en-GB">
                <a:solidFill>
                  <a:srgbClr val="00B0F0"/>
                </a:solidFill>
              </a:rPr>
              <a:t> Physical hindrance in closure of eyelids </a:t>
            </a:r>
          </a:p>
          <a:p>
            <a:pPr algn="just">
              <a:buFont typeface="Wingdings" panose="05000000000000000000" charset="0"/>
              <a:buChar char="Ø"/>
            </a:pPr>
            <a:r>
              <a:rPr lang="en-US" altLang="en-GB"/>
              <a:t> Incomplete eyelid closure (</a:t>
            </a:r>
            <a:r>
              <a:rPr lang="en-US" altLang="en-GB">
                <a:solidFill>
                  <a:srgbClr val="FF0000"/>
                </a:solidFill>
              </a:rPr>
              <a:t>Lagophthalmos</a:t>
            </a:r>
            <a:r>
              <a:rPr lang="en-US" altLang="en-GB"/>
              <a:t>) is common in beachycephalic breeds of dogs and cats.</a:t>
            </a:r>
          </a:p>
        </p:txBody>
      </p:sp>
      <p:pic>
        <p:nvPicPr>
          <p:cNvPr id="5" name="Content Placeholder 4" descr="7"/>
          <p:cNvPicPr>
            <a:picLocks noGrp="1" noChangeAspect="1"/>
          </p:cNvPicPr>
          <p:nvPr>
            <p:ph sz="half" idx="2"/>
          </p:nvPr>
        </p:nvPicPr>
        <p:blipFill>
          <a:blip r:embed="rId2"/>
          <a:stretch>
            <a:fillRect/>
          </a:stretch>
        </p:blipFill>
        <p:spPr>
          <a:xfrm>
            <a:off x="6398260" y="1356995"/>
            <a:ext cx="5408295" cy="429641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n-GB" altLang="en-US"/>
          </a:p>
        </p:txBody>
      </p:sp>
      <p:sp>
        <p:nvSpPr>
          <p:cNvPr id="6" name="Content Placeholder 5"/>
          <p:cNvSpPr>
            <a:spLocks noGrp="1"/>
          </p:cNvSpPr>
          <p:nvPr>
            <p:ph sz="half" idx="1"/>
          </p:nvPr>
        </p:nvSpPr>
        <p:spPr/>
        <p:txBody>
          <a:bodyPr/>
          <a:lstStyle/>
          <a:p>
            <a:pPr>
              <a:buFont typeface="Wingdings" panose="05000000000000000000" charset="0"/>
              <a:buChar char="Ø"/>
            </a:pPr>
            <a:r>
              <a:rPr lang="en-US" altLang="en-GB"/>
              <a:t> This is tested by lightly touching the lateral and medial canthi one by one.</a:t>
            </a:r>
          </a:p>
          <a:p>
            <a:pPr>
              <a:buFont typeface="Wingdings" panose="05000000000000000000" charset="0"/>
              <a:buChar char="Ø"/>
            </a:pPr>
            <a:r>
              <a:rPr lang="en-US" altLang="en-GB"/>
              <a:t> The normal response is blink.</a:t>
            </a:r>
          </a:p>
          <a:p>
            <a:pPr marL="0" indent="0">
              <a:buFont typeface="Wingdings" panose="05000000000000000000" charset="0"/>
              <a:buNone/>
            </a:pPr>
            <a:endParaRPr lang="en-US" altLang="en-GB"/>
          </a:p>
        </p:txBody>
      </p:sp>
      <p:sp>
        <p:nvSpPr>
          <p:cNvPr id="7" name="Rounded Rectangle 6"/>
          <p:cNvSpPr/>
          <p:nvPr/>
        </p:nvSpPr>
        <p:spPr>
          <a:xfrm>
            <a:off x="838835" y="287020"/>
            <a:ext cx="10514330" cy="8985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GB" sz="4000" b="1">
                <a:solidFill>
                  <a:srgbClr val="FF0000"/>
                </a:solidFill>
                <a:effectLst>
                  <a:outerShdw blurRad="38100" dist="38100" dir="2700000" algn="tl">
                    <a:srgbClr val="000000">
                      <a:alpha val="43137"/>
                    </a:srgbClr>
                  </a:outerShdw>
                </a:effectLst>
              </a:rPr>
              <a:t>'Palpebral /Blink Reflex' Test</a:t>
            </a:r>
          </a:p>
        </p:txBody>
      </p:sp>
      <p:sp>
        <p:nvSpPr>
          <p:cNvPr id="8" name="Rectangles 7"/>
          <p:cNvSpPr/>
          <p:nvPr/>
        </p:nvSpPr>
        <p:spPr>
          <a:xfrm>
            <a:off x="1132840" y="3851910"/>
            <a:ext cx="5241925" cy="2476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Wingdings" panose="05000000000000000000" charset="0"/>
              <a:buChar char="ü"/>
            </a:pPr>
            <a:r>
              <a:rPr lang="en-US" altLang="en-GB" sz="2400">
                <a:solidFill>
                  <a:srgbClr val="7030A0"/>
                </a:solidFill>
                <a:effectLst>
                  <a:outerShdw blurRad="38100" dist="38100" dir="2700000" algn="tl">
                    <a:srgbClr val="000000">
                      <a:alpha val="43137"/>
                    </a:srgbClr>
                  </a:outerShdw>
                </a:effectLst>
              </a:rPr>
              <a:t>Afferent pathway- </a:t>
            </a:r>
            <a:r>
              <a:rPr lang="en-US" altLang="en-GB" sz="2400">
                <a:solidFill>
                  <a:srgbClr val="00B0F0"/>
                </a:solidFill>
                <a:effectLst>
                  <a:outerShdw blurRad="38100" dist="38100" dir="2700000" algn="tl">
                    <a:srgbClr val="000000">
                      <a:alpha val="43137"/>
                    </a:srgbClr>
                  </a:outerShdw>
                </a:effectLst>
              </a:rPr>
              <a:t>Opthalmic branch of Trigeminal </a:t>
            </a:r>
          </a:p>
          <a:p>
            <a:pPr marL="342900" indent="-342900" algn="just">
              <a:buFont typeface="Wingdings" panose="05000000000000000000" charset="0"/>
              <a:buChar char="ü"/>
            </a:pPr>
            <a:r>
              <a:rPr lang="en-US" altLang="en-GB" sz="2400">
                <a:gradFill>
                  <a:gsLst>
                    <a:gs pos="0">
                      <a:srgbClr val="7B32B2"/>
                    </a:gs>
                    <a:gs pos="100000">
                      <a:srgbClr val="401A5D"/>
                    </a:gs>
                  </a:gsLst>
                  <a:lin scaled="0"/>
                </a:gradFill>
                <a:effectLst>
                  <a:outerShdw blurRad="38100" dist="38100" dir="2700000" algn="tl">
                    <a:srgbClr val="000000">
                      <a:alpha val="43137"/>
                    </a:srgbClr>
                  </a:outerShdw>
                </a:effectLst>
              </a:rPr>
              <a:t>Efferent pathway- </a:t>
            </a:r>
            <a:r>
              <a:rPr lang="en-US" altLang="en-GB" sz="2400">
                <a:solidFill>
                  <a:srgbClr val="00B0F0"/>
                </a:solidFill>
                <a:effectLst>
                  <a:outerShdw blurRad="38100" dist="38100" dir="2700000" algn="tl">
                    <a:srgbClr val="000000">
                      <a:alpha val="43137"/>
                    </a:srgbClr>
                  </a:outerShdw>
                </a:effectLst>
              </a:rPr>
              <a:t>Facial Nerve </a:t>
            </a:r>
          </a:p>
          <a:p>
            <a:pPr marL="342900" indent="-342900" algn="just">
              <a:buFont typeface="Wingdings" panose="05000000000000000000" charset="0"/>
              <a:buChar char="ü"/>
            </a:pPr>
            <a:r>
              <a:rPr lang="en-US" altLang="en-GB" sz="2400">
                <a:gradFill>
                  <a:gsLst>
                    <a:gs pos="0">
                      <a:srgbClr val="7B32B2"/>
                    </a:gs>
                    <a:gs pos="100000">
                      <a:srgbClr val="401A5D"/>
                    </a:gs>
                  </a:gsLst>
                  <a:lin scaled="0"/>
                </a:gradFill>
                <a:effectLst>
                  <a:outerShdw blurRad="38100" dist="38100" dir="2700000" algn="tl">
                    <a:srgbClr val="000000">
                      <a:alpha val="43137"/>
                    </a:srgbClr>
                  </a:outerShdw>
                </a:effectLst>
              </a:rPr>
              <a:t>Muscle </a:t>
            </a:r>
            <a:r>
              <a:rPr lang="en-US" altLang="en-GB" sz="2400">
                <a:solidFill>
                  <a:srgbClr val="00B0F0"/>
                </a:solidFill>
                <a:effectLst>
                  <a:outerShdw blurRad="38100" dist="38100" dir="2700000" algn="tl">
                    <a:srgbClr val="000000">
                      <a:alpha val="43137"/>
                    </a:srgbClr>
                  </a:outerShdw>
                </a:effectLst>
              </a:rPr>
              <a:t>- Orbicularis oculi.</a:t>
            </a:r>
          </a:p>
        </p:txBody>
      </p:sp>
      <p:pic>
        <p:nvPicPr>
          <p:cNvPr id="11" name="Content Placeholder 10" descr="9"/>
          <p:cNvPicPr>
            <a:picLocks noGrp="1" noChangeAspect="1"/>
          </p:cNvPicPr>
          <p:nvPr>
            <p:ph sz="half" idx="2"/>
          </p:nvPr>
        </p:nvPicPr>
        <p:blipFill>
          <a:blip r:embed="rId2"/>
          <a:stretch>
            <a:fillRect/>
          </a:stretch>
        </p:blipFill>
        <p:spPr>
          <a:xfrm>
            <a:off x="6758940" y="1691640"/>
            <a:ext cx="4594860" cy="463740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24485" y="1237615"/>
            <a:ext cx="5695950" cy="5318760"/>
          </a:xfrm>
        </p:spPr>
        <p:txBody>
          <a:bodyPr/>
          <a:lstStyle/>
          <a:p>
            <a:pPr>
              <a:buFont typeface="Wingdings" panose="05000000000000000000" charset="0"/>
              <a:buChar char="Ø"/>
            </a:pPr>
            <a:r>
              <a:rPr lang="en-US" altLang="en-GB"/>
              <a:t> This is tested by lightly touching the peripheral cornea with the sterile swab tip or wisp of cotton wool.</a:t>
            </a:r>
          </a:p>
          <a:p>
            <a:pPr>
              <a:buFont typeface="Wingdings" panose="05000000000000000000" charset="0"/>
              <a:buChar char="Ø"/>
            </a:pPr>
            <a:r>
              <a:rPr lang="en-US" altLang="en-GB"/>
              <a:t> The normal respnse is '</a:t>
            </a:r>
            <a:r>
              <a:rPr lang="en-US" altLang="en-GB">
                <a:solidFill>
                  <a:srgbClr val="FF0000"/>
                </a:solidFill>
              </a:rPr>
              <a:t>blink</a:t>
            </a:r>
            <a:r>
              <a:rPr lang="en-US" altLang="en-GB"/>
              <a:t>'.</a:t>
            </a:r>
          </a:p>
        </p:txBody>
      </p:sp>
      <p:sp>
        <p:nvSpPr>
          <p:cNvPr id="7" name="Rounded Rectangle 6"/>
          <p:cNvSpPr/>
          <p:nvPr/>
        </p:nvSpPr>
        <p:spPr>
          <a:xfrm>
            <a:off x="324485" y="316865"/>
            <a:ext cx="11483340" cy="76263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GB" sz="4000" b="1">
                <a:solidFill>
                  <a:srgbClr val="FF0000"/>
                </a:solidFill>
                <a:effectLst>
                  <a:outerShdw blurRad="38100" dist="38100" dir="2700000" algn="tl">
                    <a:srgbClr val="000000">
                      <a:alpha val="43137"/>
                    </a:srgbClr>
                  </a:outerShdw>
                </a:effectLst>
              </a:rPr>
              <a:t>'Corneal Reflex' Test</a:t>
            </a:r>
          </a:p>
        </p:txBody>
      </p:sp>
      <p:sp>
        <p:nvSpPr>
          <p:cNvPr id="9" name="Rectangles 8"/>
          <p:cNvSpPr/>
          <p:nvPr/>
        </p:nvSpPr>
        <p:spPr>
          <a:xfrm>
            <a:off x="611505" y="3519170"/>
            <a:ext cx="5408930" cy="30365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charset="0"/>
              <a:buChar char="Ø"/>
            </a:pPr>
            <a:r>
              <a:rPr lang="en-US" altLang="en-GB" sz="2400">
                <a:gradFill>
                  <a:gsLst>
                    <a:gs pos="0">
                      <a:srgbClr val="7B32B2"/>
                    </a:gs>
                    <a:gs pos="100000">
                      <a:srgbClr val="401A5D"/>
                    </a:gs>
                  </a:gsLst>
                  <a:lin scaled="0"/>
                </a:gradFill>
                <a:effectLst>
                  <a:outerShdw blurRad="38100" dist="38100" dir="2700000" algn="tl">
                    <a:srgbClr val="000000">
                      <a:alpha val="43137"/>
                    </a:srgbClr>
                  </a:outerShdw>
                </a:effectLst>
              </a:rPr>
              <a:t>Afferent Pathway -</a:t>
            </a:r>
          </a:p>
          <a:p>
            <a:pPr marL="285750" indent="-285750" algn="just">
              <a:buFont typeface="Arial" panose="020B0604020202020204" pitchFamily="34" charset="0"/>
              <a:buChar char="•"/>
            </a:pPr>
            <a:r>
              <a:rPr lang="en-US" altLang="en-GB" sz="2400">
                <a:solidFill>
                  <a:srgbClr val="00B0F0"/>
                </a:solidFill>
                <a:effectLst>
                  <a:outerShdw blurRad="38100" dist="38100" dir="2700000" algn="tl">
                    <a:srgbClr val="000000">
                      <a:alpha val="43137"/>
                    </a:srgbClr>
                  </a:outerShdw>
                </a:effectLst>
              </a:rPr>
              <a:t>Opthalmic branch of trigeminal </a:t>
            </a:r>
          </a:p>
          <a:p>
            <a:pPr marL="285750" indent="-285750" algn="just">
              <a:buFont typeface="Wingdings" panose="05000000000000000000" charset="0"/>
              <a:buChar char="Ø"/>
            </a:pPr>
            <a:r>
              <a:rPr lang="en-US" altLang="en-GB" sz="2400">
                <a:gradFill>
                  <a:gsLst>
                    <a:gs pos="0">
                      <a:srgbClr val="7B32B2"/>
                    </a:gs>
                    <a:gs pos="100000">
                      <a:srgbClr val="401A5D"/>
                    </a:gs>
                  </a:gsLst>
                  <a:lin scaled="0"/>
                </a:gradFill>
                <a:effectLst>
                  <a:outerShdw blurRad="38100" dist="38100" dir="2700000" algn="tl">
                    <a:srgbClr val="000000">
                      <a:alpha val="43137"/>
                    </a:srgbClr>
                  </a:outerShdw>
                </a:effectLst>
              </a:rPr>
              <a:t> Efferent pathway -</a:t>
            </a:r>
          </a:p>
          <a:p>
            <a:pPr marL="285750" indent="-285750" algn="just">
              <a:buFont typeface="Arial" panose="020B0604020202020204" pitchFamily="34" charset="0"/>
              <a:buChar char="•"/>
            </a:pPr>
            <a:r>
              <a:rPr lang="en-US" altLang="en-GB" sz="2400">
                <a:solidFill>
                  <a:srgbClr val="00B0F0"/>
                </a:solidFill>
                <a:effectLst>
                  <a:outerShdw blurRad="38100" dist="38100" dir="2700000" algn="tl">
                    <a:srgbClr val="000000">
                      <a:alpha val="43137"/>
                    </a:srgbClr>
                  </a:outerShdw>
                </a:effectLst>
              </a:rPr>
              <a:t>Facial nerve (Eye lid closure)</a:t>
            </a:r>
          </a:p>
          <a:p>
            <a:pPr marL="285750" indent="-285750" algn="just">
              <a:buFont typeface="Arial" panose="020B0604020202020204" pitchFamily="34" charset="0"/>
              <a:buChar char="•"/>
            </a:pPr>
            <a:r>
              <a:rPr lang="en-US" altLang="en-GB" sz="2400">
                <a:solidFill>
                  <a:srgbClr val="00B0F0"/>
                </a:solidFill>
                <a:effectLst>
                  <a:outerShdw blurRad="38100" dist="38100" dir="2700000" algn="tl">
                    <a:srgbClr val="000000">
                      <a:alpha val="43137"/>
                    </a:srgbClr>
                  </a:outerShdw>
                </a:effectLst>
              </a:rPr>
              <a:t>Abducens (Globe retraction)</a:t>
            </a:r>
            <a:endParaRPr lang="en-US" altLang="en-GB" sz="2400">
              <a:gradFill>
                <a:gsLst>
                  <a:gs pos="0">
                    <a:srgbClr val="7B32B2"/>
                  </a:gs>
                  <a:gs pos="100000">
                    <a:srgbClr val="401A5D"/>
                  </a:gs>
                </a:gsLst>
                <a:lin scaled="0"/>
              </a:gradFill>
              <a:effectLst>
                <a:outerShdw blurRad="38100" dist="38100" dir="2700000" algn="tl">
                  <a:srgbClr val="000000">
                    <a:alpha val="43137"/>
                  </a:srgbClr>
                </a:outerShdw>
              </a:effectLst>
            </a:endParaRPr>
          </a:p>
          <a:p>
            <a:pPr marL="285750" indent="-285750" algn="just">
              <a:buFont typeface="Wingdings" panose="05000000000000000000" charset="0"/>
              <a:buChar char="Ø"/>
            </a:pPr>
            <a:r>
              <a:rPr lang="en-US" altLang="en-GB" sz="2400">
                <a:gradFill>
                  <a:gsLst>
                    <a:gs pos="0">
                      <a:srgbClr val="7B32B2"/>
                    </a:gs>
                    <a:gs pos="100000">
                      <a:srgbClr val="401A5D"/>
                    </a:gs>
                  </a:gsLst>
                  <a:lin scaled="0"/>
                </a:gradFill>
                <a:effectLst>
                  <a:outerShdw blurRad="38100" dist="38100" dir="2700000" algn="tl">
                    <a:srgbClr val="000000">
                      <a:alpha val="43137"/>
                    </a:srgbClr>
                  </a:outerShdw>
                </a:effectLst>
              </a:rPr>
              <a:t>Muscles -</a:t>
            </a:r>
          </a:p>
          <a:p>
            <a:pPr marL="285750" indent="-285750" algn="just">
              <a:buFont typeface="Arial" panose="020B0604020202020204" pitchFamily="34" charset="0"/>
              <a:buChar char="•"/>
            </a:pPr>
            <a:r>
              <a:rPr lang="en-US" altLang="en-GB" sz="2400">
                <a:solidFill>
                  <a:srgbClr val="00B0F0"/>
                </a:solidFill>
                <a:effectLst>
                  <a:outerShdw blurRad="38100" dist="38100" dir="2700000" algn="tl">
                    <a:srgbClr val="000000">
                      <a:alpha val="43137"/>
                    </a:srgbClr>
                  </a:outerShdw>
                </a:effectLst>
              </a:rPr>
              <a:t>Orbicularis oculi (eye lid closure)</a:t>
            </a:r>
          </a:p>
          <a:p>
            <a:pPr marL="285750" indent="-285750" algn="just">
              <a:buFont typeface="Arial" panose="020B0604020202020204" pitchFamily="34" charset="0"/>
              <a:buChar char="•"/>
            </a:pPr>
            <a:r>
              <a:rPr lang="en-US" altLang="en-GB" sz="2400">
                <a:solidFill>
                  <a:srgbClr val="00B0F0"/>
                </a:solidFill>
                <a:effectLst>
                  <a:outerShdw blurRad="38100" dist="38100" dir="2700000" algn="tl">
                    <a:srgbClr val="000000">
                      <a:alpha val="43137"/>
                    </a:srgbClr>
                  </a:outerShdw>
                </a:effectLst>
              </a:rPr>
              <a:t>Retractor Oculi (Globe retraction)</a:t>
            </a:r>
          </a:p>
        </p:txBody>
      </p:sp>
      <p:pic>
        <p:nvPicPr>
          <p:cNvPr id="12" name="Content Placeholder 11" descr="11"/>
          <p:cNvPicPr>
            <a:picLocks noGrp="1" noChangeAspect="1"/>
          </p:cNvPicPr>
          <p:nvPr>
            <p:ph sz="half" idx="2"/>
          </p:nvPr>
        </p:nvPicPr>
        <p:blipFill>
          <a:blip r:embed="rId2"/>
          <a:stretch>
            <a:fillRect/>
          </a:stretch>
        </p:blipFill>
        <p:spPr>
          <a:xfrm>
            <a:off x="6398260" y="1578610"/>
            <a:ext cx="5408930" cy="44824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WhatsApp Image 2020-05-28 at 12.32.40 AM (1)"/>
          <p:cNvPicPr>
            <a:picLocks noGrp="1" noChangeAspect="1"/>
          </p:cNvPicPr>
          <p:nvPr>
            <p:ph sz="half" idx="1"/>
          </p:nvPr>
        </p:nvPicPr>
        <p:blipFill>
          <a:blip r:embed="rId2"/>
          <a:stretch>
            <a:fillRect/>
          </a:stretch>
        </p:blipFill>
        <p:spPr>
          <a:xfrm>
            <a:off x="768350" y="1503680"/>
            <a:ext cx="4325620" cy="5074285"/>
          </a:xfrm>
          <a:prstGeom prst="rect">
            <a:avLst/>
          </a:prstGeom>
        </p:spPr>
      </p:pic>
      <p:sp>
        <p:nvSpPr>
          <p:cNvPr id="10" name="Rounded Rectangle 9"/>
          <p:cNvSpPr/>
          <p:nvPr/>
        </p:nvSpPr>
        <p:spPr>
          <a:xfrm>
            <a:off x="768350" y="219710"/>
            <a:ext cx="10904220" cy="9302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GB" sz="4800" b="1">
                <a:solidFill>
                  <a:srgbClr val="FF0000"/>
                </a:solidFill>
                <a:effectLst>
                  <a:outerShdw blurRad="38100" dist="38100" dir="2700000" algn="tl">
                    <a:srgbClr val="000000">
                      <a:alpha val="43137"/>
                    </a:srgbClr>
                  </a:outerShdw>
                </a:effectLst>
              </a:rPr>
              <a:t>Anatomy of Eye</a:t>
            </a:r>
          </a:p>
        </p:txBody>
      </p:sp>
      <p:pic>
        <p:nvPicPr>
          <p:cNvPr id="3" name="Content Placeholder 2" descr="WhatsApp Image 2020-05-28 at 12.15.17 PM"/>
          <p:cNvPicPr>
            <a:picLocks noGrp="1" noChangeAspect="1"/>
          </p:cNvPicPr>
          <p:nvPr>
            <p:ph sz="half" idx="2"/>
          </p:nvPr>
        </p:nvPicPr>
        <p:blipFill>
          <a:blip r:embed="rId3"/>
          <a:stretch>
            <a:fillRect/>
          </a:stretch>
        </p:blipFill>
        <p:spPr>
          <a:xfrm>
            <a:off x="5543550" y="1503680"/>
            <a:ext cx="6025515" cy="50736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8630" y="1327785"/>
            <a:ext cx="6457315" cy="4849495"/>
          </a:xfrm>
        </p:spPr>
        <p:txBody>
          <a:bodyPr/>
          <a:lstStyle/>
          <a:p>
            <a:pPr>
              <a:buFont typeface="Wingdings" panose="05000000000000000000" charset="0"/>
              <a:buChar char="Ø"/>
            </a:pPr>
            <a:r>
              <a:rPr lang="en-US" altLang="en-GB"/>
              <a:t> This is tested by showing bright focal light quickly into the eyes, one at a time.-</a:t>
            </a:r>
          </a:p>
          <a:p>
            <a:pPr>
              <a:buFont typeface="Arial" panose="020B0604020202020204" pitchFamily="34" charset="0"/>
              <a:buChar char="•"/>
            </a:pPr>
            <a:r>
              <a:rPr lang="en-US" altLang="en-GB"/>
              <a:t> The normal response is blink </a:t>
            </a:r>
          </a:p>
          <a:p>
            <a:pPr>
              <a:buFont typeface="Arial" panose="020B0604020202020204" pitchFamily="34" charset="0"/>
              <a:buChar char="•"/>
            </a:pPr>
            <a:r>
              <a:rPr lang="en-US" altLang="en-GB"/>
              <a:t> The blink is mostly ipsilateral and to lesser extent contralateral.</a:t>
            </a:r>
          </a:p>
        </p:txBody>
      </p:sp>
      <p:sp>
        <p:nvSpPr>
          <p:cNvPr id="7" name="Rounded Rectangle 6"/>
          <p:cNvSpPr/>
          <p:nvPr/>
        </p:nvSpPr>
        <p:spPr>
          <a:xfrm>
            <a:off x="249555" y="241300"/>
            <a:ext cx="11572240" cy="8089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GB" sz="4000" b="1">
                <a:solidFill>
                  <a:srgbClr val="FF0000"/>
                </a:solidFill>
                <a:effectLst>
                  <a:outerShdw blurRad="38100" dist="38100" dir="2700000" algn="tl">
                    <a:srgbClr val="000000">
                      <a:alpha val="43137"/>
                    </a:srgbClr>
                  </a:outerShdw>
                </a:effectLst>
              </a:rPr>
              <a:t>'Dazzle Reflex' Test</a:t>
            </a:r>
          </a:p>
        </p:txBody>
      </p:sp>
      <p:sp>
        <p:nvSpPr>
          <p:cNvPr id="8" name="Rectangles 7"/>
          <p:cNvSpPr/>
          <p:nvPr/>
        </p:nvSpPr>
        <p:spPr>
          <a:xfrm>
            <a:off x="468630" y="3942715"/>
            <a:ext cx="6457315" cy="26257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charset="0"/>
              <a:buChar char="ü"/>
            </a:pPr>
            <a:r>
              <a:rPr lang="en-US" altLang="en-GB" sz="2400" b="1">
                <a:solidFill>
                  <a:srgbClr val="FF0000"/>
                </a:solidFill>
                <a:effectLst>
                  <a:outerShdw blurRad="38100" dist="38100" dir="2700000" algn="tl">
                    <a:srgbClr val="000000">
                      <a:alpha val="43137"/>
                    </a:srgbClr>
                  </a:outerShdw>
                </a:effectLst>
              </a:rPr>
              <a:t>This is a subcortical Reflex </a:t>
            </a:r>
          </a:p>
          <a:p>
            <a:pPr marL="285750" indent="-285750" algn="just">
              <a:buFont typeface="Arial" panose="020B0604020202020204" pitchFamily="34" charset="0"/>
              <a:buChar char="•"/>
            </a:pPr>
            <a:r>
              <a:rPr lang="en-US" altLang="en-GB" sz="2400">
                <a:solidFill>
                  <a:schemeClr val="tx1"/>
                </a:solidFill>
                <a:effectLst>
                  <a:outerShdw blurRad="38100" dist="38100" dir="2700000" algn="tl">
                    <a:srgbClr val="000000">
                      <a:alpha val="43137"/>
                    </a:srgbClr>
                  </a:outerShdw>
                </a:effectLst>
              </a:rPr>
              <a:t>It is merely reflective of the functionality of the-</a:t>
            </a:r>
          </a:p>
          <a:p>
            <a:pPr marL="342900" indent="-342900" algn="just">
              <a:buFont typeface="Wingdings" panose="05000000000000000000" charset="0"/>
              <a:buChar char="§"/>
            </a:pPr>
            <a:r>
              <a:rPr lang="en-US" altLang="en-GB" sz="2400">
                <a:solidFill>
                  <a:srgbClr val="00B0F0"/>
                </a:solidFill>
                <a:effectLst>
                  <a:outerShdw blurRad="38100" dist="38100" dir="2700000" algn="tl">
                    <a:srgbClr val="000000">
                      <a:alpha val="43137"/>
                    </a:srgbClr>
                  </a:outerShdw>
                </a:effectLst>
              </a:rPr>
              <a:t>Retina </a:t>
            </a:r>
          </a:p>
          <a:p>
            <a:pPr marL="342900" indent="-342900" algn="just">
              <a:buFont typeface="Wingdings" panose="05000000000000000000" charset="0"/>
              <a:buChar char="§"/>
            </a:pPr>
            <a:r>
              <a:rPr lang="en-US" altLang="en-GB" sz="2400">
                <a:solidFill>
                  <a:srgbClr val="00B0F0"/>
                </a:solidFill>
                <a:effectLst>
                  <a:outerShdw blurRad="38100" dist="38100" dir="2700000" algn="tl">
                    <a:srgbClr val="000000">
                      <a:alpha val="43137"/>
                    </a:srgbClr>
                  </a:outerShdw>
                </a:effectLst>
              </a:rPr>
              <a:t>optic nerve </a:t>
            </a:r>
          </a:p>
          <a:p>
            <a:pPr marL="342900" indent="-342900" algn="just">
              <a:buFont typeface="Wingdings" panose="05000000000000000000" charset="0"/>
              <a:buChar char="§"/>
            </a:pPr>
            <a:r>
              <a:rPr lang="en-US" altLang="en-GB" sz="2400">
                <a:solidFill>
                  <a:srgbClr val="00B0F0"/>
                </a:solidFill>
                <a:effectLst>
                  <a:outerShdw blurRad="38100" dist="38100" dir="2700000" algn="tl">
                    <a:srgbClr val="000000">
                      <a:alpha val="43137"/>
                    </a:srgbClr>
                  </a:outerShdw>
                </a:effectLst>
              </a:rPr>
              <a:t> supra optic nuclei of hypothalamus</a:t>
            </a:r>
          </a:p>
          <a:p>
            <a:pPr indent="0" algn="just">
              <a:buFont typeface="Wingdings" panose="05000000000000000000" charset="0"/>
              <a:buNone/>
            </a:pPr>
            <a:r>
              <a:rPr lang="en-US" altLang="en-GB" sz="2400">
                <a:solidFill>
                  <a:schemeClr val="tx1"/>
                </a:solidFill>
                <a:effectLst>
                  <a:outerShdw blurRad="38100" dist="38100" dir="2700000" algn="tl">
                    <a:srgbClr val="000000">
                      <a:alpha val="43137"/>
                    </a:srgbClr>
                  </a:outerShdw>
                </a:effectLst>
              </a:rPr>
              <a:t>But </a:t>
            </a:r>
            <a:r>
              <a:rPr lang="en-US" altLang="en-GB" sz="2400" b="1">
                <a:solidFill>
                  <a:srgbClr val="FF0000"/>
                </a:solidFill>
                <a:effectLst>
                  <a:outerShdw blurRad="38100" dist="38100" dir="2700000" algn="tl">
                    <a:srgbClr val="000000">
                      <a:alpha val="43137"/>
                    </a:srgbClr>
                  </a:outerShdw>
                </a:effectLst>
              </a:rPr>
              <a:t>not the Visual Cortex </a:t>
            </a:r>
            <a:r>
              <a:rPr lang="en-US" altLang="en-GB">
                <a:solidFill>
                  <a:schemeClr val="tx1"/>
                </a:solidFill>
              </a:rPr>
              <a:t> </a:t>
            </a:r>
          </a:p>
        </p:txBody>
      </p:sp>
      <p:pic>
        <p:nvPicPr>
          <p:cNvPr id="11" name="Content Placeholder 10" descr="12"/>
          <p:cNvPicPr>
            <a:picLocks noGrp="1" noChangeAspect="1"/>
          </p:cNvPicPr>
          <p:nvPr>
            <p:ph sz="half" idx="2"/>
          </p:nvPr>
        </p:nvPicPr>
        <p:blipFill>
          <a:blip r:embed="rId2"/>
          <a:stretch>
            <a:fillRect/>
          </a:stretch>
        </p:blipFill>
        <p:spPr>
          <a:xfrm>
            <a:off x="7198360" y="1704975"/>
            <a:ext cx="4423410" cy="486346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40360" y="1358265"/>
            <a:ext cx="6676390" cy="4819015"/>
          </a:xfrm>
        </p:spPr>
        <p:txBody>
          <a:bodyPr/>
          <a:lstStyle/>
          <a:p>
            <a:pPr>
              <a:buFont typeface="Wingdings" panose="05000000000000000000" charset="0"/>
              <a:buChar char="Ø"/>
            </a:pPr>
            <a:r>
              <a:rPr lang="en-US" altLang="en-GB"/>
              <a:t> </a:t>
            </a:r>
            <a:r>
              <a:rPr lang="en-US" altLang="en-GB" sz="2400"/>
              <a:t>For this test, the Pupil is exposed to bright light in a semi dark room. </a:t>
            </a:r>
          </a:p>
          <a:p>
            <a:pPr>
              <a:buFont typeface="Arial" panose="020B0604020202020204" pitchFamily="34" charset="0"/>
              <a:buChar char="•"/>
            </a:pPr>
            <a:r>
              <a:rPr lang="en-US" altLang="en-GB" sz="2400" b="1">
                <a:solidFill>
                  <a:srgbClr val="0070C0"/>
                </a:solidFill>
              </a:rPr>
              <a:t>A normal reflex will be the contraction of pupil.</a:t>
            </a:r>
          </a:p>
          <a:p>
            <a:pPr>
              <a:buFont typeface="Arial" panose="020B0604020202020204" pitchFamily="34" charset="0"/>
              <a:buChar char="•"/>
            </a:pPr>
            <a:r>
              <a:rPr lang="en-US" altLang="en-GB" sz="2400" b="1">
                <a:solidFill>
                  <a:srgbClr val="0070C0"/>
                </a:solidFill>
              </a:rPr>
              <a:t> Record both direct and indirect PLRs </a:t>
            </a:r>
          </a:p>
          <a:p>
            <a:pPr>
              <a:lnSpc>
                <a:spcPct val="60000"/>
              </a:lnSpc>
              <a:buFont typeface="Arial" panose="020B0604020202020204" pitchFamily="34" charset="0"/>
              <a:buChar char="•"/>
            </a:pPr>
            <a:r>
              <a:rPr lang="en-US" altLang="en-GB" sz="2400" b="1">
                <a:solidFill>
                  <a:schemeClr val="accent2"/>
                </a:solidFill>
              </a:rPr>
              <a:t> Direct PLR :-</a:t>
            </a:r>
            <a:r>
              <a:rPr lang="en-US" altLang="en-GB" sz="2400" b="1">
                <a:solidFill>
                  <a:srgbClr val="0070C0"/>
                </a:solidFill>
              </a:rPr>
              <a:t> </a:t>
            </a:r>
            <a:r>
              <a:rPr lang="en-US" altLang="en-GB" sz="2400">
                <a:solidFill>
                  <a:schemeClr val="tx1"/>
                </a:solidFill>
              </a:rPr>
              <a:t>When the movement of ipsilateral iris is noted. </a:t>
            </a:r>
          </a:p>
          <a:p>
            <a:pPr>
              <a:lnSpc>
                <a:spcPct val="70000"/>
              </a:lnSpc>
              <a:buFont typeface="Arial" panose="020B0604020202020204" pitchFamily="34" charset="0"/>
              <a:buChar char="•"/>
            </a:pPr>
            <a:r>
              <a:rPr lang="en-US" altLang="en-GB" sz="2400" b="1">
                <a:solidFill>
                  <a:schemeClr val="accent2"/>
                </a:solidFill>
              </a:rPr>
              <a:t> Indirect / Crossed PLR :-</a:t>
            </a:r>
            <a:r>
              <a:rPr lang="en-US" altLang="en-GB" sz="2400">
                <a:solidFill>
                  <a:schemeClr val="tx1"/>
                </a:solidFill>
              </a:rPr>
              <a:t> It is the contraction of the contralateral pupil while light is being shown in other eye. </a:t>
            </a:r>
          </a:p>
        </p:txBody>
      </p:sp>
      <p:sp>
        <p:nvSpPr>
          <p:cNvPr id="7" name="Rounded Rectangle 6"/>
          <p:cNvSpPr/>
          <p:nvPr/>
        </p:nvSpPr>
        <p:spPr>
          <a:xfrm>
            <a:off x="339725" y="256540"/>
            <a:ext cx="11376025" cy="7632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GB" sz="4000" b="1">
                <a:solidFill>
                  <a:srgbClr val="FF0000"/>
                </a:solidFill>
                <a:effectLst>
                  <a:outerShdw blurRad="38100" dist="38100" dir="2700000" algn="tl">
                    <a:srgbClr val="000000">
                      <a:alpha val="43137"/>
                    </a:srgbClr>
                  </a:outerShdw>
                </a:effectLst>
              </a:rPr>
              <a:t>Pupillary Light Reflex (PLR) Test</a:t>
            </a:r>
          </a:p>
        </p:txBody>
      </p:sp>
      <p:sp>
        <p:nvSpPr>
          <p:cNvPr id="8" name="Rectangles 7"/>
          <p:cNvSpPr/>
          <p:nvPr/>
        </p:nvSpPr>
        <p:spPr>
          <a:xfrm>
            <a:off x="340995" y="4546600"/>
            <a:ext cx="6811645" cy="20542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charset="0"/>
              <a:buChar char="ü"/>
            </a:pPr>
            <a:endParaRPr lang="en-US" altLang="en-GB" sz="2000">
              <a:solidFill>
                <a:schemeClr val="accent2"/>
              </a:solidFill>
              <a:effectLst>
                <a:outerShdw blurRad="38100" dist="38100" dir="2700000" algn="tl">
                  <a:srgbClr val="000000">
                    <a:alpha val="43137"/>
                  </a:srgbClr>
                </a:outerShdw>
              </a:effectLst>
            </a:endParaRPr>
          </a:p>
          <a:p>
            <a:pPr marL="285750" indent="-285750" algn="just">
              <a:buFont typeface="Wingdings" panose="05000000000000000000" charset="0"/>
              <a:buChar char="ü"/>
            </a:pPr>
            <a:r>
              <a:rPr lang="en-US" altLang="en-GB" sz="2000">
                <a:gradFill>
                  <a:gsLst>
                    <a:gs pos="0">
                      <a:srgbClr val="7B32B2"/>
                    </a:gs>
                    <a:gs pos="100000">
                      <a:srgbClr val="401A5D"/>
                    </a:gs>
                  </a:gsLst>
                  <a:lin scaled="0"/>
                </a:gradFill>
                <a:effectLst>
                  <a:outerShdw blurRad="38100" dist="38100" dir="2700000" algn="tl">
                    <a:srgbClr val="000000">
                      <a:alpha val="43137"/>
                    </a:srgbClr>
                  </a:outerShdw>
                </a:effectLst>
              </a:rPr>
              <a:t>Afferent Pathway: -</a:t>
            </a:r>
          </a:p>
          <a:p>
            <a:pPr marL="285750" indent="-285750" algn="just">
              <a:buFont typeface="Arial" panose="020B0604020202020204" pitchFamily="34" charset="0"/>
              <a:buChar char="•"/>
            </a:pPr>
            <a:r>
              <a:rPr lang="en-US" altLang="en-GB" sz="2000" b="1">
                <a:solidFill>
                  <a:schemeClr val="tx1"/>
                </a:solidFill>
                <a:effectLst>
                  <a:outerShdw blurRad="38100" dist="38100" dir="2700000" algn="tl">
                    <a:srgbClr val="000000">
                      <a:alpha val="43137"/>
                    </a:srgbClr>
                  </a:outerShdw>
                </a:effectLst>
              </a:rPr>
              <a:t>Optic Nerves </a:t>
            </a:r>
          </a:p>
          <a:p>
            <a:pPr marL="285750" indent="-285750" algn="just">
              <a:buFont typeface="Wingdings" panose="05000000000000000000" charset="0"/>
              <a:buChar char="ü"/>
            </a:pPr>
            <a:r>
              <a:rPr lang="en-US" altLang="en-GB" sz="2000">
                <a:gradFill>
                  <a:gsLst>
                    <a:gs pos="0">
                      <a:srgbClr val="7B32B2"/>
                    </a:gs>
                    <a:gs pos="100000">
                      <a:srgbClr val="401A5D"/>
                    </a:gs>
                  </a:gsLst>
                  <a:lin scaled="0"/>
                </a:gradFill>
                <a:effectLst>
                  <a:outerShdw blurRad="38100" dist="38100" dir="2700000" algn="tl">
                    <a:srgbClr val="000000">
                      <a:alpha val="43137"/>
                    </a:srgbClr>
                  </a:outerShdw>
                </a:effectLst>
              </a:rPr>
              <a:t> Efferent Pathway: -</a:t>
            </a:r>
          </a:p>
          <a:p>
            <a:pPr marL="285750" indent="-285750" algn="just">
              <a:buFont typeface="Arial" panose="020B0604020202020204" pitchFamily="34" charset="0"/>
              <a:buChar char="•"/>
            </a:pPr>
            <a:r>
              <a:rPr lang="en-US" altLang="en-GB" sz="2000" b="1">
                <a:solidFill>
                  <a:schemeClr val="tx1"/>
                </a:solidFill>
                <a:effectLst>
                  <a:outerShdw blurRad="38100" dist="38100" dir="2700000" algn="tl">
                    <a:srgbClr val="000000">
                      <a:alpha val="43137"/>
                    </a:srgbClr>
                  </a:outerShdw>
                </a:effectLst>
              </a:rPr>
              <a:t>Oculomotor :It is parasympathetic fibers </a:t>
            </a:r>
          </a:p>
          <a:p>
            <a:pPr marL="285750" indent="-285750" algn="just">
              <a:buFont typeface="Wingdings" panose="05000000000000000000" charset="0"/>
              <a:buChar char="ü"/>
            </a:pPr>
            <a:r>
              <a:rPr lang="en-US" altLang="en-GB" sz="2000">
                <a:gradFill>
                  <a:gsLst>
                    <a:gs pos="0">
                      <a:srgbClr val="7B32B2"/>
                    </a:gs>
                    <a:gs pos="100000">
                      <a:srgbClr val="401A5D"/>
                    </a:gs>
                  </a:gsLst>
                  <a:lin scaled="0"/>
                </a:gradFill>
                <a:effectLst>
                  <a:outerShdw blurRad="38100" dist="38100" dir="2700000" algn="tl">
                    <a:srgbClr val="000000">
                      <a:alpha val="43137"/>
                    </a:srgbClr>
                  </a:outerShdw>
                </a:effectLst>
              </a:rPr>
              <a:t> Muscles :-</a:t>
            </a:r>
            <a:endParaRPr lang="en-US" altLang="en-GB" sz="2000">
              <a:solidFill>
                <a:schemeClr val="accent2"/>
              </a:solidFill>
              <a:effectLst>
                <a:outerShdw blurRad="38100" dist="38100" dir="2700000" algn="tl">
                  <a:srgbClr val="000000">
                    <a:alpha val="43137"/>
                  </a:srgbClr>
                </a:outerShdw>
              </a:effectLst>
            </a:endParaRPr>
          </a:p>
          <a:p>
            <a:pPr marL="285750" indent="-285750" algn="just">
              <a:buFont typeface="Arial" panose="020B0604020202020204" pitchFamily="34" charset="0"/>
              <a:buChar char="•"/>
            </a:pPr>
            <a:r>
              <a:rPr lang="en-US" altLang="en-GB" sz="2000" b="1">
                <a:solidFill>
                  <a:schemeClr val="tx1"/>
                </a:solidFill>
                <a:effectLst>
                  <a:outerShdw blurRad="38100" dist="38100" dir="2700000" algn="tl">
                    <a:srgbClr val="000000">
                      <a:alpha val="43137"/>
                    </a:srgbClr>
                  </a:outerShdw>
                </a:effectLst>
              </a:rPr>
              <a:t>Iris Sphincter</a:t>
            </a:r>
          </a:p>
          <a:p>
            <a:pPr indent="0" algn="just">
              <a:buFont typeface="Arial" panose="020B0604020202020204" pitchFamily="34" charset="0"/>
              <a:buNone/>
            </a:pPr>
            <a:endParaRPr lang="en-US" altLang="en-GB" sz="2000" b="1">
              <a:solidFill>
                <a:schemeClr val="tx1"/>
              </a:solidFill>
              <a:effectLst>
                <a:outerShdw blurRad="38100" dist="38100" dir="2700000" algn="tl">
                  <a:srgbClr val="000000">
                    <a:alpha val="43137"/>
                  </a:srgbClr>
                </a:outerShdw>
              </a:effectLst>
            </a:endParaRPr>
          </a:p>
        </p:txBody>
      </p:sp>
      <p:pic>
        <p:nvPicPr>
          <p:cNvPr id="11" name="Content Placeholder 10" descr="13"/>
          <p:cNvPicPr>
            <a:picLocks noGrp="1" noChangeAspect="1"/>
          </p:cNvPicPr>
          <p:nvPr>
            <p:ph sz="half" idx="2"/>
          </p:nvPr>
        </p:nvPicPr>
        <p:blipFill>
          <a:blip r:embed="rId2"/>
          <a:stretch>
            <a:fillRect/>
          </a:stretch>
        </p:blipFill>
        <p:spPr>
          <a:xfrm>
            <a:off x="7451725" y="1357630"/>
            <a:ext cx="4264025" cy="524319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13"/>
          <p:cNvPicPr>
            <a:picLocks noGrp="1" noChangeAspect="1"/>
          </p:cNvPicPr>
          <p:nvPr>
            <p:ph idx="1"/>
          </p:nvPr>
        </p:nvPicPr>
        <p:blipFill>
          <a:blip r:embed="rId2"/>
          <a:stretch>
            <a:fillRect/>
          </a:stretch>
        </p:blipFill>
        <p:spPr>
          <a:xfrm>
            <a:off x="283210" y="179070"/>
            <a:ext cx="11715115" cy="6407150"/>
          </a:xfrm>
          <a:prstGeom prst="rect">
            <a:avLst/>
          </a:prstGeom>
        </p:spPr>
      </p:pic>
      <p:sp>
        <p:nvSpPr>
          <p:cNvPr id="8" name="Rectangles 7"/>
          <p:cNvSpPr/>
          <p:nvPr/>
        </p:nvSpPr>
        <p:spPr>
          <a:xfrm>
            <a:off x="3727450" y="2421255"/>
            <a:ext cx="4707255" cy="1014730"/>
          </a:xfrm>
          <a:prstGeom prst="rect">
            <a:avLst/>
          </a:prstGeom>
          <a:noFill/>
          <a:ln>
            <a:noFill/>
          </a:ln>
        </p:spPr>
        <p:txBody>
          <a:bodyPr wrap="square" rtlCol="0" anchor="t">
            <a:spAutoFit/>
          </a:bodyPr>
          <a:lstStyle/>
          <a:p>
            <a:pPr algn="ctr"/>
            <a:r>
              <a:rPr lang="en-US" altLang="en-GB" sz="6000" b="1">
                <a:solidFill>
                  <a:srgbClr val="00B0F0"/>
                </a:solidFill>
                <a:effectLst>
                  <a:reflection blurRad="6350" stA="53000" endA="300" endPos="35500" dir="5400000" sy="-90000" algn="bl" rotWithShape="0"/>
                </a:effectLst>
              </a:rPr>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1660" y="633095"/>
            <a:ext cx="5997575" cy="5544185"/>
          </a:xfrm>
        </p:spPr>
        <p:txBody>
          <a:bodyPr>
            <a:normAutofit fontScale="90000"/>
          </a:bodyPr>
          <a:lstStyle/>
          <a:p>
            <a:pPr algn="l">
              <a:buFont typeface="Wingdings" panose="05000000000000000000" charset="0"/>
              <a:buChar char="Ø"/>
            </a:pPr>
            <a:r>
              <a:rPr lang="en-US" altLang="en-IN" b="1" dirty="0" smtClean="0">
                <a:solidFill>
                  <a:srgbClr val="C00000"/>
                </a:solidFill>
                <a:latin typeface="Times New Roman" panose="02020603050405020304" pitchFamily="18" charset="0"/>
                <a:sym typeface="+mn-ea"/>
              </a:rPr>
              <a:t> </a:t>
            </a:r>
            <a:r>
              <a:rPr lang="en-IN" b="1" dirty="0" smtClean="0">
                <a:solidFill>
                  <a:srgbClr val="C00000"/>
                </a:solidFill>
                <a:latin typeface="Times New Roman" panose="02020603050405020304" pitchFamily="18" charset="0"/>
                <a:sym typeface="+mn-ea"/>
              </a:rPr>
              <a:t>Eye lid </a:t>
            </a:r>
            <a:r>
              <a:rPr lang="en-US" altLang="en-IN" b="1" dirty="0" smtClean="0">
                <a:solidFill>
                  <a:srgbClr val="C00000"/>
                </a:solidFill>
                <a:latin typeface="Times New Roman" panose="02020603050405020304" pitchFamily="18" charset="0"/>
                <a:sym typeface="+mn-ea"/>
              </a:rPr>
              <a:t>:-</a:t>
            </a:r>
            <a:endParaRPr lang="en-IN" b="1" dirty="0" smtClean="0">
              <a:solidFill>
                <a:srgbClr val="C00000"/>
              </a:solidFill>
              <a:latin typeface="Times New Roman" panose="02020603050405020304" pitchFamily="18" charset="0"/>
            </a:endParaRPr>
          </a:p>
          <a:p>
            <a:pPr algn="just"/>
            <a:r>
              <a:rPr lang="en-IN" dirty="0" smtClean="0">
                <a:latin typeface="Times New Roman" panose="02020603050405020304" pitchFamily="18" charset="0"/>
                <a:sym typeface="+mn-ea"/>
              </a:rPr>
              <a:t>Upper lid is much more extensive and more movable than the lower one. </a:t>
            </a:r>
          </a:p>
          <a:p>
            <a:pPr algn="just">
              <a:buFont typeface="Wingdings" panose="05000000000000000000" charset="0"/>
              <a:buChar char="Ø"/>
            </a:pPr>
            <a:r>
              <a:rPr lang="en-IN" b="1" dirty="0" smtClean="0">
                <a:solidFill>
                  <a:srgbClr val="C00000"/>
                </a:solidFill>
                <a:latin typeface="Times New Roman" panose="02020603050405020304" pitchFamily="18" charset="0"/>
                <a:sym typeface="+mn-ea"/>
              </a:rPr>
              <a:t>Palpebral fissure </a:t>
            </a:r>
            <a:r>
              <a:rPr lang="en-US" altLang="en-IN" b="1" dirty="0" smtClean="0">
                <a:solidFill>
                  <a:srgbClr val="C00000"/>
                </a:solidFill>
                <a:latin typeface="Times New Roman" panose="02020603050405020304" pitchFamily="18" charset="0"/>
                <a:sym typeface="+mn-ea"/>
              </a:rPr>
              <a:t>:-</a:t>
            </a:r>
            <a:r>
              <a:rPr lang="en-IN" dirty="0" smtClean="0">
                <a:latin typeface="Times New Roman" panose="02020603050405020304" pitchFamily="18" charset="0"/>
                <a:sym typeface="+mn-ea"/>
              </a:rPr>
              <a:t> </a:t>
            </a:r>
          </a:p>
          <a:p>
            <a:pPr algn="just">
              <a:buFont typeface="Arial" panose="020B0604020202020204" pitchFamily="34" charset="0"/>
              <a:buChar char="•"/>
            </a:pPr>
            <a:r>
              <a:rPr lang="en-IN" dirty="0" smtClean="0">
                <a:latin typeface="Times New Roman" panose="02020603050405020304" pitchFamily="18" charset="0"/>
                <a:sym typeface="+mn-ea"/>
              </a:rPr>
              <a:t>The interval between the lids is termed the palpebral fissure.</a:t>
            </a:r>
          </a:p>
          <a:p>
            <a:pPr algn="just">
              <a:buFont typeface="Arial" panose="020B0604020202020204" pitchFamily="34" charset="0"/>
              <a:buChar char="•"/>
            </a:pPr>
            <a:r>
              <a:rPr lang="en-IN" dirty="0" smtClean="0">
                <a:latin typeface="Times New Roman" panose="02020603050405020304" pitchFamily="18" charset="0"/>
                <a:sym typeface="+mn-ea"/>
              </a:rPr>
              <a:t> When eye is closed, it is an oblique.</a:t>
            </a:r>
          </a:p>
          <a:p>
            <a:pPr algn="just">
              <a:buFont typeface="Arial" panose="020B0604020202020204" pitchFamily="34" charset="0"/>
              <a:buChar char="•"/>
            </a:pPr>
            <a:r>
              <a:rPr lang="en-IN" dirty="0" smtClean="0">
                <a:latin typeface="Times New Roman" panose="02020603050405020304" pitchFamily="18" charset="0"/>
                <a:sym typeface="+mn-ea"/>
              </a:rPr>
              <a:t> When open it is biconvex in outline. </a:t>
            </a:r>
          </a:p>
          <a:p>
            <a:pPr algn="just">
              <a:buFont typeface="Arial" panose="020B0604020202020204" pitchFamily="34" charset="0"/>
              <a:buChar char="•"/>
            </a:pPr>
            <a:r>
              <a:rPr lang="en-IN" dirty="0" smtClean="0">
                <a:latin typeface="Times New Roman" panose="02020603050405020304" pitchFamily="18" charset="0"/>
                <a:sym typeface="+mn-ea"/>
              </a:rPr>
              <a:t>The ends of the </a:t>
            </a:r>
            <a:r>
              <a:rPr lang="en-IN" dirty="0" err="1" smtClean="0">
                <a:latin typeface="Times New Roman" panose="02020603050405020304" pitchFamily="18" charset="0"/>
                <a:sym typeface="+mn-ea"/>
              </a:rPr>
              <a:t>fissurs</a:t>
            </a:r>
            <a:r>
              <a:rPr lang="en-IN" dirty="0" smtClean="0">
                <a:latin typeface="Times New Roman" panose="02020603050405020304" pitchFamily="18" charset="0"/>
                <a:sym typeface="+mn-ea"/>
              </a:rPr>
              <a:t> are the angles or </a:t>
            </a:r>
            <a:r>
              <a:rPr lang="en-IN" dirty="0" err="1" smtClean="0">
                <a:latin typeface="Times New Roman" panose="02020603050405020304" pitchFamily="18" charset="0"/>
                <a:sym typeface="+mn-ea"/>
              </a:rPr>
              <a:t>canthi</a:t>
            </a:r>
            <a:r>
              <a:rPr lang="en-IN" dirty="0" smtClean="0">
                <a:latin typeface="Times New Roman" panose="02020603050405020304" pitchFamily="18" charset="0"/>
                <a:sym typeface="+mn-ea"/>
              </a:rPr>
              <a:t> and are distinguished as medial and lateral (Rounded). </a:t>
            </a:r>
          </a:p>
          <a:p>
            <a:pPr algn="just">
              <a:buFont typeface="Arial" panose="020B0604020202020204" pitchFamily="34" charset="0"/>
              <a:buChar char="•"/>
            </a:pPr>
            <a:r>
              <a:rPr lang="en-IN" dirty="0" smtClean="0">
                <a:latin typeface="Times New Roman" panose="02020603050405020304" pitchFamily="18" charset="0"/>
                <a:sym typeface="+mn-ea"/>
              </a:rPr>
              <a:t>The lids unite on either side and form the </a:t>
            </a:r>
            <a:r>
              <a:rPr lang="en-IN" dirty="0" err="1" smtClean="0">
                <a:latin typeface="Times New Roman" panose="02020603050405020304" pitchFamily="18" charset="0"/>
                <a:sym typeface="+mn-ea"/>
              </a:rPr>
              <a:t>commissures</a:t>
            </a:r>
            <a:r>
              <a:rPr lang="en-IN" dirty="0" smtClean="0">
                <a:latin typeface="Times New Roman" panose="02020603050405020304" pitchFamily="18" charset="0"/>
                <a:sym typeface="+mn-ea"/>
              </a:rPr>
              <a:t>.</a:t>
            </a:r>
            <a:endParaRPr lang="en-IN" dirty="0" smtClean="0">
              <a:latin typeface="Times New Roman" panose="02020603050405020304" pitchFamily="18" charset="0"/>
            </a:endParaRPr>
          </a:p>
          <a:p>
            <a:pPr algn="just"/>
            <a:endParaRPr lang="en-IN" dirty="0" smtClean="0">
              <a:latin typeface="Times New Roman" panose="02020603050405020304" pitchFamily="18" charset="0"/>
            </a:endParaRPr>
          </a:p>
          <a:p>
            <a:endParaRPr lang="en-GB" altLang="en-US"/>
          </a:p>
        </p:txBody>
      </p:sp>
      <p:pic>
        <p:nvPicPr>
          <p:cNvPr id="14" name="Content Placeholder 13" descr="Image result for Anatomy of Animal Eye">
            <a:hlinkClick r:id="rId2" tgtFrame="&quot;_blank&quot;"/>
          </p:cNvPr>
          <p:cNvPicPr>
            <a:picLocks noGrp="1" noChangeAspect="1"/>
          </p:cNvPicPr>
          <p:nvPr>
            <p:ph sz="half" idx="2"/>
          </p:nvPr>
        </p:nvPicPr>
        <p:blipFill>
          <a:blip r:embed="rId3"/>
          <a:srcRect/>
          <a:stretch>
            <a:fillRect/>
          </a:stretch>
        </p:blipFill>
        <p:spPr bwMode="auto">
          <a:xfrm>
            <a:off x="6701790" y="1163955"/>
            <a:ext cx="5219700" cy="466280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96900" y="161290"/>
            <a:ext cx="11089640" cy="79375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GB" sz="4400" b="1">
                <a:solidFill>
                  <a:srgbClr val="FF0000"/>
                </a:solidFill>
              </a:rPr>
              <a:t>Anatomy of eye</a:t>
            </a:r>
          </a:p>
        </p:txBody>
      </p:sp>
      <p:pic>
        <p:nvPicPr>
          <p:cNvPr id="16" name="Content Placeholder 15" descr="da"/>
          <p:cNvPicPr>
            <a:picLocks noGrp="1" noChangeAspect="1"/>
          </p:cNvPicPr>
          <p:nvPr>
            <p:ph sz="half" idx="1"/>
          </p:nvPr>
        </p:nvPicPr>
        <p:blipFill>
          <a:blip r:embed="rId2"/>
          <a:stretch>
            <a:fillRect/>
          </a:stretch>
        </p:blipFill>
        <p:spPr>
          <a:xfrm>
            <a:off x="596265" y="1343660"/>
            <a:ext cx="5596890" cy="4859655"/>
          </a:xfrm>
          <a:prstGeom prst="rect">
            <a:avLst/>
          </a:prstGeom>
        </p:spPr>
      </p:pic>
      <p:pic>
        <p:nvPicPr>
          <p:cNvPr id="5" name="Content Placeholder 4" descr="M2"/>
          <p:cNvPicPr>
            <a:picLocks noGrp="1" noChangeAspect="1"/>
          </p:cNvPicPr>
          <p:nvPr>
            <p:ph sz="half" idx="2"/>
          </p:nvPr>
        </p:nvPicPr>
        <p:blipFill>
          <a:blip r:embed="rId3"/>
          <a:stretch>
            <a:fillRect/>
          </a:stretch>
        </p:blipFill>
        <p:spPr>
          <a:xfrm>
            <a:off x="6386195" y="1343660"/>
            <a:ext cx="5300345" cy="460438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309880" y="753110"/>
            <a:ext cx="5862320" cy="5424170"/>
          </a:xfrm>
        </p:spPr>
        <p:txBody>
          <a:bodyPr/>
          <a:lstStyle/>
          <a:p>
            <a:pPr algn="just"/>
            <a:r>
              <a:rPr lang="en-IN" b="1" dirty="0" smtClean="0">
                <a:solidFill>
                  <a:srgbClr val="C00000"/>
                </a:solidFill>
                <a:latin typeface="Times New Roman" panose="02020603050405020304" pitchFamily="18" charset="0"/>
                <a:cs typeface="Times New Roman" panose="02020603050405020304" pitchFamily="18" charset="0"/>
                <a:sym typeface="+mn-ea"/>
              </a:rPr>
              <a:t>Refractive media of the eye </a:t>
            </a:r>
            <a:r>
              <a:rPr lang="en-IN" dirty="0" smtClean="0">
                <a:latin typeface="Times New Roman" panose="02020603050405020304" pitchFamily="18" charset="0"/>
                <a:cs typeface="Times New Roman" panose="02020603050405020304" pitchFamily="18" charset="0"/>
                <a:sym typeface="+mn-ea"/>
              </a:rPr>
              <a:t>– Cornea, </a:t>
            </a:r>
            <a:r>
              <a:rPr lang="en-IN" dirty="0" err="1" smtClean="0">
                <a:latin typeface="Times New Roman" panose="02020603050405020304" pitchFamily="18" charset="0"/>
                <a:cs typeface="Times New Roman" panose="02020603050405020304" pitchFamily="18" charset="0"/>
                <a:sym typeface="+mn-ea"/>
              </a:rPr>
              <a:t>aquons</a:t>
            </a:r>
            <a:r>
              <a:rPr lang="en-IN" dirty="0" smtClean="0">
                <a:latin typeface="Times New Roman" panose="02020603050405020304" pitchFamily="18" charset="0"/>
                <a:cs typeface="Times New Roman" panose="02020603050405020304" pitchFamily="18" charset="0"/>
                <a:sym typeface="+mn-ea"/>
              </a:rPr>
              <a:t> humour, lens and </a:t>
            </a:r>
            <a:r>
              <a:rPr lang="en-IN" dirty="0" err="1" smtClean="0">
                <a:latin typeface="Times New Roman" panose="02020603050405020304" pitchFamily="18" charset="0"/>
                <a:cs typeface="Times New Roman" panose="02020603050405020304" pitchFamily="18" charset="0"/>
                <a:sym typeface="+mn-ea"/>
              </a:rPr>
              <a:t>vitrous</a:t>
            </a:r>
            <a:r>
              <a:rPr lang="en-IN" dirty="0" smtClean="0">
                <a:latin typeface="Times New Roman" panose="02020603050405020304" pitchFamily="18" charset="0"/>
                <a:cs typeface="Times New Roman" panose="02020603050405020304" pitchFamily="18" charset="0"/>
                <a:sym typeface="+mn-ea"/>
              </a:rPr>
              <a:t> humour</a:t>
            </a:r>
            <a:endParaRPr lang="en-IN" dirty="0" smtClean="0">
              <a:latin typeface="Times New Roman" panose="02020603050405020304" pitchFamily="18" charset="0"/>
              <a:cs typeface="Times New Roman" panose="02020603050405020304" pitchFamily="18" charset="0"/>
            </a:endParaRPr>
          </a:p>
          <a:p>
            <a:pPr algn="just"/>
            <a:r>
              <a:rPr lang="en-IN" b="1" dirty="0" smtClean="0">
                <a:solidFill>
                  <a:srgbClr val="C00000"/>
                </a:solidFill>
                <a:latin typeface="Times New Roman" panose="02020603050405020304" pitchFamily="18" charset="0"/>
                <a:cs typeface="Times New Roman" panose="02020603050405020304" pitchFamily="18" charset="0"/>
                <a:sym typeface="+mn-ea"/>
              </a:rPr>
              <a:t>Refractive surface of the eye </a:t>
            </a:r>
            <a:r>
              <a:rPr lang="en-IN" dirty="0" smtClean="0">
                <a:latin typeface="Times New Roman" panose="02020603050405020304" pitchFamily="18" charset="0"/>
                <a:cs typeface="Times New Roman" panose="02020603050405020304" pitchFamily="18" charset="0"/>
                <a:sym typeface="+mn-ea"/>
              </a:rPr>
              <a:t>– Anterior surface of the cornea, anterior surface of the lens and post-surface of lens. </a:t>
            </a:r>
            <a:endParaRPr lang="en-IN" dirty="0" smtClean="0">
              <a:latin typeface="Times New Roman" panose="02020603050405020304" pitchFamily="18" charset="0"/>
              <a:cs typeface="Times New Roman" panose="02020603050405020304" pitchFamily="18" charset="0"/>
            </a:endParaRPr>
          </a:p>
          <a:p>
            <a:endParaRPr lang="en-IN" dirty="0" smtClean="0">
              <a:latin typeface="Times New Roman" panose="02020603050405020304" pitchFamily="18" charset="0"/>
              <a:cs typeface="Times New Roman" panose="02020603050405020304" pitchFamily="18" charset="0"/>
            </a:endParaRPr>
          </a:p>
          <a:p>
            <a:endParaRPr lang="en-GB" altLang="en-US"/>
          </a:p>
        </p:txBody>
      </p:sp>
      <p:pic>
        <p:nvPicPr>
          <p:cNvPr id="3" name="Content Placeholder 2" descr="WhatsApp Image 2020-05-28 at 5.23.54 PM (1)"/>
          <p:cNvPicPr>
            <a:picLocks noGrp="1" noChangeAspect="1"/>
          </p:cNvPicPr>
          <p:nvPr>
            <p:ph sz="half" idx="2"/>
          </p:nvPr>
        </p:nvPicPr>
        <p:blipFill>
          <a:blip r:embed="rId2"/>
          <a:stretch>
            <a:fillRect/>
          </a:stretch>
        </p:blipFill>
        <p:spPr>
          <a:xfrm>
            <a:off x="6172200" y="934720"/>
            <a:ext cx="5912485" cy="499237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365125"/>
            <a:ext cx="10515600" cy="1838960"/>
          </a:xfrm>
        </p:spPr>
        <p:txBody>
          <a:bodyPr/>
          <a:lstStyle/>
          <a:p>
            <a:pPr marL="457200" indent="-457200" algn="just">
              <a:buFont typeface="Wingdings" panose="05000000000000000000" charset="0"/>
              <a:buChar char="Ø"/>
            </a:pPr>
            <a:r>
              <a:rPr lang="en-US" altLang="en-GB" sz="2800" b="1">
                <a:solidFill>
                  <a:srgbClr val="7030A0"/>
                </a:solidFill>
              </a:rPr>
              <a:t> Rectangular Pupils like those in goats , cow and horses allow for a wider field of vision.</a:t>
            </a:r>
          </a:p>
        </p:txBody>
      </p:sp>
      <p:pic>
        <p:nvPicPr>
          <p:cNvPr id="5" name="Content Placeholder 4" descr="WhatsApp Image 2020-05-28 at 12.25.50 PM (1)"/>
          <p:cNvPicPr>
            <a:picLocks noGrp="1" noChangeAspect="1"/>
          </p:cNvPicPr>
          <p:nvPr>
            <p:ph sz="half" idx="1"/>
          </p:nvPr>
        </p:nvPicPr>
        <p:blipFill>
          <a:blip r:embed="rId2"/>
          <a:stretch>
            <a:fillRect/>
          </a:stretch>
        </p:blipFill>
        <p:spPr>
          <a:xfrm>
            <a:off x="838835" y="2342515"/>
            <a:ext cx="5535295" cy="3728085"/>
          </a:xfrm>
          <a:prstGeom prst="rect">
            <a:avLst/>
          </a:prstGeom>
        </p:spPr>
      </p:pic>
      <p:pic>
        <p:nvPicPr>
          <p:cNvPr id="8" name="Content Placeholder 7" descr="WhatsApp Image 2020-05-28 at 12.25.50 PM"/>
          <p:cNvPicPr>
            <a:picLocks noGrp="1" noChangeAspect="1"/>
          </p:cNvPicPr>
          <p:nvPr>
            <p:ph sz="half" idx="2"/>
          </p:nvPr>
        </p:nvPicPr>
        <p:blipFill>
          <a:blip r:embed="rId3"/>
          <a:stretch>
            <a:fillRect/>
          </a:stretch>
        </p:blipFill>
        <p:spPr>
          <a:xfrm>
            <a:off x="6760210" y="2343150"/>
            <a:ext cx="4593590" cy="36372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5910" y="285115"/>
            <a:ext cx="6811645" cy="6404610"/>
          </a:xfrm>
        </p:spPr>
        <p:txBody>
          <a:bodyPr>
            <a:normAutofit/>
          </a:bodyPr>
          <a:lstStyle/>
          <a:p>
            <a:pPr algn="just">
              <a:buFont typeface="Wingdings" panose="05000000000000000000" charset="0"/>
              <a:buChar char="Ø"/>
            </a:pPr>
            <a:r>
              <a:rPr lang="en-IN" sz="2400" b="1" dirty="0" err="1" smtClean="0">
                <a:solidFill>
                  <a:srgbClr val="C00000"/>
                </a:solidFill>
                <a:latin typeface="Times New Roman" panose="02020603050405020304" pitchFamily="18" charset="0"/>
                <a:sym typeface="+mn-ea"/>
              </a:rPr>
              <a:t>Panctum</a:t>
            </a:r>
            <a:r>
              <a:rPr lang="en-IN" sz="2400" b="1" dirty="0" smtClean="0">
                <a:solidFill>
                  <a:srgbClr val="C00000"/>
                </a:solidFill>
                <a:latin typeface="Times New Roman" panose="02020603050405020304" pitchFamily="18" charset="0"/>
                <a:sym typeface="+mn-ea"/>
              </a:rPr>
              <a:t> </a:t>
            </a:r>
            <a:r>
              <a:rPr lang="en-IN" sz="2400" b="1" dirty="0" err="1" smtClean="0">
                <a:solidFill>
                  <a:srgbClr val="C00000"/>
                </a:solidFill>
                <a:latin typeface="Times New Roman" panose="02020603050405020304" pitchFamily="18" charset="0"/>
                <a:sym typeface="+mn-ea"/>
              </a:rPr>
              <a:t>lacrimal</a:t>
            </a:r>
            <a:r>
              <a:rPr lang="en-IN" sz="2400" b="1" dirty="0" smtClean="0">
                <a:solidFill>
                  <a:srgbClr val="C00000"/>
                </a:solidFill>
                <a:latin typeface="Times New Roman" panose="02020603050405020304" pitchFamily="18" charset="0"/>
                <a:sym typeface="+mn-ea"/>
              </a:rPr>
              <a:t> </a:t>
            </a:r>
            <a:r>
              <a:rPr lang="en-US" altLang="en-IN" sz="2400" b="1" dirty="0" smtClean="0">
                <a:solidFill>
                  <a:srgbClr val="C00000"/>
                </a:solidFill>
                <a:latin typeface="Times New Roman" panose="02020603050405020304" pitchFamily="18" charset="0"/>
                <a:sym typeface="+mn-ea"/>
              </a:rPr>
              <a:t>:-</a:t>
            </a:r>
            <a:endParaRPr lang="en-IN" sz="2400" dirty="0" smtClean="0">
              <a:latin typeface="Times New Roman" panose="02020603050405020304" pitchFamily="18" charset="0"/>
              <a:sym typeface="+mn-ea"/>
            </a:endParaRPr>
          </a:p>
          <a:p>
            <a:pPr algn="just">
              <a:buFont typeface="Arial" panose="020B0604020202020204" pitchFamily="34" charset="0"/>
              <a:buChar char="•"/>
            </a:pPr>
            <a:r>
              <a:rPr lang="en-IN" sz="2400" dirty="0" smtClean="0">
                <a:latin typeface="Times New Roman" panose="02020603050405020304" pitchFamily="18" charset="0"/>
                <a:sym typeface="+mn-ea"/>
              </a:rPr>
              <a:t>The edges of each lid is pierced near the medial angle by a minute slit like opening the </a:t>
            </a:r>
            <a:r>
              <a:rPr lang="en-IN" sz="2400" dirty="0" err="1" smtClean="0">
                <a:latin typeface="Times New Roman" panose="02020603050405020304" pitchFamily="18" charset="0"/>
                <a:sym typeface="+mn-ea"/>
              </a:rPr>
              <a:t>punctum</a:t>
            </a:r>
            <a:r>
              <a:rPr lang="en-IN" sz="2400" dirty="0" smtClean="0">
                <a:latin typeface="Times New Roman" panose="02020603050405020304" pitchFamily="18" charset="0"/>
                <a:sym typeface="+mn-ea"/>
              </a:rPr>
              <a:t> </a:t>
            </a:r>
            <a:r>
              <a:rPr lang="en-IN" sz="2400" dirty="0" err="1" smtClean="0">
                <a:latin typeface="Times New Roman" panose="02020603050405020304" pitchFamily="18" charset="0"/>
                <a:sym typeface="+mn-ea"/>
              </a:rPr>
              <a:t>lacrimale</a:t>
            </a:r>
            <a:r>
              <a:rPr lang="en-IN" sz="2400" dirty="0" smtClean="0">
                <a:latin typeface="Times New Roman" panose="02020603050405020304" pitchFamily="18" charset="0"/>
                <a:sym typeface="+mn-ea"/>
              </a:rPr>
              <a:t> which is the entrance to the </a:t>
            </a:r>
            <a:r>
              <a:rPr lang="en-IN" sz="2400" dirty="0" err="1" smtClean="0">
                <a:latin typeface="Times New Roman" panose="02020603050405020304" pitchFamily="18" charset="0"/>
                <a:sym typeface="+mn-ea"/>
              </a:rPr>
              <a:t>lacrimal</a:t>
            </a:r>
            <a:r>
              <a:rPr lang="en-IN" sz="2400" dirty="0" smtClean="0">
                <a:latin typeface="Times New Roman" panose="02020603050405020304" pitchFamily="18" charset="0"/>
                <a:sym typeface="+mn-ea"/>
              </a:rPr>
              <a:t> duct.  </a:t>
            </a:r>
            <a:endParaRPr lang="en-IN" sz="2400" dirty="0" smtClean="0">
              <a:latin typeface="Times New Roman" panose="02020603050405020304" pitchFamily="18" charset="0"/>
            </a:endParaRPr>
          </a:p>
          <a:p>
            <a:pPr algn="just"/>
            <a:r>
              <a:rPr lang="en-IN" sz="2400" dirty="0" smtClean="0">
                <a:latin typeface="Times New Roman" panose="02020603050405020304" pitchFamily="18" charset="0"/>
                <a:sym typeface="+mn-ea"/>
              </a:rPr>
              <a:t>The </a:t>
            </a:r>
            <a:r>
              <a:rPr lang="en-IN" sz="2400" dirty="0" err="1" smtClean="0">
                <a:latin typeface="Times New Roman" panose="02020603050405020304" pitchFamily="18" charset="0"/>
                <a:sym typeface="+mn-ea"/>
              </a:rPr>
              <a:t>lacrimal</a:t>
            </a:r>
            <a:r>
              <a:rPr lang="en-IN" sz="2400" dirty="0" smtClean="0">
                <a:latin typeface="Times New Roman" panose="02020603050405020304" pitchFamily="18" charset="0"/>
                <a:sym typeface="+mn-ea"/>
              </a:rPr>
              <a:t> duct upper and lower begin at the </a:t>
            </a:r>
            <a:r>
              <a:rPr lang="en-IN" sz="2400" dirty="0" err="1" smtClean="0">
                <a:latin typeface="Times New Roman" panose="02020603050405020304" pitchFamily="18" charset="0"/>
                <a:sym typeface="+mn-ea"/>
              </a:rPr>
              <a:t>puncta</a:t>
            </a:r>
            <a:r>
              <a:rPr lang="en-IN" sz="2400" dirty="0" smtClean="0">
                <a:latin typeface="Times New Roman" panose="02020603050405020304" pitchFamily="18" charset="0"/>
                <a:sym typeface="+mn-ea"/>
              </a:rPr>
              <a:t> and converge at the medial </a:t>
            </a:r>
            <a:r>
              <a:rPr lang="en-IN" sz="2400" dirty="0" err="1" smtClean="0">
                <a:latin typeface="Times New Roman" panose="02020603050405020304" pitchFamily="18" charset="0"/>
                <a:sym typeface="+mn-ea"/>
              </a:rPr>
              <a:t>commissure</a:t>
            </a:r>
            <a:r>
              <a:rPr lang="en-IN" sz="2400" dirty="0" smtClean="0">
                <a:latin typeface="Times New Roman" panose="02020603050405020304" pitchFamily="18" charset="0"/>
                <a:sym typeface="+mn-ea"/>
              </a:rPr>
              <a:t> to open in to the </a:t>
            </a:r>
            <a:r>
              <a:rPr lang="en-IN" sz="2400" dirty="0" err="1" smtClean="0">
                <a:latin typeface="Times New Roman" panose="02020603050405020304" pitchFamily="18" charset="0"/>
                <a:sym typeface="+mn-ea"/>
              </a:rPr>
              <a:t>lacrimal</a:t>
            </a:r>
            <a:r>
              <a:rPr lang="en-IN" sz="2400" dirty="0" smtClean="0">
                <a:latin typeface="Times New Roman" panose="02020603050405020304" pitchFamily="18" charset="0"/>
                <a:sym typeface="+mn-ea"/>
              </a:rPr>
              <a:t> sac. </a:t>
            </a:r>
            <a:endParaRPr lang="en-IN" sz="2400" dirty="0" smtClean="0">
              <a:latin typeface="Times New Roman" panose="02020603050405020304" pitchFamily="18" charset="0"/>
            </a:endParaRPr>
          </a:p>
          <a:p>
            <a:pPr algn="just">
              <a:buFont typeface="Wingdings" panose="05000000000000000000" charset="0"/>
              <a:buChar char="Ø"/>
            </a:pPr>
            <a:r>
              <a:rPr lang="en-IN" sz="2400" b="1" dirty="0" err="1" smtClean="0">
                <a:solidFill>
                  <a:srgbClr val="C00000"/>
                </a:solidFill>
                <a:latin typeface="Times New Roman" panose="02020603050405020304" pitchFamily="18" charset="0"/>
                <a:sym typeface="+mn-ea"/>
              </a:rPr>
              <a:t>Harders</a:t>
            </a:r>
            <a:r>
              <a:rPr lang="en-IN" sz="2400" b="1" dirty="0" smtClean="0">
                <a:solidFill>
                  <a:srgbClr val="C00000"/>
                </a:solidFill>
                <a:latin typeface="Times New Roman" panose="02020603050405020304" pitchFamily="18" charset="0"/>
                <a:sym typeface="+mn-ea"/>
              </a:rPr>
              <a:t> gland (</a:t>
            </a:r>
            <a:r>
              <a:rPr lang="en-IN" sz="2400" b="1" dirty="0" err="1" smtClean="0">
                <a:solidFill>
                  <a:srgbClr val="C00000"/>
                </a:solidFill>
                <a:latin typeface="Times New Roman" panose="02020603050405020304" pitchFamily="18" charset="0"/>
                <a:sym typeface="+mn-ea"/>
              </a:rPr>
              <a:t>Harderian</a:t>
            </a:r>
            <a:r>
              <a:rPr lang="en-IN" sz="2400" b="1" dirty="0" smtClean="0">
                <a:solidFill>
                  <a:srgbClr val="C00000"/>
                </a:solidFill>
                <a:latin typeface="Times New Roman" panose="02020603050405020304" pitchFamily="18" charset="0"/>
                <a:sym typeface="+mn-ea"/>
              </a:rPr>
              <a:t> gland)</a:t>
            </a:r>
            <a:r>
              <a:rPr lang="en-US" altLang="en-IN" sz="2400" b="1" dirty="0" smtClean="0">
                <a:solidFill>
                  <a:srgbClr val="C00000"/>
                </a:solidFill>
                <a:latin typeface="Times New Roman" panose="02020603050405020304" pitchFamily="18" charset="0"/>
                <a:sym typeface="+mn-ea"/>
              </a:rPr>
              <a:t>:-</a:t>
            </a:r>
            <a:endParaRPr lang="en-IN" sz="2400" dirty="0" smtClean="0">
              <a:latin typeface="Times New Roman" panose="02020603050405020304" pitchFamily="18" charset="0"/>
              <a:sym typeface="+mn-ea"/>
            </a:endParaRPr>
          </a:p>
          <a:p>
            <a:pPr algn="just">
              <a:buFont typeface="Arial" panose="020B0604020202020204" pitchFamily="34" charset="0"/>
              <a:buChar char="•"/>
            </a:pPr>
            <a:r>
              <a:rPr lang="en-IN" sz="2400" dirty="0" smtClean="0">
                <a:latin typeface="Times New Roman" panose="02020603050405020304" pitchFamily="18" charset="0"/>
                <a:sym typeface="+mn-ea"/>
              </a:rPr>
              <a:t> Resembles </a:t>
            </a:r>
            <a:r>
              <a:rPr lang="en-IN" sz="2400" dirty="0" err="1" smtClean="0">
                <a:latin typeface="Times New Roman" panose="02020603050405020304" pitchFamily="18" charset="0"/>
                <a:sym typeface="+mn-ea"/>
              </a:rPr>
              <a:t>lacrimal</a:t>
            </a:r>
            <a:r>
              <a:rPr lang="en-IN" sz="2400" dirty="0" smtClean="0">
                <a:latin typeface="Times New Roman" panose="02020603050405020304" pitchFamily="18" charset="0"/>
                <a:sym typeface="+mn-ea"/>
              </a:rPr>
              <a:t> gland situated on the inner surface of the 3</a:t>
            </a:r>
            <a:r>
              <a:rPr lang="en-IN" sz="2400" baseline="30000" dirty="0" smtClean="0">
                <a:latin typeface="Times New Roman" panose="02020603050405020304" pitchFamily="18" charset="0"/>
                <a:sym typeface="+mn-ea"/>
              </a:rPr>
              <a:t>rd</a:t>
            </a:r>
            <a:r>
              <a:rPr lang="en-IN" sz="2400" dirty="0" smtClean="0">
                <a:latin typeface="Times New Roman" panose="02020603050405020304" pitchFamily="18" charset="0"/>
                <a:sym typeface="+mn-ea"/>
              </a:rPr>
              <a:t> eyelid close to its outer border.</a:t>
            </a:r>
          </a:p>
          <a:p>
            <a:pPr algn="just">
              <a:buFont typeface="Wingdings" panose="05000000000000000000" charset="0"/>
              <a:buChar char="Ø"/>
            </a:pPr>
            <a:r>
              <a:rPr lang="en-IN" sz="2400" b="1" dirty="0" smtClean="0">
                <a:solidFill>
                  <a:srgbClr val="C00000"/>
                </a:solidFill>
                <a:latin typeface="Times New Roman" panose="02020603050405020304" pitchFamily="18" charset="0"/>
                <a:sym typeface="+mn-ea"/>
              </a:rPr>
              <a:t>Tarsal gland </a:t>
            </a:r>
            <a:r>
              <a:rPr lang="en-US" altLang="en-IN" sz="2400" b="1" dirty="0" smtClean="0">
                <a:solidFill>
                  <a:srgbClr val="C00000"/>
                </a:solidFill>
                <a:latin typeface="Times New Roman" panose="02020603050405020304" pitchFamily="18" charset="0"/>
                <a:sym typeface="+mn-ea"/>
              </a:rPr>
              <a:t>:-</a:t>
            </a:r>
            <a:endParaRPr lang="en-IN" sz="2400" dirty="0" smtClean="0">
              <a:latin typeface="Times New Roman" panose="02020603050405020304" pitchFamily="18" charset="0"/>
              <a:sym typeface="+mn-ea"/>
            </a:endParaRPr>
          </a:p>
          <a:p>
            <a:pPr algn="just">
              <a:buFont typeface="Arial" panose="020B0604020202020204" pitchFamily="34" charset="0"/>
              <a:buChar char="•"/>
            </a:pPr>
            <a:r>
              <a:rPr lang="en-IN" sz="2400" dirty="0" smtClean="0">
                <a:latin typeface="Times New Roman" panose="02020603050405020304" pitchFamily="18" charset="0"/>
                <a:sym typeface="+mn-ea"/>
              </a:rPr>
              <a:t> Modified sebaceous gland situated within the tarsal plate. </a:t>
            </a:r>
          </a:p>
          <a:p>
            <a:pPr algn="just">
              <a:buFont typeface="Arial" panose="020B0604020202020204" pitchFamily="34" charset="0"/>
              <a:buChar char="•"/>
            </a:pPr>
            <a:r>
              <a:rPr lang="en-IN" sz="2400" dirty="0" smtClean="0">
                <a:latin typeface="Times New Roman" panose="02020603050405020304" pitchFamily="18" charset="0"/>
                <a:sym typeface="+mn-ea"/>
              </a:rPr>
              <a:t>The duct of these gland open along the free border of the eyelid. </a:t>
            </a:r>
            <a:endParaRPr lang="en-IN" sz="2400" dirty="0" smtClean="0">
              <a:latin typeface="Times New Roman" panose="02020603050405020304" pitchFamily="18" charset="0"/>
            </a:endParaRPr>
          </a:p>
          <a:p>
            <a:pPr algn="just">
              <a:buFont typeface="Arial" panose="020B0604020202020204" pitchFamily="34" charset="0"/>
              <a:buChar char="•"/>
            </a:pPr>
            <a:endParaRPr lang="en-IN" dirty="0" smtClean="0">
              <a:latin typeface="Times New Roman" panose="02020603050405020304" pitchFamily="18" charset="0"/>
            </a:endParaRPr>
          </a:p>
          <a:p>
            <a:endParaRPr lang="en-IN" dirty="0" smtClean="0">
              <a:latin typeface="Times New Roman" panose="02020603050405020304" pitchFamily="18" charset="0"/>
            </a:endParaRPr>
          </a:p>
          <a:p>
            <a:endParaRPr lang="en-GB" altLang="en-US"/>
          </a:p>
        </p:txBody>
      </p:sp>
      <p:pic>
        <p:nvPicPr>
          <p:cNvPr id="6" name="Content Placeholder 5" descr="23-49-17-images"/>
          <p:cNvPicPr>
            <a:picLocks noGrp="1" noChangeAspect="1"/>
          </p:cNvPicPr>
          <p:nvPr>
            <p:ph sz="half" idx="2"/>
          </p:nvPr>
        </p:nvPicPr>
        <p:blipFill>
          <a:blip r:embed="rId2"/>
          <a:stretch>
            <a:fillRect/>
          </a:stretch>
        </p:blipFill>
        <p:spPr>
          <a:xfrm>
            <a:off x="7107555" y="899160"/>
            <a:ext cx="4769485" cy="46926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380" y="135255"/>
            <a:ext cx="7181215" cy="4399915"/>
          </a:xfrm>
          <a:prstGeom prst="rect">
            <a:avLst/>
          </a:prstGeom>
          <a:noFill/>
        </p:spPr>
        <p:txBody>
          <a:bodyPr wrap="square" rtlCol="0">
            <a:spAutoFit/>
          </a:bodyPr>
          <a:lstStyle/>
          <a:p>
            <a:pPr algn="just"/>
            <a:r>
              <a:rPr lang="en-IN" sz="2400" dirty="0" smtClean="0">
                <a:latin typeface="Times New Roman" panose="02020603050405020304" pitchFamily="18" charset="0"/>
                <a:cs typeface="Times New Roman" panose="02020603050405020304" pitchFamily="18" charset="0"/>
              </a:rPr>
              <a:t>. </a:t>
            </a:r>
          </a:p>
          <a:p>
            <a:pPr marL="457200" indent="-457200" algn="l">
              <a:buFont typeface="Wingdings" panose="05000000000000000000" charset="0"/>
              <a:buChar char="Ø"/>
            </a:pPr>
            <a:r>
              <a:rPr lang="en-IN" sz="2800" b="1" dirty="0" smtClean="0">
                <a:solidFill>
                  <a:srgbClr val="C00000"/>
                </a:solidFill>
                <a:latin typeface="Times New Roman" panose="02020603050405020304" pitchFamily="18" charset="0"/>
                <a:cs typeface="Times New Roman" panose="02020603050405020304" pitchFamily="18" charset="0"/>
              </a:rPr>
              <a:t>Tunic of eye</a:t>
            </a:r>
          </a:p>
          <a:p>
            <a:pPr marL="342900" indent="-342900"/>
            <a:r>
              <a:rPr lang="en-IN" sz="2400" dirty="0" smtClean="0">
                <a:latin typeface="Times New Roman" panose="02020603050405020304" pitchFamily="18" charset="0"/>
                <a:cs typeface="Times New Roman" panose="02020603050405020304" pitchFamily="18" charset="0"/>
              </a:rPr>
              <a:t>				                      Sclera</a:t>
            </a:r>
          </a:p>
          <a:p>
            <a:r>
              <a:rPr lang="en-IN" sz="2400" dirty="0" smtClean="0">
                <a:latin typeface="Times New Roman" panose="02020603050405020304" pitchFamily="18" charset="0"/>
                <a:cs typeface="Times New Roman" panose="02020603050405020304" pitchFamily="18" charset="0"/>
              </a:rPr>
              <a:t>	    Tunic </a:t>
            </a:r>
            <a:r>
              <a:rPr lang="en-IN" sz="2400" dirty="0" err="1" smtClean="0">
                <a:latin typeface="Times New Roman" panose="02020603050405020304" pitchFamily="18" charset="0"/>
                <a:cs typeface="Times New Roman" panose="02020603050405020304" pitchFamily="18" charset="0"/>
              </a:rPr>
              <a:t>fibrosa</a:t>
            </a:r>
            <a:r>
              <a:rPr lang="en-IN" sz="2400" dirty="0" smtClean="0">
                <a:latin typeface="Times New Roman" panose="02020603050405020304" pitchFamily="18" charset="0"/>
                <a:cs typeface="Times New Roman" panose="02020603050405020304" pitchFamily="18" charset="0"/>
              </a:rPr>
              <a:t> </a:t>
            </a:r>
          </a:p>
          <a:p>
            <a:r>
              <a:rPr lang="en-IN" sz="2400" dirty="0" smtClean="0">
                <a:latin typeface="Times New Roman" panose="02020603050405020304" pitchFamily="18" charset="0"/>
                <a:cs typeface="Times New Roman" panose="02020603050405020304" pitchFamily="18" charset="0"/>
              </a:rPr>
              <a:t>				          Cornea</a:t>
            </a:r>
          </a:p>
          <a:p>
            <a:endParaRPr lang="en-IN" sz="2400" dirty="0" smtClean="0">
              <a:latin typeface="Times New Roman" panose="02020603050405020304" pitchFamily="18" charset="0"/>
              <a:cs typeface="Times New Roman" panose="02020603050405020304" pitchFamily="18" charset="0"/>
            </a:endParaRPr>
          </a:p>
          <a:p>
            <a:pPr>
              <a:lnSpc>
                <a:spcPct val="150000"/>
              </a:lnSpc>
            </a:pPr>
            <a:r>
              <a:rPr lang="en-IN" sz="2400" dirty="0" smtClean="0">
                <a:latin typeface="Times New Roman" panose="02020603050405020304" pitchFamily="18" charset="0"/>
                <a:cs typeface="Times New Roman" panose="02020603050405020304" pitchFamily="18" charset="0"/>
              </a:rPr>
              <a:t>					       Choroid </a:t>
            </a:r>
          </a:p>
          <a:p>
            <a:pPr>
              <a:lnSpc>
                <a:spcPct val="150000"/>
              </a:lnSpc>
            </a:pPr>
            <a:r>
              <a:rPr lang="en-IN" sz="2400" dirty="0" smtClean="0">
                <a:latin typeface="Times New Roman" panose="02020603050405020304" pitchFamily="18" charset="0"/>
                <a:cs typeface="Times New Roman" panose="02020603050405020304" pitchFamily="18" charset="0"/>
              </a:rPr>
              <a:t>	    Vascular tunic or </a:t>
            </a:r>
            <a:r>
              <a:rPr lang="en-IN" sz="2400" dirty="0" err="1" smtClean="0">
                <a:latin typeface="Times New Roman" panose="02020603050405020304" pitchFamily="18" charset="0"/>
                <a:cs typeface="Times New Roman" panose="02020603050405020304" pitchFamily="18" charset="0"/>
              </a:rPr>
              <a:t>Uvea</a:t>
            </a:r>
            <a:r>
              <a:rPr lang="en-IN" sz="2400" dirty="0" smtClean="0">
                <a:latin typeface="Times New Roman" panose="02020603050405020304" pitchFamily="18" charset="0"/>
                <a:cs typeface="Times New Roman" panose="02020603050405020304" pitchFamily="18" charset="0"/>
              </a:rPr>
              <a:t>	        </a:t>
            </a:r>
            <a:r>
              <a:rPr lang="en-IN" sz="2400" dirty="0" err="1" smtClean="0">
                <a:latin typeface="Times New Roman" panose="02020603050405020304" pitchFamily="18" charset="0"/>
                <a:cs typeface="Times New Roman" panose="02020603050405020304" pitchFamily="18" charset="0"/>
                <a:sym typeface="+mn-ea"/>
              </a:rPr>
              <a:t>Ciliarybody</a:t>
            </a:r>
            <a:endParaRPr lang="en-IN" sz="2400" dirty="0" smtClean="0">
              <a:latin typeface="Times New Roman" panose="02020603050405020304" pitchFamily="18" charset="0"/>
              <a:cs typeface="Times New Roman" panose="02020603050405020304" pitchFamily="18" charset="0"/>
            </a:endParaRPr>
          </a:p>
          <a:p>
            <a:pPr>
              <a:lnSpc>
                <a:spcPct val="150000"/>
              </a:lnSpc>
            </a:pPr>
            <a:r>
              <a:rPr lang="en-IN" sz="2400" dirty="0" smtClean="0">
                <a:latin typeface="Times New Roman" panose="02020603050405020304" pitchFamily="18" charset="0"/>
                <a:cs typeface="Times New Roman" panose="02020603050405020304" pitchFamily="18" charset="0"/>
              </a:rPr>
              <a:t>					           Iris</a:t>
            </a:r>
          </a:p>
          <a:p>
            <a:r>
              <a:rPr lang="en-IN" sz="2400" dirty="0" smtClean="0">
                <a:latin typeface="Times New Roman" panose="02020603050405020304" pitchFamily="18" charset="0"/>
                <a:cs typeface="Times New Roman" panose="02020603050405020304" pitchFamily="18" charset="0"/>
              </a:rPr>
              <a:t>	      Nervous 		     Retina</a:t>
            </a:r>
            <a:endParaRPr lang="en-IN" sz="2400" dirty="0">
              <a:latin typeface="Times New Roman" panose="02020603050405020304" pitchFamily="18" charset="0"/>
              <a:cs typeface="Times New Roman" panose="02020603050405020304" pitchFamily="18" charset="0"/>
            </a:endParaRPr>
          </a:p>
        </p:txBody>
      </p:sp>
      <p:cxnSp>
        <p:nvCxnSpPr>
          <p:cNvPr id="4" name="Straight Arrow Connector 3"/>
          <p:cNvCxnSpPr/>
          <p:nvPr/>
        </p:nvCxnSpPr>
        <p:spPr>
          <a:xfrm flipV="1">
            <a:off x="3456940" y="1192530"/>
            <a:ext cx="947420" cy="339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3456940" y="1532255"/>
            <a:ext cx="948690" cy="2908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304665" y="2763520"/>
            <a:ext cx="815975" cy="5441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304665" y="3413125"/>
            <a:ext cx="1102995" cy="5137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349750" y="3309620"/>
            <a:ext cx="828040" cy="133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656506" y="4304366"/>
            <a:ext cx="12144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 name="Content Placeholder 5" descr="WhatsApp Image 2020-05-28 at 5.23.54 PM (2)"/>
          <p:cNvPicPr>
            <a:picLocks noGrp="1" noChangeAspect="1"/>
          </p:cNvPicPr>
          <p:nvPr>
            <p:ph idx="1"/>
          </p:nvPr>
        </p:nvPicPr>
        <p:blipFill>
          <a:blip r:embed="rId2"/>
          <a:stretch>
            <a:fillRect/>
          </a:stretch>
        </p:blipFill>
        <p:spPr>
          <a:xfrm>
            <a:off x="7136130" y="375285"/>
            <a:ext cx="4761230" cy="586232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1559</Words>
  <Application>Microsoft Office PowerPoint</Application>
  <PresentationFormat>Custom</PresentationFormat>
  <Paragraphs>205</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 Rectangular Pupils like those in goats , cow and horses allow for a wider field of 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Maze test or Obstacle test</vt:lpstr>
      <vt:lpstr>PowerPoint Presentation</vt:lpstr>
      <vt:lpstr>Interpretation of Menace test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 OF EYE AND DIFFERENT EYE TESTS</dc:title>
  <dc:creator>Lenovo</dc:creator>
  <cp:lastModifiedBy>Lenovo</cp:lastModifiedBy>
  <cp:revision>48</cp:revision>
  <dcterms:created xsi:type="dcterms:W3CDTF">2020-05-27T18:35:00Z</dcterms:created>
  <dcterms:modified xsi:type="dcterms:W3CDTF">2020-05-28T13:43:39Z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2057-11.2.0.9327</vt:lpwstr>
  </property>
</Properties>
</file>