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74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92A6C-0023-9241-87AB-3871EEB4EA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A9A0AA0-4E7E-534D-B76A-215E3BFCB6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9D8DBD9-F3B9-1E4A-B818-47BBF50B00AF}"/>
              </a:ext>
            </a:extLst>
          </p:cNvPr>
          <p:cNvSpPr>
            <a:spLocks noGrp="1"/>
          </p:cNvSpPr>
          <p:nvPr>
            <p:ph type="dt" sz="half" idx="10"/>
          </p:nvPr>
        </p:nvSpPr>
        <p:spPr/>
        <p:txBody>
          <a:bodyPr/>
          <a:lstStyle/>
          <a:p>
            <a:fld id="{03BA0DF4-8E4E-5C47-B2AE-B14F86E1862F}" type="datetimeFigureOut">
              <a:rPr lang="en-US" smtClean="0"/>
              <a:t>6/29/2020</a:t>
            </a:fld>
            <a:endParaRPr lang="en-US"/>
          </a:p>
        </p:txBody>
      </p:sp>
      <p:sp>
        <p:nvSpPr>
          <p:cNvPr id="5" name="Footer Placeholder 4">
            <a:extLst>
              <a:ext uri="{FF2B5EF4-FFF2-40B4-BE49-F238E27FC236}">
                <a16:creationId xmlns:a16="http://schemas.microsoft.com/office/drawing/2014/main" id="{DDCF3B5B-CAB9-7C45-AD60-C218BB2115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29AADF-69E7-4946-B666-2D90EA11D972}"/>
              </a:ext>
            </a:extLst>
          </p:cNvPr>
          <p:cNvSpPr>
            <a:spLocks noGrp="1"/>
          </p:cNvSpPr>
          <p:nvPr>
            <p:ph type="sldNum" sz="quarter" idx="12"/>
          </p:nvPr>
        </p:nvSpPr>
        <p:spPr/>
        <p:txBody>
          <a:bodyPr/>
          <a:lstStyle/>
          <a:p>
            <a:fld id="{EF3BA071-5F92-AA4A-9B3B-76EDA57E8FD7}" type="slidenum">
              <a:rPr lang="en-US" smtClean="0"/>
              <a:t>‹#›</a:t>
            </a:fld>
            <a:endParaRPr lang="en-US"/>
          </a:p>
        </p:txBody>
      </p:sp>
    </p:spTree>
    <p:extLst>
      <p:ext uri="{BB962C8B-B14F-4D97-AF65-F5344CB8AC3E}">
        <p14:creationId xmlns:p14="http://schemas.microsoft.com/office/powerpoint/2010/main" val="3771603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8EEC7-688B-6A4A-9452-12A7340AE63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A34A82E-6017-F541-B89F-146B142736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9DF1D6-4979-844B-B55C-EAAD381C7693}"/>
              </a:ext>
            </a:extLst>
          </p:cNvPr>
          <p:cNvSpPr>
            <a:spLocks noGrp="1"/>
          </p:cNvSpPr>
          <p:nvPr>
            <p:ph type="dt" sz="half" idx="10"/>
          </p:nvPr>
        </p:nvSpPr>
        <p:spPr/>
        <p:txBody>
          <a:bodyPr/>
          <a:lstStyle/>
          <a:p>
            <a:fld id="{03BA0DF4-8E4E-5C47-B2AE-B14F86E1862F}" type="datetimeFigureOut">
              <a:rPr lang="en-US" smtClean="0"/>
              <a:t>6/29/2020</a:t>
            </a:fld>
            <a:endParaRPr lang="en-US"/>
          </a:p>
        </p:txBody>
      </p:sp>
      <p:sp>
        <p:nvSpPr>
          <p:cNvPr id="5" name="Footer Placeholder 4">
            <a:extLst>
              <a:ext uri="{FF2B5EF4-FFF2-40B4-BE49-F238E27FC236}">
                <a16:creationId xmlns:a16="http://schemas.microsoft.com/office/drawing/2014/main" id="{2A05CFFC-EC0C-6346-BECC-351E53AC6F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532BEF-FFCC-EF46-9A01-569BF7D0B740}"/>
              </a:ext>
            </a:extLst>
          </p:cNvPr>
          <p:cNvSpPr>
            <a:spLocks noGrp="1"/>
          </p:cNvSpPr>
          <p:nvPr>
            <p:ph type="sldNum" sz="quarter" idx="12"/>
          </p:nvPr>
        </p:nvSpPr>
        <p:spPr/>
        <p:txBody>
          <a:bodyPr/>
          <a:lstStyle/>
          <a:p>
            <a:fld id="{EF3BA071-5F92-AA4A-9B3B-76EDA57E8FD7}" type="slidenum">
              <a:rPr lang="en-US" smtClean="0"/>
              <a:t>‹#›</a:t>
            </a:fld>
            <a:endParaRPr lang="en-US"/>
          </a:p>
        </p:txBody>
      </p:sp>
    </p:spTree>
    <p:extLst>
      <p:ext uri="{BB962C8B-B14F-4D97-AF65-F5344CB8AC3E}">
        <p14:creationId xmlns:p14="http://schemas.microsoft.com/office/powerpoint/2010/main" val="1628900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3ED3DF-584D-7E42-B980-EEB1A40ED2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B43E95-1847-784E-BBBB-939BD964158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1E0CBC-D133-4A4F-910F-1C7B4A498878}"/>
              </a:ext>
            </a:extLst>
          </p:cNvPr>
          <p:cNvSpPr>
            <a:spLocks noGrp="1"/>
          </p:cNvSpPr>
          <p:nvPr>
            <p:ph type="dt" sz="half" idx="10"/>
          </p:nvPr>
        </p:nvSpPr>
        <p:spPr/>
        <p:txBody>
          <a:bodyPr/>
          <a:lstStyle/>
          <a:p>
            <a:fld id="{03BA0DF4-8E4E-5C47-B2AE-B14F86E1862F}" type="datetimeFigureOut">
              <a:rPr lang="en-US" smtClean="0"/>
              <a:t>6/29/2020</a:t>
            </a:fld>
            <a:endParaRPr lang="en-US"/>
          </a:p>
        </p:txBody>
      </p:sp>
      <p:sp>
        <p:nvSpPr>
          <p:cNvPr id="5" name="Footer Placeholder 4">
            <a:extLst>
              <a:ext uri="{FF2B5EF4-FFF2-40B4-BE49-F238E27FC236}">
                <a16:creationId xmlns:a16="http://schemas.microsoft.com/office/drawing/2014/main" id="{4B2D66DA-CFE9-FF48-A696-4735177744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6CDB7E-2016-F746-92A8-45B77BBCEEE5}"/>
              </a:ext>
            </a:extLst>
          </p:cNvPr>
          <p:cNvSpPr>
            <a:spLocks noGrp="1"/>
          </p:cNvSpPr>
          <p:nvPr>
            <p:ph type="sldNum" sz="quarter" idx="12"/>
          </p:nvPr>
        </p:nvSpPr>
        <p:spPr/>
        <p:txBody>
          <a:bodyPr/>
          <a:lstStyle/>
          <a:p>
            <a:fld id="{EF3BA071-5F92-AA4A-9B3B-76EDA57E8FD7}" type="slidenum">
              <a:rPr lang="en-US" smtClean="0"/>
              <a:t>‹#›</a:t>
            </a:fld>
            <a:endParaRPr lang="en-US"/>
          </a:p>
        </p:txBody>
      </p:sp>
    </p:spTree>
    <p:extLst>
      <p:ext uri="{BB962C8B-B14F-4D97-AF65-F5344CB8AC3E}">
        <p14:creationId xmlns:p14="http://schemas.microsoft.com/office/powerpoint/2010/main" val="3345507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77550-B441-F846-BC0B-60E7ADB529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836C95-64A7-E14B-B908-742B28ACEEB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AE867A-6AC4-D446-A2F4-C76BD8012E78}"/>
              </a:ext>
            </a:extLst>
          </p:cNvPr>
          <p:cNvSpPr>
            <a:spLocks noGrp="1"/>
          </p:cNvSpPr>
          <p:nvPr>
            <p:ph type="dt" sz="half" idx="10"/>
          </p:nvPr>
        </p:nvSpPr>
        <p:spPr/>
        <p:txBody>
          <a:bodyPr/>
          <a:lstStyle/>
          <a:p>
            <a:fld id="{03BA0DF4-8E4E-5C47-B2AE-B14F86E1862F}" type="datetimeFigureOut">
              <a:rPr lang="en-US" smtClean="0"/>
              <a:t>6/29/2020</a:t>
            </a:fld>
            <a:endParaRPr lang="en-US"/>
          </a:p>
        </p:txBody>
      </p:sp>
      <p:sp>
        <p:nvSpPr>
          <p:cNvPr id="5" name="Footer Placeholder 4">
            <a:extLst>
              <a:ext uri="{FF2B5EF4-FFF2-40B4-BE49-F238E27FC236}">
                <a16:creationId xmlns:a16="http://schemas.microsoft.com/office/drawing/2014/main" id="{495FD003-286A-5B49-87C8-430426075E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14FC24-3317-194B-87B6-CE708DCC15C6}"/>
              </a:ext>
            </a:extLst>
          </p:cNvPr>
          <p:cNvSpPr>
            <a:spLocks noGrp="1"/>
          </p:cNvSpPr>
          <p:nvPr>
            <p:ph type="sldNum" sz="quarter" idx="12"/>
          </p:nvPr>
        </p:nvSpPr>
        <p:spPr/>
        <p:txBody>
          <a:bodyPr/>
          <a:lstStyle/>
          <a:p>
            <a:fld id="{EF3BA071-5F92-AA4A-9B3B-76EDA57E8FD7}" type="slidenum">
              <a:rPr lang="en-US" smtClean="0"/>
              <a:t>‹#›</a:t>
            </a:fld>
            <a:endParaRPr lang="en-US"/>
          </a:p>
        </p:txBody>
      </p:sp>
    </p:spTree>
    <p:extLst>
      <p:ext uri="{BB962C8B-B14F-4D97-AF65-F5344CB8AC3E}">
        <p14:creationId xmlns:p14="http://schemas.microsoft.com/office/powerpoint/2010/main" val="2377685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3AFFB-6195-B744-BFA8-DE07B3543B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142D93E-F9C9-DA4F-B7B6-BBE3F3052F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A821E2-D74A-494F-A277-0900F89AC127}"/>
              </a:ext>
            </a:extLst>
          </p:cNvPr>
          <p:cNvSpPr>
            <a:spLocks noGrp="1"/>
          </p:cNvSpPr>
          <p:nvPr>
            <p:ph type="dt" sz="half" idx="10"/>
          </p:nvPr>
        </p:nvSpPr>
        <p:spPr/>
        <p:txBody>
          <a:bodyPr/>
          <a:lstStyle/>
          <a:p>
            <a:fld id="{03BA0DF4-8E4E-5C47-B2AE-B14F86E1862F}" type="datetimeFigureOut">
              <a:rPr lang="en-US" smtClean="0"/>
              <a:t>6/29/2020</a:t>
            </a:fld>
            <a:endParaRPr lang="en-US"/>
          </a:p>
        </p:txBody>
      </p:sp>
      <p:sp>
        <p:nvSpPr>
          <p:cNvPr id="5" name="Footer Placeholder 4">
            <a:extLst>
              <a:ext uri="{FF2B5EF4-FFF2-40B4-BE49-F238E27FC236}">
                <a16:creationId xmlns:a16="http://schemas.microsoft.com/office/drawing/2014/main" id="{F76290D2-171E-3842-99D0-07D6E83DD5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BEC988-3B4D-EF45-A6C8-46DD0802DA2F}"/>
              </a:ext>
            </a:extLst>
          </p:cNvPr>
          <p:cNvSpPr>
            <a:spLocks noGrp="1"/>
          </p:cNvSpPr>
          <p:nvPr>
            <p:ph type="sldNum" sz="quarter" idx="12"/>
          </p:nvPr>
        </p:nvSpPr>
        <p:spPr/>
        <p:txBody>
          <a:bodyPr/>
          <a:lstStyle/>
          <a:p>
            <a:fld id="{EF3BA071-5F92-AA4A-9B3B-76EDA57E8FD7}" type="slidenum">
              <a:rPr lang="en-US" smtClean="0"/>
              <a:t>‹#›</a:t>
            </a:fld>
            <a:endParaRPr lang="en-US"/>
          </a:p>
        </p:txBody>
      </p:sp>
    </p:spTree>
    <p:extLst>
      <p:ext uri="{BB962C8B-B14F-4D97-AF65-F5344CB8AC3E}">
        <p14:creationId xmlns:p14="http://schemas.microsoft.com/office/powerpoint/2010/main" val="1958149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5C6ED-83D1-3245-8F1B-178B739749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7F05C57-DEE8-EA45-B948-925946A5513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0C0AD02-2334-CA4E-914C-E7D76BA2D85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4C5AE32-920B-5A46-8697-6AAD74BBBE4D}"/>
              </a:ext>
            </a:extLst>
          </p:cNvPr>
          <p:cNvSpPr>
            <a:spLocks noGrp="1"/>
          </p:cNvSpPr>
          <p:nvPr>
            <p:ph type="dt" sz="half" idx="10"/>
          </p:nvPr>
        </p:nvSpPr>
        <p:spPr/>
        <p:txBody>
          <a:bodyPr/>
          <a:lstStyle/>
          <a:p>
            <a:fld id="{03BA0DF4-8E4E-5C47-B2AE-B14F86E1862F}" type="datetimeFigureOut">
              <a:rPr lang="en-US" smtClean="0"/>
              <a:t>6/29/2020</a:t>
            </a:fld>
            <a:endParaRPr lang="en-US"/>
          </a:p>
        </p:txBody>
      </p:sp>
      <p:sp>
        <p:nvSpPr>
          <p:cNvPr id="6" name="Footer Placeholder 5">
            <a:extLst>
              <a:ext uri="{FF2B5EF4-FFF2-40B4-BE49-F238E27FC236}">
                <a16:creationId xmlns:a16="http://schemas.microsoft.com/office/drawing/2014/main" id="{F4C2443E-F6B1-E04F-9637-841ABAF36E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E962EE-E40E-344C-97CF-AE7F98D753FB}"/>
              </a:ext>
            </a:extLst>
          </p:cNvPr>
          <p:cNvSpPr>
            <a:spLocks noGrp="1"/>
          </p:cNvSpPr>
          <p:nvPr>
            <p:ph type="sldNum" sz="quarter" idx="12"/>
          </p:nvPr>
        </p:nvSpPr>
        <p:spPr/>
        <p:txBody>
          <a:bodyPr/>
          <a:lstStyle/>
          <a:p>
            <a:fld id="{EF3BA071-5F92-AA4A-9B3B-76EDA57E8FD7}" type="slidenum">
              <a:rPr lang="en-US" smtClean="0"/>
              <a:t>‹#›</a:t>
            </a:fld>
            <a:endParaRPr lang="en-US"/>
          </a:p>
        </p:txBody>
      </p:sp>
    </p:spTree>
    <p:extLst>
      <p:ext uri="{BB962C8B-B14F-4D97-AF65-F5344CB8AC3E}">
        <p14:creationId xmlns:p14="http://schemas.microsoft.com/office/powerpoint/2010/main" val="876584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3B8F0-BABA-504C-855B-0012FFB9F47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294E6E4-11BE-2346-AC4A-5B0F40947C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CC7DBBC-85D9-934B-BB6B-103192C245F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26D8A5-9F5B-D449-B23A-E943AD212A2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E864C98-D11C-3D4C-A1C1-2E425F5C945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DCDCBB9-F0E3-EA4B-B0AD-51F5B7764812}"/>
              </a:ext>
            </a:extLst>
          </p:cNvPr>
          <p:cNvSpPr>
            <a:spLocks noGrp="1"/>
          </p:cNvSpPr>
          <p:nvPr>
            <p:ph type="dt" sz="half" idx="10"/>
          </p:nvPr>
        </p:nvSpPr>
        <p:spPr/>
        <p:txBody>
          <a:bodyPr/>
          <a:lstStyle/>
          <a:p>
            <a:fld id="{03BA0DF4-8E4E-5C47-B2AE-B14F86E1862F}" type="datetimeFigureOut">
              <a:rPr lang="en-US" smtClean="0"/>
              <a:t>6/29/2020</a:t>
            </a:fld>
            <a:endParaRPr lang="en-US"/>
          </a:p>
        </p:txBody>
      </p:sp>
      <p:sp>
        <p:nvSpPr>
          <p:cNvPr id="8" name="Footer Placeholder 7">
            <a:extLst>
              <a:ext uri="{FF2B5EF4-FFF2-40B4-BE49-F238E27FC236}">
                <a16:creationId xmlns:a16="http://schemas.microsoft.com/office/drawing/2014/main" id="{1CBE27A2-7FCF-6E40-A2B2-DF82AB518B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9AE2935-E8CF-CA43-9D4E-87AA5DBD37B6}"/>
              </a:ext>
            </a:extLst>
          </p:cNvPr>
          <p:cNvSpPr>
            <a:spLocks noGrp="1"/>
          </p:cNvSpPr>
          <p:nvPr>
            <p:ph type="sldNum" sz="quarter" idx="12"/>
          </p:nvPr>
        </p:nvSpPr>
        <p:spPr/>
        <p:txBody>
          <a:bodyPr/>
          <a:lstStyle/>
          <a:p>
            <a:fld id="{EF3BA071-5F92-AA4A-9B3B-76EDA57E8FD7}" type="slidenum">
              <a:rPr lang="en-US" smtClean="0"/>
              <a:t>‹#›</a:t>
            </a:fld>
            <a:endParaRPr lang="en-US"/>
          </a:p>
        </p:txBody>
      </p:sp>
    </p:spTree>
    <p:extLst>
      <p:ext uri="{BB962C8B-B14F-4D97-AF65-F5344CB8AC3E}">
        <p14:creationId xmlns:p14="http://schemas.microsoft.com/office/powerpoint/2010/main" val="2887231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91B84-5837-164B-8D03-BB64507CDD3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6B94550-9B9D-A14F-99C1-EC580CC1AE3D}"/>
              </a:ext>
            </a:extLst>
          </p:cNvPr>
          <p:cNvSpPr>
            <a:spLocks noGrp="1"/>
          </p:cNvSpPr>
          <p:nvPr>
            <p:ph type="dt" sz="half" idx="10"/>
          </p:nvPr>
        </p:nvSpPr>
        <p:spPr/>
        <p:txBody>
          <a:bodyPr/>
          <a:lstStyle/>
          <a:p>
            <a:fld id="{03BA0DF4-8E4E-5C47-B2AE-B14F86E1862F}" type="datetimeFigureOut">
              <a:rPr lang="en-US" smtClean="0"/>
              <a:t>6/29/2020</a:t>
            </a:fld>
            <a:endParaRPr lang="en-US"/>
          </a:p>
        </p:txBody>
      </p:sp>
      <p:sp>
        <p:nvSpPr>
          <p:cNvPr id="4" name="Footer Placeholder 3">
            <a:extLst>
              <a:ext uri="{FF2B5EF4-FFF2-40B4-BE49-F238E27FC236}">
                <a16:creationId xmlns:a16="http://schemas.microsoft.com/office/drawing/2014/main" id="{E393EFD9-5930-1440-B76C-DFE3BACD149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8649A8F-9B21-5E47-9916-DBBBAD546DAC}"/>
              </a:ext>
            </a:extLst>
          </p:cNvPr>
          <p:cNvSpPr>
            <a:spLocks noGrp="1"/>
          </p:cNvSpPr>
          <p:nvPr>
            <p:ph type="sldNum" sz="quarter" idx="12"/>
          </p:nvPr>
        </p:nvSpPr>
        <p:spPr/>
        <p:txBody>
          <a:bodyPr/>
          <a:lstStyle/>
          <a:p>
            <a:fld id="{EF3BA071-5F92-AA4A-9B3B-76EDA57E8FD7}" type="slidenum">
              <a:rPr lang="en-US" smtClean="0"/>
              <a:t>‹#›</a:t>
            </a:fld>
            <a:endParaRPr lang="en-US"/>
          </a:p>
        </p:txBody>
      </p:sp>
    </p:spTree>
    <p:extLst>
      <p:ext uri="{BB962C8B-B14F-4D97-AF65-F5344CB8AC3E}">
        <p14:creationId xmlns:p14="http://schemas.microsoft.com/office/powerpoint/2010/main" val="1037970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C5D0721-E763-084B-99FE-F916BE42A968}"/>
              </a:ext>
            </a:extLst>
          </p:cNvPr>
          <p:cNvSpPr>
            <a:spLocks noGrp="1"/>
          </p:cNvSpPr>
          <p:nvPr>
            <p:ph type="dt" sz="half" idx="10"/>
          </p:nvPr>
        </p:nvSpPr>
        <p:spPr/>
        <p:txBody>
          <a:bodyPr/>
          <a:lstStyle/>
          <a:p>
            <a:fld id="{03BA0DF4-8E4E-5C47-B2AE-B14F86E1862F}" type="datetimeFigureOut">
              <a:rPr lang="en-US" smtClean="0"/>
              <a:t>6/29/2020</a:t>
            </a:fld>
            <a:endParaRPr lang="en-US"/>
          </a:p>
        </p:txBody>
      </p:sp>
      <p:sp>
        <p:nvSpPr>
          <p:cNvPr id="3" name="Footer Placeholder 2">
            <a:extLst>
              <a:ext uri="{FF2B5EF4-FFF2-40B4-BE49-F238E27FC236}">
                <a16:creationId xmlns:a16="http://schemas.microsoft.com/office/drawing/2014/main" id="{8BAE3E75-2E78-1846-97FE-22956D85EB3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AECF389-97B5-3E49-BCB3-AB8E597B2864}"/>
              </a:ext>
            </a:extLst>
          </p:cNvPr>
          <p:cNvSpPr>
            <a:spLocks noGrp="1"/>
          </p:cNvSpPr>
          <p:nvPr>
            <p:ph type="sldNum" sz="quarter" idx="12"/>
          </p:nvPr>
        </p:nvSpPr>
        <p:spPr/>
        <p:txBody>
          <a:bodyPr/>
          <a:lstStyle/>
          <a:p>
            <a:fld id="{EF3BA071-5F92-AA4A-9B3B-76EDA57E8FD7}" type="slidenum">
              <a:rPr lang="en-US" smtClean="0"/>
              <a:t>‹#›</a:t>
            </a:fld>
            <a:endParaRPr lang="en-US"/>
          </a:p>
        </p:txBody>
      </p:sp>
    </p:spTree>
    <p:extLst>
      <p:ext uri="{BB962C8B-B14F-4D97-AF65-F5344CB8AC3E}">
        <p14:creationId xmlns:p14="http://schemas.microsoft.com/office/powerpoint/2010/main" val="230105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40BBC-6B0A-FB41-B773-0C05DCD21C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1663709-E9B1-C141-8ED6-6B8474691B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13E7F26-5607-EA41-8088-A8D64EA209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037EE6-915C-F945-A061-2E9EF7B03791}"/>
              </a:ext>
            </a:extLst>
          </p:cNvPr>
          <p:cNvSpPr>
            <a:spLocks noGrp="1"/>
          </p:cNvSpPr>
          <p:nvPr>
            <p:ph type="dt" sz="half" idx="10"/>
          </p:nvPr>
        </p:nvSpPr>
        <p:spPr/>
        <p:txBody>
          <a:bodyPr/>
          <a:lstStyle/>
          <a:p>
            <a:fld id="{03BA0DF4-8E4E-5C47-B2AE-B14F86E1862F}" type="datetimeFigureOut">
              <a:rPr lang="en-US" smtClean="0"/>
              <a:t>6/29/2020</a:t>
            </a:fld>
            <a:endParaRPr lang="en-US"/>
          </a:p>
        </p:txBody>
      </p:sp>
      <p:sp>
        <p:nvSpPr>
          <p:cNvPr id="6" name="Footer Placeholder 5">
            <a:extLst>
              <a:ext uri="{FF2B5EF4-FFF2-40B4-BE49-F238E27FC236}">
                <a16:creationId xmlns:a16="http://schemas.microsoft.com/office/drawing/2014/main" id="{EB713450-E093-DE4C-8367-CE4A59EAF5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DA1A76-2142-D64E-8232-6F322A9EB0F5}"/>
              </a:ext>
            </a:extLst>
          </p:cNvPr>
          <p:cNvSpPr>
            <a:spLocks noGrp="1"/>
          </p:cNvSpPr>
          <p:nvPr>
            <p:ph type="sldNum" sz="quarter" idx="12"/>
          </p:nvPr>
        </p:nvSpPr>
        <p:spPr/>
        <p:txBody>
          <a:bodyPr/>
          <a:lstStyle/>
          <a:p>
            <a:fld id="{EF3BA071-5F92-AA4A-9B3B-76EDA57E8FD7}" type="slidenum">
              <a:rPr lang="en-US" smtClean="0"/>
              <a:t>‹#›</a:t>
            </a:fld>
            <a:endParaRPr lang="en-US"/>
          </a:p>
        </p:txBody>
      </p:sp>
    </p:spTree>
    <p:extLst>
      <p:ext uri="{BB962C8B-B14F-4D97-AF65-F5344CB8AC3E}">
        <p14:creationId xmlns:p14="http://schemas.microsoft.com/office/powerpoint/2010/main" val="1116867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5CC4C-1904-3C43-9554-35D9225C56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D9D34C2-EF12-4A40-A10C-3AD28D1CBC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300716B-1FD4-7247-946B-B22A7D1EB8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643A5B-FFF2-EE4C-976E-6D1F5972A329}"/>
              </a:ext>
            </a:extLst>
          </p:cNvPr>
          <p:cNvSpPr>
            <a:spLocks noGrp="1"/>
          </p:cNvSpPr>
          <p:nvPr>
            <p:ph type="dt" sz="half" idx="10"/>
          </p:nvPr>
        </p:nvSpPr>
        <p:spPr/>
        <p:txBody>
          <a:bodyPr/>
          <a:lstStyle/>
          <a:p>
            <a:fld id="{03BA0DF4-8E4E-5C47-B2AE-B14F86E1862F}" type="datetimeFigureOut">
              <a:rPr lang="en-US" smtClean="0"/>
              <a:t>6/29/2020</a:t>
            </a:fld>
            <a:endParaRPr lang="en-US"/>
          </a:p>
        </p:txBody>
      </p:sp>
      <p:sp>
        <p:nvSpPr>
          <p:cNvPr id="6" name="Footer Placeholder 5">
            <a:extLst>
              <a:ext uri="{FF2B5EF4-FFF2-40B4-BE49-F238E27FC236}">
                <a16:creationId xmlns:a16="http://schemas.microsoft.com/office/drawing/2014/main" id="{D0F79664-6400-E842-9FD6-977546E894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616665-87C7-FF42-B207-3DBE3D8ED7E0}"/>
              </a:ext>
            </a:extLst>
          </p:cNvPr>
          <p:cNvSpPr>
            <a:spLocks noGrp="1"/>
          </p:cNvSpPr>
          <p:nvPr>
            <p:ph type="sldNum" sz="quarter" idx="12"/>
          </p:nvPr>
        </p:nvSpPr>
        <p:spPr/>
        <p:txBody>
          <a:bodyPr/>
          <a:lstStyle/>
          <a:p>
            <a:fld id="{EF3BA071-5F92-AA4A-9B3B-76EDA57E8FD7}" type="slidenum">
              <a:rPr lang="en-US" smtClean="0"/>
              <a:t>‹#›</a:t>
            </a:fld>
            <a:endParaRPr lang="en-US"/>
          </a:p>
        </p:txBody>
      </p:sp>
    </p:spTree>
    <p:extLst>
      <p:ext uri="{BB962C8B-B14F-4D97-AF65-F5344CB8AC3E}">
        <p14:creationId xmlns:p14="http://schemas.microsoft.com/office/powerpoint/2010/main" val="1210150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2AB274-BD1E-8E4A-959A-05D7FFF883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B2FE4D9-24A5-2C45-B69F-41F3F2CBDB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3F6008-B685-6443-BAEF-82E9825EFC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BA0DF4-8E4E-5C47-B2AE-B14F86E1862F}" type="datetimeFigureOut">
              <a:rPr lang="en-US" smtClean="0"/>
              <a:t>6/29/2020</a:t>
            </a:fld>
            <a:endParaRPr lang="en-US"/>
          </a:p>
        </p:txBody>
      </p:sp>
      <p:sp>
        <p:nvSpPr>
          <p:cNvPr id="5" name="Footer Placeholder 4">
            <a:extLst>
              <a:ext uri="{FF2B5EF4-FFF2-40B4-BE49-F238E27FC236}">
                <a16:creationId xmlns:a16="http://schemas.microsoft.com/office/drawing/2014/main" id="{6FFCBCEE-35CF-F449-B70E-A7512E490A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0EAF94F-C7C1-B44D-843A-F4F08C9EF7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3BA071-5F92-AA4A-9B3B-76EDA57E8FD7}" type="slidenum">
              <a:rPr lang="en-US" smtClean="0"/>
              <a:t>‹#›</a:t>
            </a:fld>
            <a:endParaRPr lang="en-US"/>
          </a:p>
        </p:txBody>
      </p:sp>
    </p:spTree>
    <p:extLst>
      <p:ext uri="{BB962C8B-B14F-4D97-AF65-F5344CB8AC3E}">
        <p14:creationId xmlns:p14="http://schemas.microsoft.com/office/powerpoint/2010/main" val="2400642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en.m.wikipedia.org/wiki/Chees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F13DD7-B39B-B946-9F98-5B4A721FF2D0}"/>
              </a:ext>
            </a:extLst>
          </p:cNvPr>
          <p:cNvSpPr>
            <a:spLocks noGrp="1"/>
          </p:cNvSpPr>
          <p:nvPr>
            <p:ph idx="1"/>
          </p:nvPr>
        </p:nvSpPr>
        <p:spPr>
          <a:xfrm>
            <a:off x="648891" y="1208484"/>
            <a:ext cx="10704909" cy="4339830"/>
          </a:xfrm>
        </p:spPr>
        <p:txBody>
          <a:bodyPr anchor="ctr">
            <a:noAutofit/>
          </a:bodyPr>
          <a:lstStyle/>
          <a:p>
            <a:pPr marL="0" indent="0" algn="ctr">
              <a:buNone/>
            </a:pPr>
            <a:r>
              <a:rPr lang="en-US" sz="6000"/>
              <a:t>🆂🅰🅽🅹🅰🆈 🅶🅰🅽🅳🅷🅸 🅸🅽🆂🆃🅸🆃🆄🆃🅴 🅾🅵 🅳🅰🅸🆁🆈 🆃🅴🅲🅷🅽🅾🅻🅾🅶🆈</a:t>
            </a:r>
            <a:endParaRPr lang="en-US" sz="6000" b="1"/>
          </a:p>
        </p:txBody>
      </p:sp>
    </p:spTree>
    <p:extLst>
      <p:ext uri="{BB962C8B-B14F-4D97-AF65-F5344CB8AC3E}">
        <p14:creationId xmlns:p14="http://schemas.microsoft.com/office/powerpoint/2010/main" val="1488350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E60623-173F-434E-8E2F-3A4CE829D3C2}"/>
              </a:ext>
            </a:extLst>
          </p:cNvPr>
          <p:cNvSpPr>
            <a:spLocks noGrp="1"/>
          </p:cNvSpPr>
          <p:nvPr>
            <p:ph idx="1"/>
          </p:nvPr>
        </p:nvSpPr>
        <p:spPr>
          <a:xfrm>
            <a:off x="838200" y="642938"/>
            <a:ext cx="10515600" cy="5534025"/>
          </a:xfrm>
        </p:spPr>
        <p:txBody>
          <a:bodyPr>
            <a:normAutofit/>
          </a:bodyPr>
          <a:lstStyle/>
          <a:p>
            <a:pPr marL="0" indent="0">
              <a:buNone/>
            </a:pPr>
            <a:endParaRPr lang="en-IN" sz="6000" b="1"/>
          </a:p>
          <a:p>
            <a:pPr marL="0" indent="0">
              <a:buNone/>
            </a:pPr>
            <a:endParaRPr lang="en-IN" sz="6000" b="1"/>
          </a:p>
          <a:p>
            <a:pPr marL="0" indent="0">
              <a:buNone/>
            </a:pPr>
            <a:r>
              <a:rPr lang="en-IN" sz="6000" b="1"/>
              <a:t>                  Thank you</a:t>
            </a:r>
            <a:endParaRPr lang="en-US" sz="6000" b="1"/>
          </a:p>
        </p:txBody>
      </p:sp>
    </p:spTree>
    <p:extLst>
      <p:ext uri="{BB962C8B-B14F-4D97-AF65-F5344CB8AC3E}">
        <p14:creationId xmlns:p14="http://schemas.microsoft.com/office/powerpoint/2010/main" val="2700824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41810-6FF2-8441-98A6-57CC685329E4}"/>
              </a:ext>
            </a:extLst>
          </p:cNvPr>
          <p:cNvSpPr>
            <a:spLocks noGrp="1"/>
          </p:cNvSpPr>
          <p:nvPr>
            <p:ph type="title"/>
          </p:nvPr>
        </p:nvSpPr>
        <p:spPr/>
        <p:txBody>
          <a:bodyPr/>
          <a:lstStyle/>
          <a:p>
            <a:pPr algn="ctr"/>
            <a:r>
              <a:rPr lang="en-US" b="1"/>
              <a:t>Şt</a:t>
            </a:r>
            <a:r>
              <a:rPr lang="th-TH" b="1"/>
              <a:t>ค</a:t>
            </a:r>
            <a:r>
              <a:rPr lang="en-US" b="1"/>
              <a:t>rtēr ¢</a:t>
            </a:r>
            <a:r>
              <a:rPr lang="th-TH" b="1"/>
              <a:t>น</a:t>
            </a:r>
            <a:r>
              <a:rPr lang="en-US" b="1"/>
              <a:t>lt</a:t>
            </a:r>
            <a:r>
              <a:rPr lang="th-TH" b="1"/>
              <a:t>น</a:t>
            </a:r>
            <a:r>
              <a:rPr lang="en-US" b="1"/>
              <a:t>rēŞ </a:t>
            </a:r>
            <a:r>
              <a:rPr lang="th-TH" b="1"/>
              <a:t>ค</a:t>
            </a:r>
            <a:r>
              <a:rPr lang="lo-LA" b="1"/>
              <a:t>ຖ໓ </a:t>
            </a:r>
            <a:r>
              <a:rPr lang="en-US" b="1"/>
              <a:t>fēr</a:t>
            </a:r>
            <a:r>
              <a:rPr lang="th-TH" b="1"/>
              <a:t>๓</a:t>
            </a:r>
            <a:r>
              <a:rPr lang="en-US" b="1"/>
              <a:t>ē</a:t>
            </a:r>
            <a:r>
              <a:rPr lang="lo-LA" b="1"/>
              <a:t>ຖ</a:t>
            </a:r>
            <a:r>
              <a:rPr lang="en-US" b="1"/>
              <a:t>tē</a:t>
            </a:r>
            <a:r>
              <a:rPr lang="lo-LA" b="1"/>
              <a:t>໓ </a:t>
            </a:r>
            <a:r>
              <a:rPr lang="th-TH" b="1"/>
              <a:t>๓</a:t>
            </a:r>
            <a:r>
              <a:rPr lang="en-US" b="1"/>
              <a:t>ilk </a:t>
            </a:r>
            <a:r>
              <a:rPr lang="en-IN" b="1"/>
              <a:t>              </a:t>
            </a:r>
            <a:r>
              <a:rPr lang="en-US" b="1"/>
              <a:t>pr</a:t>
            </a:r>
            <a:r>
              <a:rPr lang="lo-LA" b="1"/>
              <a:t>໐໓</a:t>
            </a:r>
            <a:r>
              <a:rPr lang="th-TH" b="1"/>
              <a:t>น¢</a:t>
            </a:r>
            <a:r>
              <a:rPr lang="en-US" b="1"/>
              <a:t>tŞ</a:t>
            </a:r>
          </a:p>
        </p:txBody>
      </p:sp>
      <p:sp>
        <p:nvSpPr>
          <p:cNvPr id="3" name="Content Placeholder 2">
            <a:extLst>
              <a:ext uri="{FF2B5EF4-FFF2-40B4-BE49-F238E27FC236}">
                <a16:creationId xmlns:a16="http://schemas.microsoft.com/office/drawing/2014/main" id="{CE4EFFB3-9564-E74F-9950-6C796828942A}"/>
              </a:ext>
            </a:extLst>
          </p:cNvPr>
          <p:cNvSpPr>
            <a:spLocks noGrp="1"/>
          </p:cNvSpPr>
          <p:nvPr>
            <p:ph idx="1"/>
          </p:nvPr>
        </p:nvSpPr>
        <p:spPr/>
        <p:txBody>
          <a:bodyPr>
            <a:normAutofit/>
          </a:bodyPr>
          <a:lstStyle/>
          <a:p>
            <a:pPr marL="0" indent="0" algn="ctr">
              <a:buNone/>
            </a:pPr>
            <a:r>
              <a:rPr lang="en-US" sz="3200" b="1"/>
              <a:t>🅰🆂🆂🅸🅶🅽🅼🅴🅽🆃</a:t>
            </a:r>
            <a:endParaRPr lang="en-IN" sz="3200" b="1"/>
          </a:p>
          <a:p>
            <a:pPr marL="0" indent="0" algn="ctr">
              <a:buNone/>
            </a:pPr>
            <a:endParaRPr lang="en-IN" sz="3200" b="1"/>
          </a:p>
          <a:p>
            <a:pPr marL="0" indent="0" algn="ctr">
              <a:buNone/>
            </a:pPr>
            <a:r>
              <a:rPr lang="en-IN" sz="3200" b="1"/>
              <a:t>NAME:- SUMIT KUMAR</a:t>
            </a:r>
          </a:p>
          <a:p>
            <a:pPr marL="0" indent="0" algn="ctr">
              <a:buNone/>
            </a:pPr>
            <a:r>
              <a:rPr lang="en-IN" sz="3200" b="1"/>
              <a:t>ROLL:- SDT-16/2018</a:t>
            </a:r>
          </a:p>
          <a:p>
            <a:pPr marL="0" indent="0" algn="ctr">
              <a:buNone/>
            </a:pPr>
            <a:r>
              <a:rPr lang="en-IN" sz="3200" b="1"/>
              <a:t>TOPIC:- Primary and secondary microflora of cheese, bacterial And mold ripened cheese, Soft, semi-Soft, hard, semi- hard, And brick cheese.</a:t>
            </a:r>
            <a:endParaRPr lang="en-US" sz="3200" b="1"/>
          </a:p>
        </p:txBody>
      </p:sp>
    </p:spTree>
    <p:extLst>
      <p:ext uri="{BB962C8B-B14F-4D97-AF65-F5344CB8AC3E}">
        <p14:creationId xmlns:p14="http://schemas.microsoft.com/office/powerpoint/2010/main" val="3597710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63761-619B-B84C-BCF0-6B98438A1028}"/>
              </a:ext>
            </a:extLst>
          </p:cNvPr>
          <p:cNvSpPr>
            <a:spLocks noGrp="1"/>
          </p:cNvSpPr>
          <p:nvPr>
            <p:ph type="title"/>
          </p:nvPr>
        </p:nvSpPr>
        <p:spPr/>
        <p:txBody>
          <a:bodyPr/>
          <a:lstStyle/>
          <a:p>
            <a:r>
              <a:rPr lang="en-IN" b="1"/>
              <a:t>Primary and secondary microflora of cheese</a:t>
            </a:r>
            <a:endParaRPr lang="en-US" b="1"/>
          </a:p>
        </p:txBody>
      </p:sp>
      <p:sp>
        <p:nvSpPr>
          <p:cNvPr id="3" name="Content Placeholder 2">
            <a:extLst>
              <a:ext uri="{FF2B5EF4-FFF2-40B4-BE49-F238E27FC236}">
                <a16:creationId xmlns:a16="http://schemas.microsoft.com/office/drawing/2014/main" id="{F7BF476A-D740-1040-8CA2-D1468A8FD5D5}"/>
              </a:ext>
            </a:extLst>
          </p:cNvPr>
          <p:cNvSpPr>
            <a:spLocks noGrp="1"/>
          </p:cNvSpPr>
          <p:nvPr>
            <p:ph idx="1"/>
          </p:nvPr>
        </p:nvSpPr>
        <p:spPr/>
        <p:txBody>
          <a:bodyPr>
            <a:normAutofit fontScale="92500" lnSpcReduction="10000"/>
          </a:bodyPr>
          <a:lstStyle/>
          <a:p>
            <a:pPr marL="0" indent="0">
              <a:buNone/>
            </a:pPr>
            <a:r>
              <a:rPr lang="en-IN" b="1"/>
              <a:t>Primary microflora:- </a:t>
            </a:r>
          </a:p>
          <a:p>
            <a:pPr marL="0" indent="0">
              <a:buNone/>
            </a:pPr>
            <a:r>
              <a:rPr lang="en-IN" b="1" i="0">
                <a:solidFill>
                  <a:srgbClr val="3C4043"/>
                </a:solidFill>
                <a:effectLst/>
                <a:latin typeface="Roboto" panose="02000000000000000000" pitchFamily="2" charset="0"/>
              </a:rPr>
              <a:t>*Primary microflora</a:t>
            </a:r>
            <a:r>
              <a:rPr lang="en-IN" b="0" i="0">
                <a:solidFill>
                  <a:srgbClr val="3C4043"/>
                </a:solidFill>
                <a:effectLst/>
                <a:latin typeface="Roboto" panose="02000000000000000000" pitchFamily="2" charset="0"/>
              </a:rPr>
              <a:t> are fermentative lactic acid </a:t>
            </a:r>
            <a:r>
              <a:rPr lang="en-IN" b="1" i="0">
                <a:solidFill>
                  <a:srgbClr val="002060"/>
                </a:solidFill>
                <a:effectLst/>
                <a:latin typeface="Roboto" panose="02000000000000000000" pitchFamily="2" charset="0"/>
              </a:rPr>
              <a:t>bacteria</a:t>
            </a:r>
            <a:r>
              <a:rPr lang="en-IN" b="0" i="0">
                <a:solidFill>
                  <a:srgbClr val="3C4043"/>
                </a:solidFill>
                <a:effectLst/>
                <a:latin typeface="Roboto" panose="02000000000000000000" pitchFamily="2" charset="0"/>
              </a:rPr>
              <a:t> which cause the milk to curd.</a:t>
            </a:r>
          </a:p>
          <a:p>
            <a:pPr marL="0" indent="0">
              <a:buNone/>
            </a:pPr>
            <a:r>
              <a:rPr lang="en-IN" b="1" i="0">
                <a:solidFill>
                  <a:srgbClr val="3C4043"/>
                </a:solidFill>
                <a:effectLst/>
                <a:latin typeface="Roboto" panose="02000000000000000000" pitchFamily="2" charset="0"/>
              </a:rPr>
              <a:t>*</a:t>
            </a:r>
            <a:r>
              <a:rPr lang="en-IN" i="0">
                <a:solidFill>
                  <a:srgbClr val="3C4043"/>
                </a:solidFill>
                <a:effectLst/>
                <a:latin typeface="Roboto" panose="02000000000000000000" pitchFamily="2" charset="0"/>
              </a:rPr>
              <a:t>Starter bacteria could be defined as isolates which produce sufficient acid to reduce the pH of milk to 5.3 in 6 h at 30–37°C.</a:t>
            </a:r>
          </a:p>
          <a:p>
            <a:pPr marL="0" indent="0">
              <a:buNone/>
            </a:pPr>
            <a:r>
              <a:rPr lang="en-IN" b="1">
                <a:solidFill>
                  <a:srgbClr val="3C4043"/>
                </a:solidFill>
                <a:latin typeface="Roboto" panose="02000000000000000000" pitchFamily="2" charset="0"/>
              </a:rPr>
              <a:t>*</a:t>
            </a:r>
            <a:r>
              <a:rPr lang="en-IN">
                <a:solidFill>
                  <a:srgbClr val="3C4043"/>
                </a:solidFill>
                <a:latin typeface="Roboto" panose="02000000000000000000" pitchFamily="2" charset="0"/>
              </a:rPr>
              <a:t>They grow during manufacture and typically attain densities of 108 cfu/g within hours of the beginning of manufacture. </a:t>
            </a:r>
          </a:p>
          <a:p>
            <a:pPr marL="0" indent="0">
              <a:buNone/>
            </a:pPr>
            <a:r>
              <a:rPr lang="en-IN" b="1" i="0">
                <a:solidFill>
                  <a:srgbClr val="3C4043"/>
                </a:solidFill>
                <a:effectLst/>
                <a:latin typeface="Roboto" panose="02000000000000000000" pitchFamily="2" charset="0"/>
              </a:rPr>
              <a:t>*</a:t>
            </a:r>
            <a:r>
              <a:rPr lang="en-IN" b="1" i="0">
                <a:effectLst/>
                <a:latin typeface="Roboto" panose="02000000000000000000" pitchFamily="2" charset="0"/>
              </a:rPr>
              <a:t>Either</a:t>
            </a:r>
            <a:r>
              <a:rPr lang="en-IN" i="0">
                <a:solidFill>
                  <a:srgbClr val="3C4043"/>
                </a:solidFill>
                <a:effectLst/>
                <a:latin typeface="Roboto" panose="02000000000000000000" pitchFamily="2" charset="0"/>
              </a:rPr>
              <a:t> </a:t>
            </a:r>
            <a:r>
              <a:rPr lang="en-IN" b="1" i="0">
                <a:solidFill>
                  <a:srgbClr val="002060"/>
                </a:solidFill>
                <a:effectLst/>
                <a:latin typeface="Roboto" panose="02000000000000000000" pitchFamily="2" charset="0"/>
              </a:rPr>
              <a:t>mesophilic or thermophilic</a:t>
            </a:r>
            <a:r>
              <a:rPr lang="en-IN" i="0">
                <a:solidFill>
                  <a:srgbClr val="3C4043"/>
                </a:solidFill>
                <a:effectLst/>
                <a:latin typeface="Roboto" panose="02000000000000000000" pitchFamily="2" charset="0"/>
              </a:rPr>
              <a:t> starter cultures are used:- </a:t>
            </a:r>
          </a:p>
          <a:p>
            <a:pPr marL="0" indent="0">
              <a:buNone/>
            </a:pPr>
            <a:r>
              <a:rPr lang="en-IN" b="1">
                <a:solidFill>
                  <a:srgbClr val="3C4043"/>
                </a:solidFill>
                <a:latin typeface="Roboto" panose="02000000000000000000" pitchFamily="2" charset="0"/>
              </a:rPr>
              <a:t>*</a:t>
            </a:r>
            <a:r>
              <a:rPr lang="en-IN" b="1" u="sng">
                <a:latin typeface="Roboto" panose="02000000000000000000" pitchFamily="2" charset="0"/>
              </a:rPr>
              <a:t>Mesophilic</a:t>
            </a:r>
            <a:r>
              <a:rPr lang="en-IN" b="1">
                <a:latin typeface="Roboto" panose="02000000000000000000" pitchFamily="2" charset="0"/>
              </a:rPr>
              <a:t>:-</a:t>
            </a:r>
            <a:r>
              <a:rPr lang="en-IN" b="1">
                <a:solidFill>
                  <a:srgbClr val="002060"/>
                </a:solidFill>
                <a:latin typeface="Roboto" panose="02000000000000000000" pitchFamily="2" charset="0"/>
              </a:rPr>
              <a:t>Cheddar, Gouda, Edam, Blue and Camembert.</a:t>
            </a:r>
          </a:p>
          <a:p>
            <a:pPr marL="0" indent="0">
              <a:buNone/>
            </a:pPr>
            <a:r>
              <a:rPr lang="en-IN" b="1" i="0">
                <a:solidFill>
                  <a:srgbClr val="002060"/>
                </a:solidFill>
                <a:effectLst/>
                <a:latin typeface="Roboto" panose="02000000000000000000" pitchFamily="2" charset="0"/>
              </a:rPr>
              <a:t>*mesophilic cultures are mainly composed of L. Lactis ssp. Cremoris and L. Lactis ssp. lactis,</a:t>
            </a:r>
          </a:p>
        </p:txBody>
      </p:sp>
    </p:spTree>
    <p:extLst>
      <p:ext uri="{BB962C8B-B14F-4D97-AF65-F5344CB8AC3E}">
        <p14:creationId xmlns:p14="http://schemas.microsoft.com/office/powerpoint/2010/main" val="2725050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63AF6E-E188-FD4A-AC55-240151187C8E}"/>
              </a:ext>
            </a:extLst>
          </p:cNvPr>
          <p:cNvSpPr>
            <a:spLocks noGrp="1"/>
          </p:cNvSpPr>
          <p:nvPr>
            <p:ph idx="1"/>
          </p:nvPr>
        </p:nvSpPr>
        <p:spPr>
          <a:xfrm>
            <a:off x="838200" y="614362"/>
            <a:ext cx="10515600" cy="5629275"/>
          </a:xfrm>
        </p:spPr>
        <p:txBody>
          <a:bodyPr>
            <a:normAutofit/>
          </a:bodyPr>
          <a:lstStyle/>
          <a:p>
            <a:pPr marL="0" indent="0">
              <a:buNone/>
            </a:pPr>
            <a:r>
              <a:rPr lang="en-IN" b="1"/>
              <a:t>*Thermophilic:-</a:t>
            </a:r>
            <a:r>
              <a:rPr lang="en-IN"/>
              <a:t>It used for high temperature (50–55°C) cooked hard cheeses such as </a:t>
            </a:r>
            <a:r>
              <a:rPr lang="en-IN" b="1">
                <a:solidFill>
                  <a:srgbClr val="002060"/>
                </a:solidFill>
              </a:rPr>
              <a:t>Parmesan and Grana.</a:t>
            </a:r>
          </a:p>
          <a:p>
            <a:pPr marL="0" indent="0">
              <a:buNone/>
            </a:pPr>
            <a:r>
              <a:rPr lang="en-IN" b="1"/>
              <a:t>*</a:t>
            </a:r>
            <a:r>
              <a:rPr lang="en-IN"/>
              <a:t>Thermophilic starters are composed of either single or multiple strains of</a:t>
            </a:r>
            <a:r>
              <a:rPr lang="en-IN" b="1"/>
              <a:t> </a:t>
            </a:r>
            <a:r>
              <a:rPr lang="en-IN" b="1">
                <a:solidFill>
                  <a:srgbClr val="002060"/>
                </a:solidFill>
              </a:rPr>
              <a:t>S. Thermophilus and thermophilic lactobacilli such as Lb. Delbrueckii ssp. Delbrueckii, Lb. Delbrueckii ssp. Bulgaricus, Lb. Del brueckii ssp. Lactis.</a:t>
            </a:r>
          </a:p>
          <a:p>
            <a:pPr marL="0" indent="0">
              <a:buNone/>
            </a:pPr>
            <a:r>
              <a:rPr lang="en-IN" b="1" u="sng"/>
              <a:t>Secondary microflora:-</a:t>
            </a:r>
          </a:p>
          <a:p>
            <a:pPr marL="514350" indent="-514350">
              <a:buAutoNum type="arabicPeriod"/>
            </a:pPr>
            <a:r>
              <a:rPr lang="en-IN" b="1" u="sng">
                <a:solidFill>
                  <a:srgbClr val="002060"/>
                </a:solidFill>
              </a:rPr>
              <a:t>Non-starter lactic acid bacteria (NSLAB)</a:t>
            </a:r>
          </a:p>
          <a:p>
            <a:pPr marL="0" indent="0">
              <a:buNone/>
            </a:pPr>
            <a:r>
              <a:rPr lang="en-IN">
                <a:solidFill>
                  <a:srgbClr val="002060"/>
                </a:solidFill>
              </a:rPr>
              <a:t>.        </a:t>
            </a:r>
            <a:r>
              <a:rPr lang="en-IN"/>
              <a:t>-NSLAB are mesophilic lactobacilli and pediococci.</a:t>
            </a:r>
          </a:p>
          <a:p>
            <a:pPr marL="0" indent="0">
              <a:buNone/>
            </a:pPr>
            <a:r>
              <a:rPr lang="en-IN"/>
              <a:t>         - Lactobacilli are traditionally divided into</a:t>
            </a:r>
            <a:r>
              <a:rPr lang="en-IN" b="1">
                <a:solidFill>
                  <a:srgbClr val="002060"/>
                </a:solidFill>
              </a:rPr>
              <a:t> three groups</a:t>
            </a:r>
            <a:r>
              <a:rPr lang="en-IN"/>
              <a:t> on the basis of being either (I) obligatory homofermentative, (II) facultatively heterofermentative, or (III) obligatory heterofermentative.</a:t>
            </a:r>
          </a:p>
        </p:txBody>
      </p:sp>
    </p:spTree>
    <p:extLst>
      <p:ext uri="{BB962C8B-B14F-4D97-AF65-F5344CB8AC3E}">
        <p14:creationId xmlns:p14="http://schemas.microsoft.com/office/powerpoint/2010/main" val="1864318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1B82EC-D0E6-0A4F-AE1F-6791C27DF679}"/>
              </a:ext>
            </a:extLst>
          </p:cNvPr>
          <p:cNvSpPr>
            <a:spLocks noGrp="1"/>
          </p:cNvSpPr>
          <p:nvPr>
            <p:ph idx="1"/>
          </p:nvPr>
        </p:nvSpPr>
        <p:spPr>
          <a:xfrm>
            <a:off x="838200" y="523875"/>
            <a:ext cx="10515600" cy="5653088"/>
          </a:xfrm>
        </p:spPr>
        <p:txBody>
          <a:bodyPr>
            <a:normAutofit lnSpcReduction="10000"/>
          </a:bodyPr>
          <a:lstStyle/>
          <a:p>
            <a:pPr marL="0" indent="0">
              <a:buNone/>
            </a:pPr>
            <a:r>
              <a:rPr lang="en-IN"/>
              <a:t>       </a:t>
            </a:r>
            <a:r>
              <a:rPr lang="en-IN" b="1"/>
              <a:t> - </a:t>
            </a:r>
            <a:r>
              <a:rPr lang="en-IN"/>
              <a:t>Many species of mesophilic lactobacilli have been isolated from cheese, but those most frequently encountered are Lb. Casei/Lb. Paracasei, Lb. Plantarum and Lb.rhamnosus.</a:t>
            </a:r>
          </a:p>
          <a:p>
            <a:pPr marL="0" indent="0">
              <a:buNone/>
            </a:pPr>
            <a:r>
              <a:rPr lang="en-IN" b="1"/>
              <a:t>2.</a:t>
            </a:r>
            <a:r>
              <a:rPr lang="en-US" b="1"/>
              <a:t>Propionic acid bacteria (PAB)</a:t>
            </a:r>
            <a:endParaRPr lang="en-IN" b="1"/>
          </a:p>
          <a:p>
            <a:pPr marL="0" indent="0">
              <a:buNone/>
            </a:pPr>
            <a:r>
              <a:rPr lang="en-IN" b="1"/>
              <a:t>     -</a:t>
            </a:r>
            <a:r>
              <a:rPr lang="en-IN"/>
              <a:t>PAB grow in many cheese varieties during ripening,and are the characteristic microflora associated with Swiss-type cheeses.</a:t>
            </a:r>
          </a:p>
          <a:p>
            <a:pPr marL="0" indent="0">
              <a:buNone/>
            </a:pPr>
            <a:r>
              <a:rPr lang="en-IN"/>
              <a:t>.    -PAB are Gram positive short !rod-shaped bacteria which metabolise lactate by the following path.</a:t>
            </a:r>
          </a:p>
          <a:p>
            <a:pPr marL="457200" lvl="1" indent="0">
              <a:buNone/>
            </a:pPr>
            <a:r>
              <a:rPr lang="en-IN"/>
              <a:t>  3 Lactate---2 Propionate + Acetate + CO2 + H2O</a:t>
            </a:r>
            <a:r>
              <a:rPr lang="en-IN" b="1"/>
              <a:t>.</a:t>
            </a:r>
          </a:p>
          <a:p>
            <a:pPr marL="0" indent="0">
              <a:buNone/>
            </a:pPr>
            <a:r>
              <a:rPr lang="en-IN" b="1"/>
              <a:t>3. Smear bacteria</a:t>
            </a:r>
          </a:p>
          <a:p>
            <a:pPr marL="0" indent="0">
              <a:buNone/>
            </a:pPr>
            <a:r>
              <a:rPr lang="en-IN" b="1"/>
              <a:t>       -</a:t>
            </a:r>
            <a:r>
              <a:rPr lang="en-IN"/>
              <a:t> large amounts in many European countries.</a:t>
            </a:r>
          </a:p>
          <a:p>
            <a:pPr marL="0" indent="0">
              <a:buNone/>
            </a:pPr>
            <a:r>
              <a:rPr lang="en-IN"/>
              <a:t>       -  smear of bacteria and yeast on the surface of the cheese duringripening.</a:t>
            </a:r>
          </a:p>
          <a:p>
            <a:pPr marL="0" indent="0">
              <a:buNone/>
            </a:pPr>
            <a:endParaRPr lang="en-IN"/>
          </a:p>
        </p:txBody>
      </p:sp>
    </p:spTree>
    <p:extLst>
      <p:ext uri="{BB962C8B-B14F-4D97-AF65-F5344CB8AC3E}">
        <p14:creationId xmlns:p14="http://schemas.microsoft.com/office/powerpoint/2010/main" val="274573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584DBD-FF4F-2C49-8093-9C1A6C24BC64}"/>
              </a:ext>
            </a:extLst>
          </p:cNvPr>
          <p:cNvSpPr>
            <a:spLocks noGrp="1"/>
          </p:cNvSpPr>
          <p:nvPr>
            <p:ph idx="1"/>
          </p:nvPr>
        </p:nvSpPr>
        <p:spPr>
          <a:xfrm>
            <a:off x="838200" y="602456"/>
            <a:ext cx="10515600" cy="5653088"/>
          </a:xfrm>
        </p:spPr>
        <p:txBody>
          <a:bodyPr>
            <a:normAutofit/>
          </a:bodyPr>
          <a:lstStyle/>
          <a:p>
            <a:pPr marL="0" indent="0">
              <a:buNone/>
            </a:pPr>
            <a:r>
              <a:rPr lang="en-US"/>
              <a:t>Tw</a:t>
            </a:r>
            <a:r>
              <a:rPr lang="en-IN"/>
              <a:t>o sources</a:t>
            </a:r>
            <a:r>
              <a:rPr lang="en-US"/>
              <a:t>s of smear bacteria are used.</a:t>
            </a:r>
            <a:endParaRPr lang="en-IN"/>
          </a:p>
          <a:p>
            <a:pPr marL="0" indent="0">
              <a:buNone/>
            </a:pPr>
            <a:r>
              <a:rPr lang="en-IN"/>
              <a:t>First:-  old or ripened cheese is washed with a brine-solution, which Is then used to inoculate the surface of the youngcheese. This will also inoculate the youngcheese with undesirable bacteria, including-potential pathogens, if they are also present on the old smear. This is termed the old–young smearing method and is traditionally used in Germany.</a:t>
            </a:r>
          </a:p>
          <a:p>
            <a:pPr marL="0" indent="0">
              <a:buNone/>
            </a:pPr>
            <a:r>
              <a:rPr lang="en-IN"/>
              <a:t>Second:- the youngcheese is inoculated with one or more combinations of Brevibacterium linens or Geotrichum candidum after salting.</a:t>
            </a:r>
          </a:p>
          <a:p>
            <a:pPr marL="0" indent="0">
              <a:buNone/>
            </a:pPr>
            <a:r>
              <a:rPr lang="en-IN"/>
              <a:t>           </a:t>
            </a:r>
            <a:r>
              <a:rPr lang="en-IN" b="1"/>
              <a:t>-</a:t>
            </a:r>
            <a:r>
              <a:rPr lang="en-IN"/>
              <a:t>The pH of the surface of the cheese is 5.0 and thecheese is generally ripened at temperatures of 12–16°c at a relative humidity of &gt;90%.</a:t>
            </a:r>
            <a:endParaRPr lang="en-US"/>
          </a:p>
        </p:txBody>
      </p:sp>
    </p:spTree>
    <p:extLst>
      <p:ext uri="{BB962C8B-B14F-4D97-AF65-F5344CB8AC3E}">
        <p14:creationId xmlns:p14="http://schemas.microsoft.com/office/powerpoint/2010/main" val="39087586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17236-207D-4641-9AE7-BC25538DAC89}"/>
              </a:ext>
            </a:extLst>
          </p:cNvPr>
          <p:cNvSpPr>
            <a:spLocks noGrp="1"/>
          </p:cNvSpPr>
          <p:nvPr>
            <p:ph type="title"/>
          </p:nvPr>
        </p:nvSpPr>
        <p:spPr/>
        <p:txBody>
          <a:bodyPr/>
          <a:lstStyle/>
          <a:p>
            <a:r>
              <a:rPr lang="en-IN" b="1"/>
              <a:t>MOLD RIPENED CHEESE</a:t>
            </a:r>
            <a:endParaRPr lang="en-US" b="1"/>
          </a:p>
        </p:txBody>
      </p:sp>
      <p:sp>
        <p:nvSpPr>
          <p:cNvPr id="3" name="Content Placeholder 2">
            <a:extLst>
              <a:ext uri="{FF2B5EF4-FFF2-40B4-BE49-F238E27FC236}">
                <a16:creationId xmlns:a16="http://schemas.microsoft.com/office/drawing/2014/main" id="{10039925-3E36-D144-A4D2-AEAC3C5592D8}"/>
              </a:ext>
            </a:extLst>
          </p:cNvPr>
          <p:cNvSpPr>
            <a:spLocks noGrp="1"/>
          </p:cNvSpPr>
          <p:nvPr>
            <p:ph idx="1"/>
          </p:nvPr>
        </p:nvSpPr>
        <p:spPr/>
        <p:txBody>
          <a:bodyPr>
            <a:normAutofit lnSpcReduction="10000"/>
          </a:bodyPr>
          <a:lstStyle/>
          <a:p>
            <a:pPr marL="0" indent="0">
              <a:buNone/>
            </a:pPr>
            <a:r>
              <a:rPr lang="en-US"/>
              <a:t>The dominant molds in cheese are Penicillium roqueforti in Blue cheeses (e.g., Stilton, Roquefort, and Gorgonzola) and Penicillium</a:t>
            </a:r>
            <a:r>
              <a:rPr lang="en-IN"/>
              <a:t> , </a:t>
            </a:r>
            <a:r>
              <a:rPr lang="en-US"/>
              <a:t>camemberti in surface mold-ripened cheeses (e.g., Camembert and Brie). P. roquefort grows in the air spaces between the incompletely fused curd particles and is responsible for the blue veins that run throughout Blue cheese, whereas P. </a:t>
            </a:r>
            <a:r>
              <a:rPr lang="en-IN"/>
              <a:t>camembert</a:t>
            </a:r>
            <a:r>
              <a:rPr lang="en-US"/>
              <a:t> grows</a:t>
            </a:r>
            <a:r>
              <a:rPr lang="en-IN"/>
              <a:t> a</a:t>
            </a:r>
            <a:r>
              <a:rPr lang="en-US"/>
              <a:t>s a compact, fluffy mass on the surface of Camembert and Brie cheese. Molds are obligate aerobes and, therefore, require oxygen</a:t>
            </a:r>
            <a:r>
              <a:rPr lang="en-IN"/>
              <a:t> or</a:t>
            </a:r>
            <a:r>
              <a:rPr lang="en-US"/>
              <a:t>r growth. P. roqueforti grows well at much lower oxygen levels than those required by other molds, and, for this reason, Blue</a:t>
            </a:r>
            <a:r>
              <a:rPr lang="en-IN"/>
              <a:t> </a:t>
            </a:r>
            <a:r>
              <a:rPr lang="en-US"/>
              <a:t>cheeses are generally pierced after brining to allow a small amount of oxygen to diffuse into the center of the cheese to promote</a:t>
            </a:r>
            <a:r>
              <a:rPr lang="en-IN"/>
              <a:t> </a:t>
            </a:r>
            <a:r>
              <a:rPr lang="en-US"/>
              <a:t>mold development.</a:t>
            </a:r>
          </a:p>
        </p:txBody>
      </p:sp>
    </p:spTree>
    <p:extLst>
      <p:ext uri="{BB962C8B-B14F-4D97-AF65-F5344CB8AC3E}">
        <p14:creationId xmlns:p14="http://schemas.microsoft.com/office/powerpoint/2010/main" val="2481983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8380DA-7168-9449-AEE0-6691590E60BC}"/>
              </a:ext>
            </a:extLst>
          </p:cNvPr>
          <p:cNvSpPr>
            <a:spLocks noGrp="1"/>
          </p:cNvSpPr>
          <p:nvPr>
            <p:ph idx="1"/>
          </p:nvPr>
        </p:nvSpPr>
        <p:spPr>
          <a:xfrm>
            <a:off x="838200" y="500063"/>
            <a:ext cx="10401300" cy="6155531"/>
          </a:xfrm>
        </p:spPr>
        <p:txBody>
          <a:bodyPr>
            <a:normAutofit fontScale="92500" lnSpcReduction="10000"/>
          </a:bodyPr>
          <a:lstStyle/>
          <a:p>
            <a:pPr marL="0" indent="0">
              <a:buNone/>
            </a:pPr>
            <a:r>
              <a:rPr lang="en-US"/>
              <a:t>Yeasts and molds grow much better than bacteria at the pH of cheese, and for this reason they are the first microorganisms to</a:t>
            </a:r>
            <a:r>
              <a:rPr lang="en-IN"/>
              <a:t> </a:t>
            </a:r>
            <a:r>
              <a:rPr lang="en-US"/>
              <a:t>grow on the cheese surface. The low pH of freshly made cheese is therefore partially selective for the growth of yeasts and molds.</a:t>
            </a:r>
            <a:r>
              <a:rPr lang="en-IN"/>
              <a:t> </a:t>
            </a:r>
          </a:p>
          <a:p>
            <a:pPr marL="0" indent="0">
              <a:buNone/>
            </a:pPr>
            <a:r>
              <a:rPr lang="en-IN"/>
              <a:t>Yeasts</a:t>
            </a:r>
            <a:r>
              <a:rPr lang="en-US"/>
              <a:t> and molds are generally heat-sensitive and are killed by pasteurization.</a:t>
            </a:r>
            <a:endParaRPr lang="en-IN"/>
          </a:p>
          <a:p>
            <a:pPr marL="0" indent="0">
              <a:buNone/>
            </a:pPr>
            <a:endParaRPr lang="en-IN"/>
          </a:p>
          <a:p>
            <a:pPr marL="0" indent="0">
              <a:buNone/>
            </a:pPr>
            <a:r>
              <a:rPr lang="en-IN"/>
              <a:t>1</a:t>
            </a:r>
            <a:r>
              <a:rPr lang="en-US"/>
              <a:t>) Soft</a:t>
            </a:r>
            <a:r>
              <a:rPr lang="en-IN"/>
              <a:t> cheese</a:t>
            </a:r>
            <a:r>
              <a:rPr lang="en-US"/>
              <a:t> – Moisture &gt; 47%</a:t>
            </a:r>
          </a:p>
          <a:p>
            <a:pPr marL="0" indent="0">
              <a:buNone/>
            </a:pPr>
            <a:r>
              <a:rPr lang="en-IN"/>
              <a:t>a)</a:t>
            </a:r>
            <a:r>
              <a:rPr lang="en-US"/>
              <a:t> Ripened – Neufchatel</a:t>
            </a:r>
          </a:p>
          <a:p>
            <a:pPr marL="0" indent="0">
              <a:buNone/>
            </a:pPr>
            <a:r>
              <a:rPr lang="en-US"/>
              <a:t>2) Hard </a:t>
            </a:r>
            <a:r>
              <a:rPr lang="en-IN"/>
              <a:t>cheese </a:t>
            </a:r>
            <a:r>
              <a:rPr lang="en-US"/>
              <a:t>- Moisture &lt; 40%</a:t>
            </a:r>
          </a:p>
          <a:p>
            <a:pPr marL="0" indent="0">
              <a:buNone/>
            </a:pPr>
            <a:r>
              <a:rPr lang="en-US"/>
              <a:t>a) Ripened by bacteria, without eyes: Cheddar</a:t>
            </a:r>
          </a:p>
          <a:p>
            <a:pPr marL="0" indent="0">
              <a:buNone/>
            </a:pPr>
            <a:r>
              <a:rPr lang="en-US"/>
              <a:t>b) Ripened by bacteria, with eyes: Swiss</a:t>
            </a:r>
          </a:p>
          <a:p>
            <a:pPr marL="0" indent="0">
              <a:buNone/>
            </a:pPr>
            <a:r>
              <a:rPr lang="en-US"/>
              <a:t>3) </a:t>
            </a:r>
            <a:r>
              <a:rPr lang="en-IN"/>
              <a:t>Semi-hard cheese</a:t>
            </a:r>
            <a:r>
              <a:rPr lang="en-US"/>
              <a:t> - Moisture 40-47%</a:t>
            </a:r>
          </a:p>
          <a:p>
            <a:pPr marL="0" indent="0">
              <a:buNone/>
            </a:pPr>
            <a:r>
              <a:rPr lang="en-US"/>
              <a:t>a) Ripened principally by bacteria: Brick</a:t>
            </a:r>
          </a:p>
          <a:p>
            <a:pPr marL="0" indent="0">
              <a:buNone/>
            </a:pPr>
            <a:r>
              <a:rPr lang="en-US"/>
              <a:t>b) Ripened by bacteria and surface microorganisms: </a:t>
            </a:r>
            <a:r>
              <a:rPr lang="en-IN"/>
              <a:t>Limburger.</a:t>
            </a:r>
            <a:endParaRPr lang="en-US"/>
          </a:p>
        </p:txBody>
      </p:sp>
    </p:spTree>
    <p:extLst>
      <p:ext uri="{BB962C8B-B14F-4D97-AF65-F5344CB8AC3E}">
        <p14:creationId xmlns:p14="http://schemas.microsoft.com/office/powerpoint/2010/main" val="2043547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DC0A-585C-A14C-ACCE-73AD685215D7}"/>
              </a:ext>
            </a:extLst>
          </p:cNvPr>
          <p:cNvSpPr>
            <a:spLocks noGrp="1"/>
          </p:cNvSpPr>
          <p:nvPr>
            <p:ph idx="1"/>
          </p:nvPr>
        </p:nvSpPr>
        <p:spPr>
          <a:xfrm>
            <a:off x="838200" y="559594"/>
            <a:ext cx="10020300" cy="5617369"/>
          </a:xfrm>
        </p:spPr>
        <p:txBody>
          <a:bodyPr/>
          <a:lstStyle/>
          <a:p>
            <a:pPr marL="0" indent="0">
              <a:buNone/>
            </a:pPr>
            <a:r>
              <a:rPr lang="en-IN" sz="3600" b="1" i="0">
                <a:solidFill>
                  <a:srgbClr val="202122"/>
                </a:solidFill>
                <a:effectLst/>
                <a:latin typeface="-apple-system"/>
              </a:rPr>
              <a:t>Brick cheese </a:t>
            </a:r>
          </a:p>
          <a:p>
            <a:pPr marL="0" indent="0">
              <a:buNone/>
            </a:pPr>
            <a:r>
              <a:rPr lang="en-IN" sz="3600" b="0" i="0">
                <a:solidFill>
                  <a:srgbClr val="202122"/>
                </a:solidFill>
                <a:effectLst/>
                <a:latin typeface="-apple-system"/>
              </a:rPr>
              <a:t>It </a:t>
            </a:r>
            <a:r>
              <a:rPr lang="en-IN" b="0" i="0">
                <a:solidFill>
                  <a:srgbClr val="202122"/>
                </a:solidFill>
                <a:effectLst/>
                <a:latin typeface="-apple-system"/>
              </a:rPr>
              <a:t>is a </a:t>
            </a:r>
            <a:r>
              <a:rPr lang="en-IN" b="0" i="0" u="none" strike="noStrike">
                <a:solidFill>
                  <a:srgbClr val="6B4BA1"/>
                </a:solidFill>
                <a:effectLst/>
                <a:latin typeface="-apple-system"/>
                <a:hlinkClick r:id="rId2" tooltip="Cheese"/>
              </a:rPr>
              <a:t>cheese</a:t>
            </a:r>
            <a:r>
              <a:rPr lang="en-IN" b="0" i="0">
                <a:solidFill>
                  <a:srgbClr val="202122"/>
                </a:solidFill>
                <a:effectLst/>
                <a:latin typeface="-apple-system"/>
              </a:rPr>
              <a:t> from  U.S. It is Made in brick-shaped form. The color ranges from pale yellow to white, and the cheese has a sweet and mild flavor when young, and matures into a strong, ripe cheese with age. It is a medium-soft cheese.</a:t>
            </a:r>
          </a:p>
          <a:p>
            <a:pPr marL="0" indent="0">
              <a:buNone/>
            </a:pPr>
            <a:endParaRPr lang="en-US"/>
          </a:p>
        </p:txBody>
      </p:sp>
    </p:spTree>
    <p:extLst>
      <p:ext uri="{BB962C8B-B14F-4D97-AF65-F5344CB8AC3E}">
        <p14:creationId xmlns:p14="http://schemas.microsoft.com/office/powerpoint/2010/main" val="34226469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898</Words>
  <Application>Microsoft Office PowerPoint</Application>
  <PresentationFormat>Widescreen</PresentationFormat>
  <Paragraphs>51</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Angsana New</vt:lpstr>
      <vt:lpstr>-apple-system</vt:lpstr>
      <vt:lpstr>Arial</vt:lpstr>
      <vt:lpstr>Calibri</vt:lpstr>
      <vt:lpstr>Calibri Light</vt:lpstr>
      <vt:lpstr>DokChampa</vt:lpstr>
      <vt:lpstr>Roboto</vt:lpstr>
      <vt:lpstr>Office Theme</vt:lpstr>
      <vt:lpstr>PowerPoint Presentation</vt:lpstr>
      <vt:lpstr>Ştคrtēr ¢นltนrēŞ คຖ໓ fēr๓ēຖtē໓ ๓ilk               pr໐໓น¢tŞ</vt:lpstr>
      <vt:lpstr>Primary and secondary microflora of cheese</vt:lpstr>
      <vt:lpstr>PowerPoint Presentation</vt:lpstr>
      <vt:lpstr>PowerPoint Presentation</vt:lpstr>
      <vt:lpstr>PowerPoint Presentation</vt:lpstr>
      <vt:lpstr>MOLD RIPENED CHEESE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Unknown User</dc:creator>
  <cp:lastModifiedBy>SGIDT</cp:lastModifiedBy>
  <cp:revision>9</cp:revision>
  <dcterms:created xsi:type="dcterms:W3CDTF">2020-06-14T15:49:37Z</dcterms:created>
  <dcterms:modified xsi:type="dcterms:W3CDTF">2020-06-29T09:19:54Z</dcterms:modified>
</cp:coreProperties>
</file>