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BDDF-E3F1-4F43-8C42-737FE2998071}" type="datetimeFigureOut">
              <a:rPr lang="en-US" smtClean="0"/>
              <a:pPr/>
              <a:t>6/11/2020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AE52-4414-4660-97C0-DA0146FCDD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BDDF-E3F1-4F43-8C42-737FE2998071}" type="datetimeFigureOut">
              <a:rPr lang="en-US" smtClean="0"/>
              <a:pPr/>
              <a:t>6/11/2020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AE52-4414-4660-97C0-DA0146FCDD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BDDF-E3F1-4F43-8C42-737FE2998071}" type="datetimeFigureOut">
              <a:rPr lang="en-US" smtClean="0"/>
              <a:pPr/>
              <a:t>6/11/2020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AE52-4414-4660-97C0-DA0146FCDD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BDDF-E3F1-4F43-8C42-737FE2998071}" type="datetimeFigureOut">
              <a:rPr lang="en-US" smtClean="0"/>
              <a:pPr/>
              <a:t>6/11/2020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AE52-4414-4660-97C0-DA0146FCDD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BDDF-E3F1-4F43-8C42-737FE2998071}" type="datetimeFigureOut">
              <a:rPr lang="en-US" smtClean="0"/>
              <a:pPr/>
              <a:t>6/11/2020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AE52-4414-4660-97C0-DA0146FCDD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BDDF-E3F1-4F43-8C42-737FE2998071}" type="datetimeFigureOut">
              <a:rPr lang="en-US" smtClean="0"/>
              <a:pPr/>
              <a:t>6/11/2020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AE52-4414-4660-97C0-DA0146FCDD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BDDF-E3F1-4F43-8C42-737FE2998071}" type="datetimeFigureOut">
              <a:rPr lang="en-US" smtClean="0"/>
              <a:pPr/>
              <a:t>6/11/2020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AE52-4414-4660-97C0-DA0146FCDD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BDDF-E3F1-4F43-8C42-737FE2998071}" type="datetimeFigureOut">
              <a:rPr lang="en-US" smtClean="0"/>
              <a:pPr/>
              <a:t>6/11/2020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AE52-4414-4660-97C0-DA0146FCDD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BDDF-E3F1-4F43-8C42-737FE2998071}" type="datetimeFigureOut">
              <a:rPr lang="en-US" smtClean="0"/>
              <a:pPr/>
              <a:t>6/11/2020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AE52-4414-4660-97C0-DA0146FCDD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BDDF-E3F1-4F43-8C42-737FE2998071}" type="datetimeFigureOut">
              <a:rPr lang="en-US" smtClean="0"/>
              <a:pPr/>
              <a:t>6/11/2020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AE52-4414-4660-97C0-DA0146FCDD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BDDF-E3F1-4F43-8C42-737FE2998071}" type="datetimeFigureOut">
              <a:rPr lang="en-US" smtClean="0"/>
              <a:pPr/>
              <a:t>6/11/2020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AE52-4414-4660-97C0-DA0146FCDD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5BDDF-E3F1-4F43-8C42-737FE2998071}" type="datetimeFigureOut">
              <a:rPr lang="en-US" smtClean="0"/>
              <a:pPr/>
              <a:t>6/11/2020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AE52-4414-4660-97C0-DA0146FCDD0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214445"/>
          </a:xfrm>
        </p:spPr>
        <p:txBody>
          <a:bodyPr/>
          <a:lstStyle/>
          <a:p>
            <a:r>
              <a:rPr lang="en-IN" dirty="0"/>
              <a:t>Sensory Evaluation of Cream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4500570"/>
            <a:ext cx="3571900" cy="1428760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/>
              <a:t>Department : Dairy Technology</a:t>
            </a:r>
            <a:br>
              <a:rPr lang="en-US" sz="1600" b="1" dirty="0" smtClean="0"/>
            </a:br>
            <a:r>
              <a:rPr lang="en-US" sz="1600" b="1" dirty="0" smtClean="0"/>
              <a:t>Course Title : Ice Cream &amp; Frozen Desserts</a:t>
            </a:r>
            <a:br>
              <a:rPr lang="en-US" sz="1600" b="1" dirty="0" smtClean="0"/>
            </a:br>
            <a:r>
              <a:rPr lang="en-US" sz="1600" b="1" dirty="0" smtClean="0"/>
              <a:t>Course No. : DTT -222</a:t>
            </a:r>
            <a:br>
              <a:rPr lang="en-US" sz="1600" b="1" dirty="0" smtClean="0"/>
            </a:br>
            <a:r>
              <a:rPr lang="en-US" sz="1600" b="1" dirty="0" smtClean="0"/>
              <a:t>Course Teacher:  </a:t>
            </a:r>
            <a:r>
              <a:rPr lang="en-US" sz="1600" b="1" dirty="0" err="1" smtClean="0"/>
              <a:t>Bipin</a:t>
            </a:r>
            <a:r>
              <a:rPr lang="en-US" sz="1600" b="1" dirty="0" smtClean="0"/>
              <a:t> Kumar Singh</a:t>
            </a:r>
            <a:endParaRPr lang="en-IN" sz="1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818AF23-D53A-4082-BBDD-82D40E033852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3" y="1952978"/>
            <a:ext cx="5000628" cy="38946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image thanks">
            <a:extLst>
              <a:ext uri="{FF2B5EF4-FFF2-40B4-BE49-F238E27FC236}">
                <a16:creationId xmlns="" xmlns:a16="http://schemas.microsoft.com/office/drawing/2014/main" id="{FDFB3F75-1343-439E-8140-8AE411E45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669312"/>
            <a:ext cx="8706434" cy="37107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Introduction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Cream is </a:t>
            </a:r>
            <a:r>
              <a:rPr lang="en-IN" dirty="0"/>
              <a:t>that portion of milk in which the fat is concentrated, usually </a:t>
            </a:r>
            <a:r>
              <a:rPr lang="en-IN" dirty="0" smtClean="0"/>
              <a:t>by centrifugal </a:t>
            </a:r>
            <a:r>
              <a:rPr lang="en-IN" dirty="0"/>
              <a:t>separation It </a:t>
            </a:r>
            <a:r>
              <a:rPr lang="en-IN" dirty="0" smtClean="0"/>
              <a:t>contains all </a:t>
            </a:r>
            <a:r>
              <a:rPr lang="en-IN" dirty="0"/>
              <a:t>the constituents of milk from which </a:t>
            </a:r>
            <a:r>
              <a:rPr lang="en-IN" dirty="0" smtClean="0"/>
              <a:t>it has </a:t>
            </a:r>
            <a:r>
              <a:rPr lang="en-IN" dirty="0"/>
              <a:t>been separated out, but these constituents are </a:t>
            </a:r>
            <a:r>
              <a:rPr lang="en-IN" dirty="0" smtClean="0"/>
              <a:t>present in different proportions</a:t>
            </a:r>
            <a:r>
              <a:rPr lang="en-IN" dirty="0"/>
              <a:t>. Cream differs primarily in the percentage fat, in the </a:t>
            </a:r>
            <a:r>
              <a:rPr lang="en-IN" dirty="0" smtClean="0"/>
              <a:t>processing treatments</a:t>
            </a:r>
            <a:r>
              <a:rPr lang="en-IN" dirty="0"/>
              <a:t>, </a:t>
            </a:r>
            <a:r>
              <a:rPr lang="en-IN" dirty="0" smtClean="0"/>
              <a:t>in bacteriological </a:t>
            </a:r>
            <a:r>
              <a:rPr lang="en-IN" dirty="0"/>
              <a:t>treatments and in the use made of them.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Types of Cream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Table cream: (16-22% fat</a:t>
            </a:r>
            <a:r>
              <a:rPr lang="en-IN" dirty="0" smtClean="0"/>
              <a:t>),</a:t>
            </a:r>
          </a:p>
          <a:p>
            <a:r>
              <a:rPr lang="en-IN" dirty="0"/>
              <a:t>Whipping cream: (30-40% fat</a:t>
            </a:r>
            <a:r>
              <a:rPr lang="en-IN" dirty="0" smtClean="0"/>
              <a:t>)</a:t>
            </a:r>
          </a:p>
          <a:p>
            <a:r>
              <a:rPr lang="en-IN" dirty="0"/>
              <a:t>Plastic cream: (70-80%) </a:t>
            </a:r>
            <a:r>
              <a:rPr lang="en-IN" dirty="0" smtClean="0"/>
              <a:t>fat</a:t>
            </a:r>
          </a:p>
          <a:p>
            <a:r>
              <a:rPr lang="en-IN" dirty="0"/>
              <a:t>Low fat cream: (10-12% fat</a:t>
            </a:r>
            <a:r>
              <a:rPr lang="en-IN" dirty="0" smtClean="0"/>
              <a:t>)</a:t>
            </a:r>
          </a:p>
          <a:p>
            <a:r>
              <a:rPr lang="en-IN" dirty="0"/>
              <a:t>Frozen cream: Sweet cream containing50-75% fat, carefully processed and stored at 0-10° F</a:t>
            </a:r>
            <a:r>
              <a:rPr lang="en-IN" dirty="0" smtClean="0"/>
              <a:t>.</a:t>
            </a:r>
          </a:p>
          <a:p>
            <a:r>
              <a:rPr lang="en-IN" dirty="0"/>
              <a:t>Devonshire cream: Obtained by </a:t>
            </a:r>
            <a:r>
              <a:rPr lang="en-IN" dirty="0" err="1"/>
              <a:t>handskimming</a:t>
            </a:r>
            <a:r>
              <a:rPr lang="en-IN" dirty="0"/>
              <a:t> shallow pans of scaled whole milk.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2800" dirty="0" smtClean="0"/>
              <a:t>Contd..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Cultured sour cream: Heavy, </a:t>
            </a:r>
            <a:r>
              <a:rPr lang="en-IN" dirty="0" err="1"/>
              <a:t>smooth,viscous</a:t>
            </a:r>
            <a:r>
              <a:rPr lang="en-IN" dirty="0"/>
              <a:t>, sour cream prepared by ripening of cream by culture.</a:t>
            </a:r>
          </a:p>
          <a:p>
            <a:r>
              <a:rPr lang="en-IN" dirty="0" smtClean="0"/>
              <a:t> </a:t>
            </a:r>
            <a:r>
              <a:rPr lang="en-IN" dirty="0"/>
              <a:t>Commercial sweet cream: High </a:t>
            </a:r>
            <a:r>
              <a:rPr lang="en-IN" dirty="0" err="1"/>
              <a:t>qualitysweet</a:t>
            </a:r>
            <a:r>
              <a:rPr lang="en-IN" dirty="0"/>
              <a:t> cream for use in ice cream mix and other dairy products.</a:t>
            </a:r>
          </a:p>
          <a:p>
            <a:r>
              <a:rPr lang="en-IN" dirty="0" smtClean="0"/>
              <a:t> </a:t>
            </a:r>
            <a:r>
              <a:rPr lang="en-IN" dirty="0"/>
              <a:t>Churning cream: (36-42% fat). </a:t>
            </a:r>
            <a:r>
              <a:rPr lang="en-IN" dirty="0" err="1"/>
              <a:t>Producedprimarily</a:t>
            </a:r>
            <a:r>
              <a:rPr lang="en-IN" dirty="0"/>
              <a:t> for the purpose of being made into butter.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Score card for cream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IN" dirty="0" smtClean="0"/>
              <a:t>Score Card of Cream(ADSA)</a:t>
            </a:r>
          </a:p>
          <a:p>
            <a:pPr>
              <a:buNone/>
            </a:pPr>
            <a:r>
              <a:rPr lang="en-IN" dirty="0" smtClean="0"/>
              <a:t>Flavour                                               45</a:t>
            </a:r>
          </a:p>
          <a:p>
            <a:pPr>
              <a:buNone/>
            </a:pPr>
            <a:r>
              <a:rPr lang="en-IN" dirty="0" smtClean="0"/>
              <a:t>Bacteria                                              35</a:t>
            </a:r>
          </a:p>
          <a:p>
            <a:pPr>
              <a:buNone/>
            </a:pPr>
            <a:r>
              <a:rPr lang="en-IN" dirty="0" smtClean="0"/>
              <a:t>Sediments                                          10</a:t>
            </a:r>
          </a:p>
          <a:p>
            <a:pPr>
              <a:buNone/>
            </a:pPr>
            <a:r>
              <a:rPr lang="en-IN" dirty="0" smtClean="0"/>
              <a:t>Temperature                                        5</a:t>
            </a:r>
          </a:p>
          <a:p>
            <a:pPr>
              <a:buNone/>
            </a:pPr>
            <a:r>
              <a:rPr lang="en-IN" dirty="0" smtClean="0"/>
              <a:t>Container and </a:t>
            </a:r>
            <a:r>
              <a:rPr lang="en-IN" smtClean="0"/>
              <a:t>closure                        5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                                                -----------------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                                     Total =       100</a:t>
            </a:r>
          </a:p>
          <a:p>
            <a:pPr algn="ctr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Materials Required: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Cream/milk sample </a:t>
            </a:r>
            <a:r>
              <a:rPr lang="en-IN" dirty="0"/>
              <a:t>bottles, 100 ml beakers, plungers, sediment tester and standard </a:t>
            </a:r>
            <a:r>
              <a:rPr lang="en-IN" dirty="0" smtClean="0"/>
              <a:t>sediment disks, thermometer</a:t>
            </a:r>
            <a:r>
              <a:rPr lang="en-IN" dirty="0"/>
              <a:t>, acidity testing set,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dirty="0" smtClean="0"/>
              <a:t> </a:t>
            </a:r>
            <a:r>
              <a:rPr lang="en-IN" dirty="0"/>
              <a:t>Ascertain the condition and </a:t>
            </a:r>
            <a:r>
              <a:rPr lang="en-IN" dirty="0" smtClean="0"/>
              <a:t>external appearance </a:t>
            </a:r>
            <a:r>
              <a:rPr lang="en-IN" dirty="0"/>
              <a:t>of the container and record observation as </a:t>
            </a:r>
            <a:r>
              <a:rPr lang="en-IN" dirty="0" smtClean="0"/>
              <a:t>clean, attractive</a:t>
            </a:r>
            <a:r>
              <a:rPr lang="en-IN" dirty="0"/>
              <a:t>, dirty</a:t>
            </a:r>
            <a:r>
              <a:rPr lang="en-IN" dirty="0" smtClean="0"/>
              <a:t>, loose </a:t>
            </a:r>
            <a:r>
              <a:rPr lang="en-IN" dirty="0"/>
              <a:t>lid, leaky, unsealed, dented, etc.</a:t>
            </a:r>
          </a:p>
          <a:p>
            <a:r>
              <a:rPr lang="en-IN" dirty="0" smtClean="0"/>
              <a:t> </a:t>
            </a:r>
            <a:r>
              <a:rPr lang="en-IN" dirty="0"/>
              <a:t>Open the cover/lid and smell </a:t>
            </a:r>
            <a:r>
              <a:rPr lang="en-IN" dirty="0" smtClean="0"/>
              <a:t>the contents </a:t>
            </a:r>
            <a:r>
              <a:rPr lang="en-IN" dirty="0"/>
              <a:t>immediately and examine smell and appearance of </a:t>
            </a:r>
            <a:r>
              <a:rPr lang="en-IN" dirty="0" smtClean="0"/>
              <a:t>cream simultaneously. Record </a:t>
            </a:r>
            <a:r>
              <a:rPr lang="en-IN" dirty="0"/>
              <a:t>observation as pleasant, sour as well as any other off flavour if any, </a:t>
            </a:r>
            <a:r>
              <a:rPr lang="en-IN" dirty="0" smtClean="0"/>
              <a:t>clean, foamy, fat </a:t>
            </a:r>
            <a:r>
              <a:rPr lang="en-IN" dirty="0"/>
              <a:t>separation, etc. Examine the inner side of the lid for adhering </a:t>
            </a:r>
            <a:r>
              <a:rPr lang="en-IN" dirty="0" smtClean="0"/>
              <a:t>fat or </a:t>
            </a:r>
            <a:r>
              <a:rPr lang="en-IN" dirty="0"/>
              <a:t>foam.</a:t>
            </a:r>
          </a:p>
          <a:p>
            <a:r>
              <a:rPr lang="en-IN" dirty="0" smtClean="0"/>
              <a:t> </a:t>
            </a:r>
            <a:r>
              <a:rPr lang="en-IN" dirty="0"/>
              <a:t>Stir the cream with plunger and </a:t>
            </a:r>
            <a:r>
              <a:rPr lang="en-IN" dirty="0" smtClean="0"/>
              <a:t>note down </a:t>
            </a:r>
            <a:r>
              <a:rPr lang="en-IN" dirty="0"/>
              <a:t>the temperature.</a:t>
            </a:r>
          </a:p>
          <a:p>
            <a:r>
              <a:rPr lang="en-IN" dirty="0" smtClean="0"/>
              <a:t> </a:t>
            </a:r>
            <a:r>
              <a:rPr lang="en-IN" dirty="0"/>
              <a:t>Perform the sediment test and </a:t>
            </a:r>
            <a:r>
              <a:rPr lang="en-IN" dirty="0" smtClean="0"/>
              <a:t>compare the </a:t>
            </a:r>
            <a:r>
              <a:rPr lang="en-IN" dirty="0"/>
              <a:t>discs with the standard sediment discs and also estimate </a:t>
            </a:r>
            <a:r>
              <a:rPr lang="en-IN" dirty="0" smtClean="0"/>
              <a:t>its </a:t>
            </a:r>
            <a:r>
              <a:rPr lang="en-IN" dirty="0" err="1" smtClean="0"/>
              <a:t>Titratable</a:t>
            </a:r>
            <a:r>
              <a:rPr lang="en-IN" dirty="0" smtClean="0"/>
              <a:t> acidity</a:t>
            </a:r>
            <a:r>
              <a:rPr lang="en-IN" dirty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Take about 50 ml of cream in a </a:t>
            </a:r>
            <a:r>
              <a:rPr lang="en-IN" dirty="0" smtClean="0"/>
              <a:t>beaker from </a:t>
            </a:r>
            <a:r>
              <a:rPr lang="en-IN" dirty="0"/>
              <a:t>the sample and sip it. Roll it in the mouth for a few </a:t>
            </a:r>
            <a:r>
              <a:rPr lang="en-IN" dirty="0" smtClean="0"/>
              <a:t>seconds and note down </a:t>
            </a:r>
            <a:r>
              <a:rPr lang="en-IN" dirty="0"/>
              <a:t>the flavour, mouth feel, consistency, etc. It is advised not to </a:t>
            </a:r>
            <a:r>
              <a:rPr lang="en-IN" dirty="0" smtClean="0"/>
              <a:t>swallow the </a:t>
            </a:r>
            <a:r>
              <a:rPr lang="en-IN" dirty="0"/>
              <a:t>cream. Note </a:t>
            </a:r>
            <a:r>
              <a:rPr lang="en-IN" dirty="0" smtClean="0"/>
              <a:t>down the </a:t>
            </a:r>
            <a:r>
              <a:rPr lang="en-IN" dirty="0"/>
              <a:t>observations in accordance to as shown in </a:t>
            </a:r>
            <a:r>
              <a:rPr lang="en-IN" dirty="0" smtClean="0"/>
              <a:t>the score card </a:t>
            </a:r>
            <a:r>
              <a:rPr lang="en-IN" dirty="0"/>
              <a:t>and give score after deducting </a:t>
            </a:r>
            <a:r>
              <a:rPr lang="en-IN" dirty="0" smtClean="0"/>
              <a:t>marks depending </a:t>
            </a:r>
            <a:r>
              <a:rPr lang="en-IN" dirty="0"/>
              <a:t>upon the type </a:t>
            </a:r>
            <a:r>
              <a:rPr lang="en-IN" dirty="0" smtClean="0"/>
              <a:t>and intensity </a:t>
            </a:r>
            <a:r>
              <a:rPr lang="en-IN" dirty="0"/>
              <a:t>of defect.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Desirable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err="1"/>
              <a:t>Ingeneral</a:t>
            </a:r>
            <a:r>
              <a:rPr lang="en-IN" dirty="0"/>
              <a:t>, cartooned or bottled cream should have a clean, sweet, nutty flavour</a:t>
            </a:r>
            <a:r>
              <a:rPr lang="en-IN" dirty="0" smtClean="0"/>
              <a:t>, be </a:t>
            </a:r>
            <a:r>
              <a:rPr lang="en-IN" dirty="0"/>
              <a:t>of uniform </a:t>
            </a:r>
            <a:r>
              <a:rPr lang="en-IN" dirty="0" smtClean="0"/>
              <a:t>consistency, have </a:t>
            </a:r>
            <a:r>
              <a:rPr lang="en-IN" dirty="0"/>
              <a:t>a good physical appearance and good </a:t>
            </a:r>
            <a:r>
              <a:rPr lang="en-IN" dirty="0" smtClean="0"/>
              <a:t>keeping quality.</a:t>
            </a:r>
          </a:p>
          <a:p>
            <a:pPr algn="just"/>
            <a:r>
              <a:rPr lang="en-IN" dirty="0" smtClean="0"/>
              <a:t>The </a:t>
            </a:r>
            <a:r>
              <a:rPr lang="en-IN" dirty="0" err="1" smtClean="0"/>
              <a:t>titratable</a:t>
            </a:r>
            <a:r>
              <a:rPr lang="en-IN" dirty="0" smtClean="0"/>
              <a:t> </a:t>
            </a:r>
            <a:r>
              <a:rPr lang="en-IN" dirty="0"/>
              <a:t>acidity of all fresh cream should be consistent with the </a:t>
            </a:r>
            <a:r>
              <a:rPr lang="en-IN" dirty="0" smtClean="0"/>
              <a:t>fat percentage </a:t>
            </a:r>
            <a:r>
              <a:rPr lang="en-IN" dirty="0"/>
              <a:t>of </a:t>
            </a:r>
            <a:r>
              <a:rPr lang="en-IN"/>
              <a:t>the </a:t>
            </a:r>
            <a:r>
              <a:rPr lang="en-IN" smtClean="0"/>
              <a:t>cream. </a:t>
            </a:r>
            <a:r>
              <a:rPr lang="en-IN" dirty="0"/>
              <a:t>There</a:t>
            </a:r>
          </a:p>
          <a:p>
            <a:pPr algn="just">
              <a:buNone/>
            </a:pPr>
            <a:r>
              <a:rPr lang="en-IN" dirty="0" smtClean="0"/>
              <a:t>    exists </a:t>
            </a:r>
            <a:r>
              <a:rPr lang="en-IN" dirty="0"/>
              <a:t>and inverse relationship between </a:t>
            </a:r>
            <a:r>
              <a:rPr lang="en-IN" dirty="0" smtClean="0"/>
              <a:t>the percentage </a:t>
            </a:r>
            <a:r>
              <a:rPr lang="en-IN" dirty="0"/>
              <a:t>of fat and the percentage of </a:t>
            </a:r>
            <a:r>
              <a:rPr lang="en-IN" dirty="0" err="1" smtClean="0"/>
              <a:t>titratable</a:t>
            </a:r>
            <a:r>
              <a:rPr lang="en-IN" dirty="0" smtClean="0"/>
              <a:t> acidity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Any sediment in cream is objectionable. </a:t>
            </a:r>
            <a:r>
              <a:rPr lang="en-IN" dirty="0" smtClean="0"/>
              <a:t>In case </a:t>
            </a:r>
            <a:r>
              <a:rPr lang="en-IN" dirty="0"/>
              <a:t>of cream the bacterial limits are double those </a:t>
            </a:r>
            <a:r>
              <a:rPr lang="en-IN" dirty="0" smtClean="0"/>
              <a:t>for pasteurized </a:t>
            </a:r>
            <a:r>
              <a:rPr lang="en-IN" dirty="0"/>
              <a:t>Grade </a:t>
            </a:r>
            <a:r>
              <a:rPr lang="en-IN" dirty="0" smtClean="0"/>
              <a:t>A milk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The order </a:t>
            </a:r>
            <a:r>
              <a:rPr lang="en-IN" sz="2800" dirty="0"/>
              <a:t>of examination, applying in large part to Table Cream in </a:t>
            </a:r>
            <a:r>
              <a:rPr lang="en-IN" sz="2800" dirty="0" smtClean="0"/>
              <a:t>glass containers</a:t>
            </a:r>
            <a:r>
              <a:rPr lang="en-IN" sz="2800" dirty="0"/>
              <a:t>, should be as follows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 </a:t>
            </a:r>
            <a:r>
              <a:rPr lang="en-IN" dirty="0"/>
              <a:t>Serum separation</a:t>
            </a:r>
          </a:p>
          <a:p>
            <a:r>
              <a:rPr lang="en-IN" dirty="0" smtClean="0"/>
              <a:t> </a:t>
            </a:r>
            <a:r>
              <a:rPr lang="en-IN" dirty="0"/>
              <a:t>Sediment</a:t>
            </a:r>
          </a:p>
          <a:p>
            <a:r>
              <a:rPr lang="en-IN" dirty="0" smtClean="0"/>
              <a:t> </a:t>
            </a:r>
            <a:r>
              <a:rPr lang="en-IN" dirty="0"/>
              <a:t>Container and closure</a:t>
            </a:r>
          </a:p>
          <a:p>
            <a:r>
              <a:rPr lang="en-IN" dirty="0" smtClean="0"/>
              <a:t> </a:t>
            </a:r>
            <a:r>
              <a:rPr lang="en-IN" dirty="0"/>
              <a:t>Cream plug</a:t>
            </a:r>
          </a:p>
          <a:p>
            <a:r>
              <a:rPr lang="en-IN" dirty="0" smtClean="0"/>
              <a:t> </a:t>
            </a:r>
            <a:r>
              <a:rPr lang="en-IN" dirty="0"/>
              <a:t>Bacterial count</a:t>
            </a:r>
          </a:p>
          <a:p>
            <a:r>
              <a:rPr lang="en-IN" dirty="0" smtClean="0"/>
              <a:t> </a:t>
            </a:r>
            <a:r>
              <a:rPr lang="en-IN" dirty="0"/>
              <a:t>Viscosity</a:t>
            </a:r>
          </a:p>
          <a:p>
            <a:r>
              <a:rPr lang="en-IN" dirty="0" smtClean="0"/>
              <a:t> </a:t>
            </a:r>
            <a:r>
              <a:rPr lang="en-IN" dirty="0"/>
              <a:t>Flavour</a:t>
            </a:r>
          </a:p>
          <a:p>
            <a:r>
              <a:rPr lang="en-IN" smtClean="0"/>
              <a:t> </a:t>
            </a:r>
            <a:r>
              <a:rPr lang="en-IN" dirty="0"/>
              <a:t>Acidity</a:t>
            </a:r>
          </a:p>
          <a:p>
            <a:r>
              <a:rPr lang="en-IN" smtClean="0"/>
              <a:t> </a:t>
            </a:r>
            <a:r>
              <a:rPr lang="en-IN" dirty="0"/>
              <a:t>Feathering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585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Sensory Evaluation of Cream</vt:lpstr>
      <vt:lpstr>Introduction</vt:lpstr>
      <vt:lpstr>Types of Cream</vt:lpstr>
      <vt:lpstr>Contd..</vt:lpstr>
      <vt:lpstr>Score card for cream</vt:lpstr>
      <vt:lpstr>Materials Required:</vt:lpstr>
      <vt:lpstr>Procedure</vt:lpstr>
      <vt:lpstr>Desirable attributes</vt:lpstr>
      <vt:lpstr>The order of examination, applying in large part to Table Cream in glass containers, should be as follows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Sensory Evaluation of Cream</dc:title>
  <dc:creator>SGAU</dc:creator>
  <cp:lastModifiedBy>SGAU</cp:lastModifiedBy>
  <cp:revision>34</cp:revision>
  <dcterms:created xsi:type="dcterms:W3CDTF">2020-06-09T05:28:09Z</dcterms:created>
  <dcterms:modified xsi:type="dcterms:W3CDTF">2020-06-11T06:35:22Z</dcterms:modified>
</cp:coreProperties>
</file>