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16"/>
  </p:notesMasterIdLst>
  <p:sldIdLst>
    <p:sldId id="261" r:id="rId2"/>
    <p:sldId id="262" r:id="rId3"/>
    <p:sldId id="289" r:id="rId4"/>
    <p:sldId id="263" r:id="rId5"/>
    <p:sldId id="264" r:id="rId6"/>
    <p:sldId id="265" r:id="rId7"/>
    <p:sldId id="266" r:id="rId8"/>
    <p:sldId id="267" r:id="rId9"/>
    <p:sldId id="268" r:id="rId10"/>
    <p:sldId id="286" r:id="rId11"/>
    <p:sldId id="290" r:id="rId12"/>
    <p:sldId id="269" r:id="rId13"/>
    <p:sldId id="287" r:id="rId14"/>
    <p:sldId id="28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23" d="100"/>
          <a:sy n="123" d="100"/>
        </p:scale>
        <p:origin x="-1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A17417-F66E-4C36-BB13-4D1055CE949D}" type="datetimeFigureOut">
              <a:rPr lang="en-IN" smtClean="0"/>
              <a:t>23-06-2020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2767BC-4A89-4288-B19E-8D382818871F}" type="slidenum">
              <a:rPr lang="en-IN" smtClean="0"/>
              <a:t>‹#›</a:t>
            </a:fld>
            <a:endParaRPr lang="en-IN"/>
          </a:p>
        </p:txBody>
      </p:sp>
    </p:spTree>
    <p:extLst>
      <p:ext uri="{BB962C8B-B14F-4D97-AF65-F5344CB8AC3E}">
        <p14:creationId xmlns:p14="http://schemas.microsoft.com/office/powerpoint/2010/main" val="161383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AF47D0-EE2A-41D3-806E-D89C8C8CDE03}" type="datetimeFigureOut">
              <a:rPr lang="en-IN" smtClean="0"/>
              <a:t>23-06-2020</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DCB1F81-A771-4D53-8D1F-ADDA21819731}" type="slidenum">
              <a:rPr lang="en-IN" smtClean="0"/>
              <a:t>‹#›</a:t>
            </a:fld>
            <a:endParaRPr lang="en-IN"/>
          </a:p>
        </p:txBody>
      </p:sp>
    </p:spTree>
    <p:extLst>
      <p:ext uri="{BB962C8B-B14F-4D97-AF65-F5344CB8AC3E}">
        <p14:creationId xmlns:p14="http://schemas.microsoft.com/office/powerpoint/2010/main" val="2757396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AF47D0-EE2A-41D3-806E-D89C8C8CDE03}" type="datetimeFigureOut">
              <a:rPr lang="en-IN" smtClean="0"/>
              <a:t>23-06-2020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DCB1F81-A771-4D53-8D1F-ADDA21819731}" type="slidenum">
              <a:rPr lang="en-IN" smtClean="0"/>
              <a:t>‹#›</a:t>
            </a:fld>
            <a:endParaRPr lang="en-IN"/>
          </a:p>
        </p:txBody>
      </p:sp>
    </p:spTree>
    <p:extLst>
      <p:ext uri="{BB962C8B-B14F-4D97-AF65-F5344CB8AC3E}">
        <p14:creationId xmlns:p14="http://schemas.microsoft.com/office/powerpoint/2010/main" val="2449554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AF47D0-EE2A-41D3-806E-D89C8C8CDE03}" type="datetimeFigureOut">
              <a:rPr lang="en-IN" smtClean="0"/>
              <a:t>23-06-2020</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DCB1F81-A771-4D53-8D1F-ADDA21819731}"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29633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5AF47D0-EE2A-41D3-806E-D89C8C8CDE03}" type="datetimeFigureOut">
              <a:rPr lang="en-IN" smtClean="0"/>
              <a:t>23-06-2020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CB1F81-A771-4D53-8D1F-ADDA21819731}" type="slidenum">
              <a:rPr lang="en-IN" smtClean="0"/>
              <a:t>‹#›</a:t>
            </a:fld>
            <a:endParaRPr lang="en-IN"/>
          </a:p>
        </p:txBody>
      </p:sp>
    </p:spTree>
    <p:extLst>
      <p:ext uri="{BB962C8B-B14F-4D97-AF65-F5344CB8AC3E}">
        <p14:creationId xmlns:p14="http://schemas.microsoft.com/office/powerpoint/2010/main" val="2618515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5AF47D0-EE2A-41D3-806E-D89C8C8CDE03}" type="datetimeFigureOut">
              <a:rPr lang="en-IN" smtClean="0"/>
              <a:t>23-06-2020</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CB1F81-A771-4D53-8D1F-ADDA21819731}"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64965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5AF47D0-EE2A-41D3-806E-D89C8C8CDE03}" type="datetimeFigureOut">
              <a:rPr lang="en-IN" smtClean="0"/>
              <a:t>23-06-2020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CB1F81-A771-4D53-8D1F-ADDA21819731}" type="slidenum">
              <a:rPr lang="en-IN" smtClean="0"/>
              <a:t>‹#›</a:t>
            </a:fld>
            <a:endParaRPr lang="en-IN"/>
          </a:p>
        </p:txBody>
      </p:sp>
    </p:spTree>
    <p:extLst>
      <p:ext uri="{BB962C8B-B14F-4D97-AF65-F5344CB8AC3E}">
        <p14:creationId xmlns:p14="http://schemas.microsoft.com/office/powerpoint/2010/main" val="2484129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AF47D0-EE2A-41D3-806E-D89C8C8CDE03}" type="datetimeFigureOut">
              <a:rPr lang="en-IN" smtClean="0"/>
              <a:t>23-06-2020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DCB1F81-A771-4D53-8D1F-ADDA21819731}" type="slidenum">
              <a:rPr lang="en-IN" smtClean="0"/>
              <a:t>‹#›</a:t>
            </a:fld>
            <a:endParaRPr lang="en-IN"/>
          </a:p>
        </p:txBody>
      </p:sp>
    </p:spTree>
    <p:extLst>
      <p:ext uri="{BB962C8B-B14F-4D97-AF65-F5344CB8AC3E}">
        <p14:creationId xmlns:p14="http://schemas.microsoft.com/office/powerpoint/2010/main" val="977349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AF47D0-EE2A-41D3-806E-D89C8C8CDE03}" type="datetimeFigureOut">
              <a:rPr lang="en-IN" smtClean="0"/>
              <a:t>23-06-2020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DCB1F81-A771-4D53-8D1F-ADDA21819731}" type="slidenum">
              <a:rPr lang="en-IN" smtClean="0"/>
              <a:t>‹#›</a:t>
            </a:fld>
            <a:endParaRPr lang="en-IN"/>
          </a:p>
        </p:txBody>
      </p:sp>
    </p:spTree>
    <p:extLst>
      <p:ext uri="{BB962C8B-B14F-4D97-AF65-F5344CB8AC3E}">
        <p14:creationId xmlns:p14="http://schemas.microsoft.com/office/powerpoint/2010/main" val="208592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AF47D0-EE2A-41D3-806E-D89C8C8CDE03}" type="datetimeFigureOut">
              <a:rPr lang="en-IN" smtClean="0"/>
              <a:t>23-06-2020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DCB1F81-A771-4D53-8D1F-ADDA21819731}" type="slidenum">
              <a:rPr lang="en-IN" smtClean="0"/>
              <a:t>‹#›</a:t>
            </a:fld>
            <a:endParaRPr lang="en-IN"/>
          </a:p>
        </p:txBody>
      </p:sp>
    </p:spTree>
    <p:extLst>
      <p:ext uri="{BB962C8B-B14F-4D97-AF65-F5344CB8AC3E}">
        <p14:creationId xmlns:p14="http://schemas.microsoft.com/office/powerpoint/2010/main" val="4089676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AF47D0-EE2A-41D3-806E-D89C8C8CDE03}" type="datetimeFigureOut">
              <a:rPr lang="en-IN" smtClean="0"/>
              <a:t>23-06-2020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DCB1F81-A771-4D53-8D1F-ADDA21819731}" type="slidenum">
              <a:rPr lang="en-IN" smtClean="0"/>
              <a:t>‹#›</a:t>
            </a:fld>
            <a:endParaRPr lang="en-IN"/>
          </a:p>
        </p:txBody>
      </p:sp>
    </p:spTree>
    <p:extLst>
      <p:ext uri="{BB962C8B-B14F-4D97-AF65-F5344CB8AC3E}">
        <p14:creationId xmlns:p14="http://schemas.microsoft.com/office/powerpoint/2010/main" val="2468396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AF47D0-EE2A-41D3-806E-D89C8C8CDE03}" type="datetimeFigureOut">
              <a:rPr lang="en-IN" smtClean="0"/>
              <a:t>23-06-2020</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DCB1F81-A771-4D53-8D1F-ADDA21819731}" type="slidenum">
              <a:rPr lang="en-IN" smtClean="0"/>
              <a:t>‹#›</a:t>
            </a:fld>
            <a:endParaRPr lang="en-IN"/>
          </a:p>
        </p:txBody>
      </p:sp>
    </p:spTree>
    <p:extLst>
      <p:ext uri="{BB962C8B-B14F-4D97-AF65-F5344CB8AC3E}">
        <p14:creationId xmlns:p14="http://schemas.microsoft.com/office/powerpoint/2010/main" val="2112229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AF47D0-EE2A-41D3-806E-D89C8C8CDE03}" type="datetimeFigureOut">
              <a:rPr lang="en-IN" smtClean="0"/>
              <a:t>23-06-2020</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DCB1F81-A771-4D53-8D1F-ADDA21819731}" type="slidenum">
              <a:rPr lang="en-IN" smtClean="0"/>
              <a:t>‹#›</a:t>
            </a:fld>
            <a:endParaRPr lang="en-IN"/>
          </a:p>
        </p:txBody>
      </p:sp>
    </p:spTree>
    <p:extLst>
      <p:ext uri="{BB962C8B-B14F-4D97-AF65-F5344CB8AC3E}">
        <p14:creationId xmlns:p14="http://schemas.microsoft.com/office/powerpoint/2010/main" val="20003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AF47D0-EE2A-41D3-806E-D89C8C8CDE03}" type="datetimeFigureOut">
              <a:rPr lang="en-IN" smtClean="0"/>
              <a:t>23-06-2020</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DCB1F81-A771-4D53-8D1F-ADDA21819731}" type="slidenum">
              <a:rPr lang="en-IN" smtClean="0"/>
              <a:t>‹#›</a:t>
            </a:fld>
            <a:endParaRPr lang="en-IN"/>
          </a:p>
        </p:txBody>
      </p:sp>
    </p:spTree>
    <p:extLst>
      <p:ext uri="{BB962C8B-B14F-4D97-AF65-F5344CB8AC3E}">
        <p14:creationId xmlns:p14="http://schemas.microsoft.com/office/powerpoint/2010/main" val="3076981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F47D0-EE2A-41D3-806E-D89C8C8CDE03}" type="datetimeFigureOut">
              <a:rPr lang="en-IN" smtClean="0"/>
              <a:t>23-06-2020</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DCB1F81-A771-4D53-8D1F-ADDA21819731}" type="slidenum">
              <a:rPr lang="en-IN" smtClean="0"/>
              <a:t>‹#›</a:t>
            </a:fld>
            <a:endParaRPr lang="en-IN"/>
          </a:p>
        </p:txBody>
      </p:sp>
    </p:spTree>
    <p:extLst>
      <p:ext uri="{BB962C8B-B14F-4D97-AF65-F5344CB8AC3E}">
        <p14:creationId xmlns:p14="http://schemas.microsoft.com/office/powerpoint/2010/main" val="4168105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AF47D0-EE2A-41D3-806E-D89C8C8CDE03}" type="datetimeFigureOut">
              <a:rPr lang="en-IN" smtClean="0"/>
              <a:t>23-06-2020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DCB1F81-A771-4D53-8D1F-ADDA21819731}" type="slidenum">
              <a:rPr lang="en-IN" smtClean="0"/>
              <a:t>‹#›</a:t>
            </a:fld>
            <a:endParaRPr lang="en-IN"/>
          </a:p>
        </p:txBody>
      </p:sp>
    </p:spTree>
    <p:extLst>
      <p:ext uri="{BB962C8B-B14F-4D97-AF65-F5344CB8AC3E}">
        <p14:creationId xmlns:p14="http://schemas.microsoft.com/office/powerpoint/2010/main" val="2300211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AF47D0-EE2A-41D3-806E-D89C8C8CDE03}" type="datetimeFigureOut">
              <a:rPr lang="en-IN" smtClean="0"/>
              <a:t>23-06-2020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CB1F81-A771-4D53-8D1F-ADDA21819731}" type="slidenum">
              <a:rPr lang="en-IN" smtClean="0"/>
              <a:t>‹#›</a:t>
            </a:fld>
            <a:endParaRPr lang="en-IN"/>
          </a:p>
        </p:txBody>
      </p:sp>
    </p:spTree>
    <p:extLst>
      <p:ext uri="{BB962C8B-B14F-4D97-AF65-F5344CB8AC3E}">
        <p14:creationId xmlns:p14="http://schemas.microsoft.com/office/powerpoint/2010/main" val="746560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5AF47D0-EE2A-41D3-806E-D89C8C8CDE03}" type="datetimeFigureOut">
              <a:rPr lang="en-IN" smtClean="0"/>
              <a:t>23-06-2020</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DCB1F81-A771-4D53-8D1F-ADDA21819731}" type="slidenum">
              <a:rPr lang="en-IN" smtClean="0"/>
              <a:t>‹#›</a:t>
            </a:fld>
            <a:endParaRPr lang="en-IN"/>
          </a:p>
        </p:txBody>
      </p:sp>
    </p:spTree>
    <p:extLst>
      <p:ext uri="{BB962C8B-B14F-4D97-AF65-F5344CB8AC3E}">
        <p14:creationId xmlns:p14="http://schemas.microsoft.com/office/powerpoint/2010/main" val="78908111"/>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BA4C11-382E-4E8A-B6B0-2EDB41B2CBA4}"/>
              </a:ext>
            </a:extLst>
          </p:cNvPr>
          <p:cNvSpPr>
            <a:spLocks noGrp="1"/>
          </p:cNvSpPr>
          <p:nvPr>
            <p:ph type="title"/>
          </p:nvPr>
        </p:nvSpPr>
        <p:spPr>
          <a:xfrm>
            <a:off x="3117272" y="526471"/>
            <a:ext cx="6414655" cy="1428750"/>
          </a:xfrm>
        </p:spPr>
        <p:txBody>
          <a:bodyPr>
            <a:normAutofit fontScale="90000"/>
          </a:bodyPr>
          <a:lstStyle/>
          <a:p>
            <a:pPr algn="r"/>
            <a:r>
              <a:rPr lang="en-US" sz="6000" b="1" dirty="0">
                <a:solidFill>
                  <a:srgbClr val="C00000"/>
                </a:solidFill>
              </a:rPr>
              <a:t>Thyroid Gland</a:t>
            </a:r>
            <a:r>
              <a:rPr lang="en-US" sz="4400" b="1" dirty="0">
                <a:solidFill>
                  <a:srgbClr val="002060"/>
                </a:solidFill>
              </a:rPr>
              <a:t/>
            </a:r>
            <a:br>
              <a:rPr lang="en-US" sz="4400" b="1" dirty="0">
                <a:solidFill>
                  <a:srgbClr val="002060"/>
                </a:solidFill>
              </a:rPr>
            </a:br>
            <a:r>
              <a:rPr lang="en-US" sz="4400" b="1" dirty="0">
                <a:solidFill>
                  <a:srgbClr val="002060"/>
                </a:solidFill>
              </a:rPr>
              <a:t>    </a:t>
            </a:r>
            <a:r>
              <a:rPr lang="en-US" b="1" dirty="0">
                <a:solidFill>
                  <a:srgbClr val="002060"/>
                </a:solidFill>
              </a:rPr>
              <a:t>Part  - I</a:t>
            </a:r>
            <a:r>
              <a:rPr lang="en-US" sz="4400" b="1" dirty="0">
                <a:solidFill>
                  <a:srgbClr val="002060"/>
                </a:solidFill>
              </a:rPr>
              <a:t/>
            </a:r>
            <a:br>
              <a:rPr lang="en-US" sz="4400" b="1" dirty="0">
                <a:solidFill>
                  <a:srgbClr val="002060"/>
                </a:solidFill>
              </a:rPr>
            </a:br>
            <a:endParaRPr lang="en-IN" sz="4400" b="1" dirty="0">
              <a:solidFill>
                <a:srgbClr val="002060"/>
              </a:solidFill>
            </a:endParaRPr>
          </a:p>
        </p:txBody>
      </p:sp>
      <p:sp>
        <p:nvSpPr>
          <p:cNvPr id="3" name="Content Placeholder 2">
            <a:extLst>
              <a:ext uri="{FF2B5EF4-FFF2-40B4-BE49-F238E27FC236}">
                <a16:creationId xmlns="" xmlns:a16="http://schemas.microsoft.com/office/drawing/2014/main" id="{F5DF9E7A-5920-4E76-AB0F-60CD1F2FC086}"/>
              </a:ext>
            </a:extLst>
          </p:cNvPr>
          <p:cNvSpPr>
            <a:spLocks noGrp="1"/>
          </p:cNvSpPr>
          <p:nvPr>
            <p:ph idx="1"/>
          </p:nvPr>
        </p:nvSpPr>
        <p:spPr>
          <a:xfrm>
            <a:off x="3491345" y="4031673"/>
            <a:ext cx="6816436" cy="2092036"/>
          </a:xfrm>
        </p:spPr>
        <p:txBody>
          <a:bodyPr>
            <a:normAutofit/>
          </a:bodyPr>
          <a:lstStyle/>
          <a:p>
            <a:endParaRPr lang="en-US" dirty="0"/>
          </a:p>
          <a:p>
            <a:pPr marL="0" indent="0" algn="ctr">
              <a:spcBef>
                <a:spcPts val="0"/>
              </a:spcBef>
              <a:buNone/>
            </a:pPr>
            <a:r>
              <a:rPr lang="en-US" sz="2800" b="1" dirty="0">
                <a:solidFill>
                  <a:srgbClr val="002060"/>
                </a:solidFill>
                <a:latin typeface="Arial" panose="020B0604020202020204" pitchFamily="34" charset="0"/>
                <a:cs typeface="Arial" panose="020B0604020202020204" pitchFamily="34" charset="0"/>
              </a:rPr>
              <a:t>Dr Ravindra Kumar</a:t>
            </a:r>
          </a:p>
          <a:p>
            <a:pPr marL="0" indent="0" algn="ctr">
              <a:spcBef>
                <a:spcPts val="0"/>
              </a:spcBef>
              <a:buNone/>
            </a:pPr>
            <a:r>
              <a:rPr lang="en-US" sz="2800" b="1" dirty="0">
                <a:solidFill>
                  <a:srgbClr val="002060"/>
                </a:solidFill>
                <a:latin typeface="Arial" panose="020B0604020202020204" pitchFamily="34" charset="0"/>
                <a:cs typeface="Arial" panose="020B0604020202020204" pitchFamily="34" charset="0"/>
              </a:rPr>
              <a:t>Director Research</a:t>
            </a:r>
          </a:p>
          <a:p>
            <a:pPr marL="0" indent="0" algn="ctr">
              <a:spcBef>
                <a:spcPts val="0"/>
              </a:spcBef>
              <a:buNone/>
            </a:pPr>
            <a:r>
              <a:rPr lang="en-US" sz="2800" b="1" dirty="0">
                <a:solidFill>
                  <a:srgbClr val="002060"/>
                </a:solidFill>
                <a:latin typeface="Arial" panose="020B0604020202020204" pitchFamily="34" charset="0"/>
                <a:cs typeface="Arial" panose="020B0604020202020204" pitchFamily="34" charset="0"/>
              </a:rPr>
              <a:t>Bihar Animal Sciences University</a:t>
            </a:r>
          </a:p>
          <a:p>
            <a:pPr marL="0" indent="0" algn="ctr">
              <a:spcBef>
                <a:spcPts val="0"/>
              </a:spcBef>
              <a:buNone/>
            </a:pPr>
            <a:r>
              <a:rPr lang="en-US" sz="2800" b="1" dirty="0">
                <a:solidFill>
                  <a:srgbClr val="002060"/>
                </a:solidFill>
                <a:latin typeface="Arial" panose="020B0604020202020204" pitchFamily="34" charset="0"/>
                <a:cs typeface="Arial" panose="020B0604020202020204" pitchFamily="34" charset="0"/>
              </a:rPr>
              <a:t>Patna</a:t>
            </a:r>
          </a:p>
          <a:p>
            <a:pPr marL="0" indent="0">
              <a:buNone/>
            </a:pPr>
            <a:endParaRPr lang="en-IN" dirty="0"/>
          </a:p>
        </p:txBody>
      </p:sp>
      <p:pic>
        <p:nvPicPr>
          <p:cNvPr id="4" name="Picture 3" descr="Bihar Animal Sciences University | बिहार पशु ...">
            <a:extLst>
              <a:ext uri="{FF2B5EF4-FFF2-40B4-BE49-F238E27FC236}">
                <a16:creationId xmlns="" xmlns:a16="http://schemas.microsoft.com/office/drawing/2014/main" id="{79D1002D-0E4C-47B1-9C55-2BC874F318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9031" y="2111952"/>
            <a:ext cx="2857500" cy="1428750"/>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a:extLst>
              <a:ext uri="{FF2B5EF4-FFF2-40B4-BE49-F238E27FC236}">
                <a16:creationId xmlns="" xmlns:a16="http://schemas.microsoft.com/office/drawing/2014/main" id="{DAE918F4-A199-4242-8A35-9EFACBBEA528}"/>
              </a:ext>
            </a:extLst>
          </p:cNvPr>
          <p:cNvSpPr>
            <a:spLocks noGrp="1"/>
          </p:cNvSpPr>
          <p:nvPr>
            <p:ph type="ftr" sz="quarter" idx="11"/>
          </p:nvPr>
        </p:nvSpPr>
        <p:spPr/>
        <p:txBody>
          <a:bodyPr/>
          <a:lstStyle/>
          <a:p>
            <a:r>
              <a:rPr lang="en-IN"/>
              <a:t>For UG Students</a:t>
            </a:r>
          </a:p>
        </p:txBody>
      </p:sp>
    </p:spTree>
    <p:extLst>
      <p:ext uri="{BB962C8B-B14F-4D97-AF65-F5344CB8AC3E}">
        <p14:creationId xmlns:p14="http://schemas.microsoft.com/office/powerpoint/2010/main" val="2766391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CF9CDA-6BD4-4F6E-BA35-642CA9A3E482}"/>
              </a:ext>
            </a:extLst>
          </p:cNvPr>
          <p:cNvSpPr>
            <a:spLocks noGrp="1"/>
          </p:cNvSpPr>
          <p:nvPr>
            <p:ph type="title"/>
          </p:nvPr>
        </p:nvSpPr>
        <p:spPr>
          <a:xfrm>
            <a:off x="2731472" y="579960"/>
            <a:ext cx="7797984" cy="733635"/>
          </a:xfrm>
        </p:spPr>
        <p:txBody>
          <a:bodyPr>
            <a:normAutofit/>
          </a:bodyPr>
          <a:lstStyle/>
          <a:p>
            <a:r>
              <a:rPr lang="en-US" sz="2800" b="1" dirty="0"/>
              <a:t>Biosynthesis of thyroglobulin ( TG)  …….</a:t>
            </a:r>
            <a:endParaRPr lang="en-IN" sz="2800" dirty="0"/>
          </a:p>
        </p:txBody>
      </p:sp>
      <p:sp>
        <p:nvSpPr>
          <p:cNvPr id="3" name="Content Placeholder 2">
            <a:extLst>
              <a:ext uri="{FF2B5EF4-FFF2-40B4-BE49-F238E27FC236}">
                <a16:creationId xmlns="" xmlns:a16="http://schemas.microsoft.com/office/drawing/2014/main" id="{C15288DA-1177-44B4-B439-25D95BC86A5D}"/>
              </a:ext>
            </a:extLst>
          </p:cNvPr>
          <p:cNvSpPr>
            <a:spLocks noGrp="1"/>
          </p:cNvSpPr>
          <p:nvPr>
            <p:ph idx="1"/>
          </p:nvPr>
        </p:nvSpPr>
        <p:spPr>
          <a:xfrm>
            <a:off x="2589212" y="1482436"/>
            <a:ext cx="8826933" cy="5056909"/>
          </a:xfrm>
        </p:spPr>
        <p:txBody>
          <a:bodyPr>
            <a:normAutofit/>
          </a:bodyPr>
          <a:lstStyle/>
          <a:p>
            <a:pPr algn="just">
              <a:buClr>
                <a:srgbClr val="A53010"/>
              </a:buClr>
            </a:pPr>
            <a:r>
              <a:rPr lang="en-US" sz="2400" b="1" dirty="0">
                <a:solidFill>
                  <a:prstClr val="black">
                    <a:lumMod val="75000"/>
                    <a:lumOff val="25000"/>
                  </a:prstClr>
                </a:solidFill>
              </a:rPr>
              <a:t>TG is synthesized from endoplasmic reticulum and </a:t>
            </a:r>
            <a:r>
              <a:rPr lang="en-US" sz="2400" b="1" dirty="0" err="1">
                <a:solidFill>
                  <a:prstClr val="black">
                    <a:lumMod val="75000"/>
                    <a:lumOff val="25000"/>
                  </a:prstClr>
                </a:solidFill>
              </a:rPr>
              <a:t>golgi</a:t>
            </a:r>
            <a:r>
              <a:rPr lang="en-US" sz="2400" b="1" dirty="0">
                <a:solidFill>
                  <a:prstClr val="black">
                    <a:lumMod val="75000"/>
                    <a:lumOff val="25000"/>
                  </a:prstClr>
                </a:solidFill>
              </a:rPr>
              <a:t> apparatus. </a:t>
            </a:r>
          </a:p>
          <a:p>
            <a:pPr algn="just">
              <a:buClr>
                <a:srgbClr val="A53010"/>
              </a:buClr>
            </a:pPr>
            <a:r>
              <a:rPr lang="en-US" sz="2400" b="1" dirty="0">
                <a:solidFill>
                  <a:prstClr val="black">
                    <a:lumMod val="75000"/>
                    <a:lumOff val="25000"/>
                  </a:prstClr>
                </a:solidFill>
              </a:rPr>
              <a:t>Synthesis of thyroglobulin is a complex process, which  involves first the building of protein portion of TG. </a:t>
            </a:r>
          </a:p>
          <a:p>
            <a:pPr algn="just">
              <a:buClr>
                <a:srgbClr val="A53010"/>
              </a:buClr>
            </a:pPr>
            <a:r>
              <a:rPr lang="en-US" sz="2400" b="1" dirty="0">
                <a:solidFill>
                  <a:prstClr val="black">
                    <a:lumMod val="75000"/>
                    <a:lumOff val="25000"/>
                  </a:prstClr>
                </a:solidFill>
              </a:rPr>
              <a:t>This consist of amino acids entering the basal end of the thyroid cell, where they assembled into polypeptide chains on the endoplasmic reticulum. </a:t>
            </a:r>
          </a:p>
          <a:p>
            <a:endParaRPr lang="en-IN" dirty="0"/>
          </a:p>
        </p:txBody>
      </p:sp>
    </p:spTree>
    <p:extLst>
      <p:ext uri="{BB962C8B-B14F-4D97-AF65-F5344CB8AC3E}">
        <p14:creationId xmlns:p14="http://schemas.microsoft.com/office/powerpoint/2010/main" val="3081063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F1F1CB-6576-4FED-9231-46FE8463378B}"/>
              </a:ext>
            </a:extLst>
          </p:cNvPr>
          <p:cNvSpPr>
            <a:spLocks noGrp="1"/>
          </p:cNvSpPr>
          <p:nvPr>
            <p:ph type="title"/>
          </p:nvPr>
        </p:nvSpPr>
        <p:spPr>
          <a:xfrm>
            <a:off x="2592926" y="624110"/>
            <a:ext cx="8199766" cy="844472"/>
          </a:xfrm>
        </p:spPr>
        <p:txBody>
          <a:bodyPr>
            <a:normAutofit fontScale="90000"/>
          </a:bodyPr>
          <a:lstStyle/>
          <a:p>
            <a:r>
              <a:rPr lang="en-US" b="1" dirty="0"/>
              <a:t>Biosynthesis of thyroglobulin ( TG)  …….</a:t>
            </a:r>
            <a:endParaRPr lang="en-IN" dirty="0"/>
          </a:p>
        </p:txBody>
      </p:sp>
      <p:sp>
        <p:nvSpPr>
          <p:cNvPr id="3" name="Content Placeholder 2">
            <a:extLst>
              <a:ext uri="{FF2B5EF4-FFF2-40B4-BE49-F238E27FC236}">
                <a16:creationId xmlns="" xmlns:a16="http://schemas.microsoft.com/office/drawing/2014/main" id="{7DB222CF-2E6C-4ADF-82BD-D49C19EACFC9}"/>
              </a:ext>
            </a:extLst>
          </p:cNvPr>
          <p:cNvSpPr>
            <a:spLocks noGrp="1"/>
          </p:cNvSpPr>
          <p:nvPr>
            <p:ph idx="1"/>
          </p:nvPr>
        </p:nvSpPr>
        <p:spPr/>
        <p:txBody>
          <a:bodyPr/>
          <a:lstStyle/>
          <a:p>
            <a:pPr algn="just">
              <a:buClr>
                <a:srgbClr val="A53010"/>
              </a:buClr>
            </a:pPr>
            <a:r>
              <a:rPr lang="en-US" sz="2400" b="1" dirty="0">
                <a:solidFill>
                  <a:prstClr val="black">
                    <a:lumMod val="75000"/>
                    <a:lumOff val="25000"/>
                  </a:prstClr>
                </a:solidFill>
              </a:rPr>
              <a:t>From there the protein migrates to the apical portion of the cell, while CHO moieties are added by ER and </a:t>
            </a:r>
            <a:r>
              <a:rPr lang="en-US" sz="2400" b="1" dirty="0" err="1">
                <a:solidFill>
                  <a:prstClr val="black">
                    <a:lumMod val="75000"/>
                    <a:lumOff val="25000"/>
                  </a:prstClr>
                </a:solidFill>
              </a:rPr>
              <a:t>gogli</a:t>
            </a:r>
            <a:r>
              <a:rPr lang="en-US" sz="2400" b="1" dirty="0">
                <a:solidFill>
                  <a:prstClr val="black">
                    <a:lumMod val="75000"/>
                    <a:lumOff val="25000"/>
                  </a:prstClr>
                </a:solidFill>
              </a:rPr>
              <a:t> apparatus.</a:t>
            </a:r>
          </a:p>
          <a:p>
            <a:pPr algn="just">
              <a:buClr>
                <a:srgbClr val="A53010"/>
              </a:buClr>
            </a:pPr>
            <a:r>
              <a:rPr lang="en-US" sz="2400" b="1" dirty="0">
                <a:solidFill>
                  <a:prstClr val="black">
                    <a:lumMod val="75000"/>
                    <a:lumOff val="25000"/>
                  </a:prstClr>
                </a:solidFill>
              </a:rPr>
              <a:t> At the apical end of the thyroid cell, the iodination of the tyrosyl group of thyroglobulin molecule occurs.</a:t>
            </a:r>
            <a:endParaRPr lang="en-IN" sz="2400" b="1" dirty="0">
              <a:solidFill>
                <a:prstClr val="black">
                  <a:lumMod val="75000"/>
                  <a:lumOff val="25000"/>
                </a:prstClr>
              </a:solidFill>
            </a:endParaRPr>
          </a:p>
          <a:p>
            <a:pPr lvl="0" algn="just">
              <a:buClr>
                <a:srgbClr val="A53010"/>
              </a:buClr>
            </a:pPr>
            <a:r>
              <a:rPr lang="en-US" sz="2400" b="1" dirty="0">
                <a:solidFill>
                  <a:prstClr val="black">
                    <a:lumMod val="75000"/>
                    <a:lumOff val="25000"/>
                  </a:prstClr>
                </a:solidFill>
              </a:rPr>
              <a:t>Thyroglobulin acts as substrate for iodination reaction, which first leads to formation of MIT, then DIT followed by coupling of MIT and DIT or DIT and DIT, with in the thyroglobulin molecule.</a:t>
            </a:r>
            <a:endParaRPr lang="en-IN" sz="2400" b="1" dirty="0">
              <a:solidFill>
                <a:prstClr val="black">
                  <a:lumMod val="75000"/>
                  <a:lumOff val="25000"/>
                </a:prstClr>
              </a:solidFill>
            </a:endParaRPr>
          </a:p>
          <a:p>
            <a:pPr marL="0" indent="0">
              <a:buNone/>
            </a:pPr>
            <a:endParaRPr lang="en-IN" dirty="0"/>
          </a:p>
        </p:txBody>
      </p:sp>
    </p:spTree>
    <p:extLst>
      <p:ext uri="{BB962C8B-B14F-4D97-AF65-F5344CB8AC3E}">
        <p14:creationId xmlns:p14="http://schemas.microsoft.com/office/powerpoint/2010/main" val="182862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92A75C-7096-40A3-850D-FC88068F31B2}"/>
              </a:ext>
            </a:extLst>
          </p:cNvPr>
          <p:cNvSpPr>
            <a:spLocks noGrp="1"/>
          </p:cNvSpPr>
          <p:nvPr>
            <p:ph type="title"/>
          </p:nvPr>
        </p:nvSpPr>
        <p:spPr>
          <a:xfrm>
            <a:off x="3071897" y="591176"/>
            <a:ext cx="6580104" cy="572606"/>
          </a:xfrm>
        </p:spPr>
        <p:txBody>
          <a:bodyPr>
            <a:normAutofit fontScale="90000"/>
          </a:bodyPr>
          <a:lstStyle/>
          <a:p>
            <a:pPr algn="ctr"/>
            <a:r>
              <a:rPr lang="en-US" sz="2700" b="1" dirty="0">
                <a:solidFill>
                  <a:srgbClr val="FF0000"/>
                </a:solidFill>
              </a:rPr>
              <a:t>THYROID HORMONE TRANSPORT</a:t>
            </a:r>
            <a:r>
              <a:rPr lang="en-US" sz="2700" b="1" dirty="0"/>
              <a:t> </a:t>
            </a:r>
            <a:r>
              <a:rPr lang="en-IN" dirty="0"/>
              <a:t/>
            </a:r>
            <a:br>
              <a:rPr lang="en-IN" dirty="0"/>
            </a:br>
            <a:endParaRPr lang="en-IN" dirty="0"/>
          </a:p>
        </p:txBody>
      </p:sp>
      <p:sp>
        <p:nvSpPr>
          <p:cNvPr id="3" name="Content Placeholder 2">
            <a:extLst>
              <a:ext uri="{FF2B5EF4-FFF2-40B4-BE49-F238E27FC236}">
                <a16:creationId xmlns="" xmlns:a16="http://schemas.microsoft.com/office/drawing/2014/main" id="{E0F00ED9-A051-4A30-9EC9-EFE43B272F4F}"/>
              </a:ext>
            </a:extLst>
          </p:cNvPr>
          <p:cNvSpPr>
            <a:spLocks noGrp="1"/>
          </p:cNvSpPr>
          <p:nvPr>
            <p:ph idx="1"/>
          </p:nvPr>
        </p:nvSpPr>
        <p:spPr>
          <a:xfrm>
            <a:off x="2589212" y="1407886"/>
            <a:ext cx="8915400" cy="4992914"/>
          </a:xfrm>
        </p:spPr>
        <p:txBody>
          <a:bodyPr>
            <a:noAutofit/>
          </a:bodyPr>
          <a:lstStyle/>
          <a:p>
            <a:pPr algn="just"/>
            <a:r>
              <a:rPr lang="en-US" sz="2400" b="1" dirty="0"/>
              <a:t>Protease in the follicle cells acts to break the T4 and T3 from thyroglobulin complex stored in the follicular colloid cells. </a:t>
            </a:r>
          </a:p>
          <a:p>
            <a:pPr algn="just"/>
            <a:r>
              <a:rPr lang="en-US" sz="2400" b="1" dirty="0"/>
              <a:t>Hormones then moves through the cells, enters the blood stream and quickly bound by serum proteins (TBG). </a:t>
            </a:r>
          </a:p>
          <a:p>
            <a:pPr algn="just"/>
            <a:r>
              <a:rPr lang="en-US" sz="2400" b="1" dirty="0"/>
              <a:t>Proteins to which it is bound and the degree of binding vary from species to species. </a:t>
            </a:r>
          </a:p>
          <a:p>
            <a:pPr algn="just"/>
            <a:r>
              <a:rPr lang="en-US" sz="2400" b="1" dirty="0"/>
              <a:t>In cattle, swine, sheep and equines it is bound primarily to the α – globulin. Variation in activity of T3 as compared to thyroxine appears to be dependent on the strength of union between the respective hormones and plasma proteins. </a:t>
            </a:r>
          </a:p>
          <a:p>
            <a:endParaRPr lang="en-IN" sz="2400" dirty="0"/>
          </a:p>
        </p:txBody>
      </p:sp>
    </p:spTree>
    <p:extLst>
      <p:ext uri="{BB962C8B-B14F-4D97-AF65-F5344CB8AC3E}">
        <p14:creationId xmlns:p14="http://schemas.microsoft.com/office/powerpoint/2010/main" val="2630296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507822A-9C9D-42FD-86B5-9BED0A0F93B8}"/>
              </a:ext>
            </a:extLst>
          </p:cNvPr>
          <p:cNvSpPr>
            <a:spLocks noGrp="1"/>
          </p:cNvSpPr>
          <p:nvPr>
            <p:ph type="title"/>
          </p:nvPr>
        </p:nvSpPr>
        <p:spPr>
          <a:xfrm>
            <a:off x="2592925" y="624110"/>
            <a:ext cx="7922675" cy="886035"/>
          </a:xfrm>
        </p:spPr>
        <p:txBody>
          <a:bodyPr>
            <a:normAutofit/>
          </a:bodyPr>
          <a:lstStyle/>
          <a:p>
            <a:pPr algn="ctr"/>
            <a:r>
              <a:rPr lang="en-US" sz="2400" b="1" dirty="0">
                <a:solidFill>
                  <a:srgbClr val="FF0000"/>
                </a:solidFill>
              </a:rPr>
              <a:t>THYROID HORMONE TRANSPORT……</a:t>
            </a:r>
            <a:endParaRPr lang="en-IN" sz="2400" dirty="0">
              <a:solidFill>
                <a:srgbClr val="FF0000"/>
              </a:solidFill>
            </a:endParaRPr>
          </a:p>
        </p:txBody>
      </p:sp>
      <p:sp>
        <p:nvSpPr>
          <p:cNvPr id="3" name="Content Placeholder 2">
            <a:extLst>
              <a:ext uri="{FF2B5EF4-FFF2-40B4-BE49-F238E27FC236}">
                <a16:creationId xmlns="" xmlns:a16="http://schemas.microsoft.com/office/drawing/2014/main" id="{D4FDBBE0-2E51-45DF-9827-4A9073DB8B06}"/>
              </a:ext>
            </a:extLst>
          </p:cNvPr>
          <p:cNvSpPr>
            <a:spLocks noGrp="1"/>
          </p:cNvSpPr>
          <p:nvPr>
            <p:ph idx="1"/>
          </p:nvPr>
        </p:nvSpPr>
        <p:spPr>
          <a:xfrm>
            <a:off x="2592925" y="1801091"/>
            <a:ext cx="8915400" cy="4627417"/>
          </a:xfrm>
        </p:spPr>
        <p:txBody>
          <a:bodyPr>
            <a:normAutofit/>
          </a:bodyPr>
          <a:lstStyle/>
          <a:p>
            <a:pPr algn="just"/>
            <a:r>
              <a:rPr lang="en-US" sz="2400" b="1" dirty="0"/>
              <a:t>Only the free hormones are able to diffuse into cell and exert its effect. </a:t>
            </a:r>
          </a:p>
          <a:p>
            <a:pPr algn="just"/>
            <a:r>
              <a:rPr lang="en-US" sz="2400" b="1" dirty="0"/>
              <a:t>Strength of binding interferes with passage of the hormone to the site of the tissue activity, thereby determining, which hormone is more effective in a particular species. Ex.</a:t>
            </a:r>
            <a:r>
              <a:rPr lang="en-US" sz="2400" b="1" dirty="0">
                <a:solidFill>
                  <a:srgbClr val="FF0000"/>
                </a:solidFill>
              </a:rPr>
              <a:t> T</a:t>
            </a:r>
            <a:r>
              <a:rPr lang="en-US" sz="2400" b="1" baseline="-25000" dirty="0">
                <a:solidFill>
                  <a:srgbClr val="FF0000"/>
                </a:solidFill>
              </a:rPr>
              <a:t>3</a:t>
            </a:r>
            <a:r>
              <a:rPr lang="en-US" sz="2400" b="1" dirty="0">
                <a:solidFill>
                  <a:srgbClr val="FF0000"/>
                </a:solidFill>
              </a:rPr>
              <a:t> is more active in rats than T</a:t>
            </a:r>
            <a:r>
              <a:rPr lang="en-US" sz="2400" b="1" baseline="-25000" dirty="0">
                <a:solidFill>
                  <a:srgbClr val="FF0000"/>
                </a:solidFill>
              </a:rPr>
              <a:t>4</a:t>
            </a:r>
            <a:r>
              <a:rPr lang="en-US" sz="2400" b="1" dirty="0">
                <a:solidFill>
                  <a:srgbClr val="FF0000"/>
                </a:solidFill>
              </a:rPr>
              <a:t>, as TBG is more than T</a:t>
            </a:r>
            <a:r>
              <a:rPr lang="en-US" sz="2400" b="1" baseline="-25000" dirty="0">
                <a:solidFill>
                  <a:srgbClr val="FF0000"/>
                </a:solidFill>
              </a:rPr>
              <a:t>3</a:t>
            </a:r>
            <a:r>
              <a:rPr lang="en-US" sz="2400" b="1" dirty="0">
                <a:solidFill>
                  <a:srgbClr val="FF0000"/>
                </a:solidFill>
              </a:rPr>
              <a:t>.</a:t>
            </a:r>
            <a:endParaRPr lang="en-IN" sz="2400" b="1" dirty="0">
              <a:solidFill>
                <a:srgbClr val="FF0000"/>
              </a:solidFill>
            </a:endParaRPr>
          </a:p>
          <a:p>
            <a:pPr algn="just"/>
            <a:r>
              <a:rPr lang="en-US" sz="2400" b="1" dirty="0"/>
              <a:t>	Determination of PBI in blood is used as test for amount of circulating T</a:t>
            </a:r>
            <a:r>
              <a:rPr lang="en-US" sz="2400" b="1" baseline="-25000" dirty="0"/>
              <a:t>3</a:t>
            </a:r>
            <a:r>
              <a:rPr lang="en-US" sz="2400" b="1" dirty="0"/>
              <a:t> and T</a:t>
            </a:r>
            <a:r>
              <a:rPr lang="en-US" sz="2400" b="1" baseline="-25000" dirty="0"/>
              <a:t>4</a:t>
            </a:r>
            <a:r>
              <a:rPr lang="en-US" sz="2400" b="1" dirty="0"/>
              <a:t>, which reflect thyroid gland activity, however with advent of RIA, PBI estimation has become obsolete.</a:t>
            </a:r>
            <a:endParaRPr lang="en-IN" sz="2400" b="1" dirty="0"/>
          </a:p>
          <a:p>
            <a:endParaRPr lang="en-IN" dirty="0"/>
          </a:p>
        </p:txBody>
      </p:sp>
    </p:spTree>
    <p:extLst>
      <p:ext uri="{BB962C8B-B14F-4D97-AF65-F5344CB8AC3E}">
        <p14:creationId xmlns:p14="http://schemas.microsoft.com/office/powerpoint/2010/main" val="459468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5840B0-FD7D-41F9-8CB8-0FD3D2C6E29D}"/>
              </a:ext>
            </a:extLst>
          </p:cNvPr>
          <p:cNvSpPr>
            <a:spLocks noGrp="1"/>
          </p:cNvSpPr>
          <p:nvPr>
            <p:ph type="title"/>
          </p:nvPr>
        </p:nvSpPr>
        <p:spPr/>
        <p:txBody>
          <a:bodyPr/>
          <a:lstStyle/>
          <a:p>
            <a:endParaRPr lang="en-IN"/>
          </a:p>
        </p:txBody>
      </p:sp>
      <p:sp>
        <p:nvSpPr>
          <p:cNvPr id="3" name="Content Placeholder 2">
            <a:extLst>
              <a:ext uri="{FF2B5EF4-FFF2-40B4-BE49-F238E27FC236}">
                <a16:creationId xmlns="" xmlns:a16="http://schemas.microsoft.com/office/drawing/2014/main" id="{A6D3FD7A-DD07-4353-BA5C-FCDB929B6FB8}"/>
              </a:ext>
            </a:extLst>
          </p:cNvPr>
          <p:cNvSpPr>
            <a:spLocks noGrp="1"/>
          </p:cNvSpPr>
          <p:nvPr>
            <p:ph idx="1"/>
          </p:nvPr>
        </p:nvSpPr>
        <p:spPr/>
        <p:txBody>
          <a:bodyPr/>
          <a:lstStyle/>
          <a:p>
            <a:endParaRPr lang="en-US" dirty="0"/>
          </a:p>
          <a:p>
            <a:pPr marL="0" indent="0">
              <a:buNone/>
            </a:pPr>
            <a:endParaRPr lang="en-IN" dirty="0"/>
          </a:p>
          <a:p>
            <a:pPr marL="0" indent="0" algn="ctr">
              <a:buNone/>
            </a:pPr>
            <a:r>
              <a:rPr lang="en-IN" sz="5400" dirty="0"/>
              <a:t>Thanks</a:t>
            </a:r>
          </a:p>
        </p:txBody>
      </p:sp>
    </p:spTree>
    <p:extLst>
      <p:ext uri="{BB962C8B-B14F-4D97-AF65-F5344CB8AC3E}">
        <p14:creationId xmlns:p14="http://schemas.microsoft.com/office/powerpoint/2010/main" val="549355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2DC9F1-4C53-471F-871B-C63189D80DFB}"/>
              </a:ext>
            </a:extLst>
          </p:cNvPr>
          <p:cNvSpPr>
            <a:spLocks noGrp="1"/>
          </p:cNvSpPr>
          <p:nvPr>
            <p:ph type="title"/>
          </p:nvPr>
        </p:nvSpPr>
        <p:spPr>
          <a:xfrm>
            <a:off x="2592925" y="624110"/>
            <a:ext cx="8911687" cy="775199"/>
          </a:xfrm>
        </p:spPr>
        <p:txBody>
          <a:bodyPr/>
          <a:lstStyle/>
          <a:p>
            <a:pPr algn="ctr"/>
            <a:r>
              <a:rPr lang="en-US" b="1" dirty="0">
                <a:solidFill>
                  <a:srgbClr val="C00000"/>
                </a:solidFill>
              </a:rPr>
              <a:t>Thyroid Gland</a:t>
            </a:r>
            <a:endParaRPr lang="en-IN" b="1" dirty="0">
              <a:solidFill>
                <a:srgbClr val="C00000"/>
              </a:solidFill>
            </a:endParaRPr>
          </a:p>
        </p:txBody>
      </p:sp>
      <p:sp>
        <p:nvSpPr>
          <p:cNvPr id="3" name="Content Placeholder 2">
            <a:extLst>
              <a:ext uri="{FF2B5EF4-FFF2-40B4-BE49-F238E27FC236}">
                <a16:creationId xmlns="" xmlns:a16="http://schemas.microsoft.com/office/drawing/2014/main" id="{44532150-ED88-4E57-B35B-4B2BEF04B695}"/>
              </a:ext>
            </a:extLst>
          </p:cNvPr>
          <p:cNvSpPr>
            <a:spLocks noGrp="1"/>
          </p:cNvSpPr>
          <p:nvPr>
            <p:ph idx="1"/>
          </p:nvPr>
        </p:nvSpPr>
        <p:spPr>
          <a:xfrm>
            <a:off x="2589212" y="1634836"/>
            <a:ext cx="8915400" cy="4276386"/>
          </a:xfrm>
        </p:spPr>
        <p:txBody>
          <a:bodyPr>
            <a:normAutofit/>
          </a:bodyPr>
          <a:lstStyle/>
          <a:p>
            <a:pPr algn="just"/>
            <a:r>
              <a:rPr lang="en-US" sz="2400" b="1" dirty="0"/>
              <a:t>Thyroid gland is a unique gland as its’ only tissue in the body, which is able to </a:t>
            </a:r>
            <a:r>
              <a:rPr lang="en-US" sz="2400" b="1" dirty="0">
                <a:solidFill>
                  <a:srgbClr val="FF0000"/>
                </a:solidFill>
              </a:rPr>
              <a:t>accumulate iodine in great quantities and combine it in to a hormone.</a:t>
            </a:r>
            <a:r>
              <a:rPr lang="en-US" sz="2400" b="1" dirty="0"/>
              <a:t> </a:t>
            </a:r>
          </a:p>
          <a:p>
            <a:pPr algn="just"/>
            <a:r>
              <a:rPr lang="en-US" sz="2400" b="1" dirty="0"/>
              <a:t>Located immediately below the larynx on either side and anterior to trachea. </a:t>
            </a:r>
          </a:p>
          <a:p>
            <a:pPr algn="just"/>
            <a:r>
              <a:rPr lang="en-US" sz="2400" b="1" dirty="0"/>
              <a:t>Composed of large number of follicles, filled with secretary substance called colloid and lined with the cuboidal epithelial cells that secrete into the interior of the follicles.</a:t>
            </a:r>
          </a:p>
          <a:p>
            <a:pPr marL="0" indent="0">
              <a:buNone/>
            </a:pPr>
            <a:endParaRPr lang="en-IN" dirty="0"/>
          </a:p>
        </p:txBody>
      </p:sp>
    </p:spTree>
    <p:extLst>
      <p:ext uri="{BB962C8B-B14F-4D97-AF65-F5344CB8AC3E}">
        <p14:creationId xmlns:p14="http://schemas.microsoft.com/office/powerpoint/2010/main" val="1269256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6DC3D0-7AB3-4F79-860A-ED6B32630CA7}"/>
              </a:ext>
            </a:extLst>
          </p:cNvPr>
          <p:cNvSpPr>
            <a:spLocks noGrp="1"/>
          </p:cNvSpPr>
          <p:nvPr>
            <p:ph type="title"/>
          </p:nvPr>
        </p:nvSpPr>
        <p:spPr>
          <a:xfrm>
            <a:off x="2592926" y="624110"/>
            <a:ext cx="8310602" cy="705926"/>
          </a:xfrm>
        </p:spPr>
        <p:txBody>
          <a:bodyPr/>
          <a:lstStyle/>
          <a:p>
            <a:pPr algn="ctr"/>
            <a:r>
              <a:rPr lang="en-US" dirty="0">
                <a:solidFill>
                  <a:srgbClr val="FF0000"/>
                </a:solidFill>
              </a:rPr>
              <a:t>Thyroid Gland ----</a:t>
            </a:r>
            <a:endParaRPr lang="en-IN" dirty="0">
              <a:solidFill>
                <a:srgbClr val="FF0000"/>
              </a:solidFill>
            </a:endParaRPr>
          </a:p>
        </p:txBody>
      </p:sp>
      <p:sp>
        <p:nvSpPr>
          <p:cNvPr id="3" name="Content Placeholder 2">
            <a:extLst>
              <a:ext uri="{FF2B5EF4-FFF2-40B4-BE49-F238E27FC236}">
                <a16:creationId xmlns="" xmlns:a16="http://schemas.microsoft.com/office/drawing/2014/main" id="{6F2EA8CD-6175-4972-8D60-717350A95BB6}"/>
              </a:ext>
            </a:extLst>
          </p:cNvPr>
          <p:cNvSpPr>
            <a:spLocks noGrp="1"/>
          </p:cNvSpPr>
          <p:nvPr>
            <p:ph idx="1"/>
          </p:nvPr>
        </p:nvSpPr>
        <p:spPr>
          <a:xfrm>
            <a:off x="2589212" y="1468582"/>
            <a:ext cx="8915400" cy="4442640"/>
          </a:xfrm>
        </p:spPr>
        <p:txBody>
          <a:bodyPr/>
          <a:lstStyle/>
          <a:p>
            <a:pPr lvl="0" algn="just">
              <a:buClr>
                <a:srgbClr val="A53010"/>
              </a:buClr>
            </a:pPr>
            <a:r>
              <a:rPr lang="en-US" sz="2400" b="1" dirty="0">
                <a:solidFill>
                  <a:prstClr val="black">
                    <a:lumMod val="75000"/>
                    <a:lumOff val="25000"/>
                  </a:prstClr>
                </a:solidFill>
              </a:rPr>
              <a:t>Major constituent of the colloid is the large quantities of glycoprotein thyroglobulin, which contains the thyroid hormones with in its molecules. </a:t>
            </a:r>
          </a:p>
          <a:p>
            <a:pPr lvl="0" algn="just">
              <a:buClr>
                <a:srgbClr val="A53010"/>
              </a:buClr>
            </a:pPr>
            <a:r>
              <a:rPr lang="en-US" sz="2400" b="1" dirty="0">
                <a:solidFill>
                  <a:prstClr val="black">
                    <a:lumMod val="75000"/>
                    <a:lumOff val="25000"/>
                  </a:prstClr>
                </a:solidFill>
              </a:rPr>
              <a:t>Once the secretions has entered the follicles, it must be absorbed back through the follicular epithelium in to the blood before it can function in the body.</a:t>
            </a:r>
            <a:endParaRPr lang="en-IN" sz="2400" b="1" dirty="0">
              <a:solidFill>
                <a:prstClr val="black">
                  <a:lumMod val="75000"/>
                  <a:lumOff val="25000"/>
                </a:prstClr>
              </a:solidFill>
            </a:endParaRPr>
          </a:p>
          <a:p>
            <a:pPr lvl="0" algn="just">
              <a:buClr>
                <a:srgbClr val="A53010"/>
              </a:buClr>
            </a:pPr>
            <a:r>
              <a:rPr lang="en-US" sz="2400" b="1" dirty="0">
                <a:solidFill>
                  <a:prstClr val="black">
                    <a:lumMod val="75000"/>
                    <a:lumOff val="25000"/>
                  </a:prstClr>
                </a:solidFill>
              </a:rPr>
              <a:t>	Thyroid gland has </a:t>
            </a:r>
            <a:r>
              <a:rPr lang="en-US" sz="2400" b="1" dirty="0">
                <a:solidFill>
                  <a:srgbClr val="FF0000"/>
                </a:solidFill>
              </a:rPr>
              <a:t>blood flow about five times the weight of the gland each minute, which makes it maximum vascularized area, with exception to adrenal cortex</a:t>
            </a:r>
            <a:r>
              <a:rPr lang="en-US" sz="1700" dirty="0">
                <a:solidFill>
                  <a:srgbClr val="FF0000"/>
                </a:solidFill>
              </a:rPr>
              <a:t>.</a:t>
            </a:r>
            <a:endParaRPr lang="en-IN" sz="1700" dirty="0">
              <a:solidFill>
                <a:srgbClr val="FF0000"/>
              </a:solidFill>
            </a:endParaRPr>
          </a:p>
          <a:p>
            <a:endParaRPr lang="en-IN" dirty="0"/>
          </a:p>
        </p:txBody>
      </p:sp>
    </p:spTree>
    <p:extLst>
      <p:ext uri="{BB962C8B-B14F-4D97-AF65-F5344CB8AC3E}">
        <p14:creationId xmlns:p14="http://schemas.microsoft.com/office/powerpoint/2010/main" val="3650977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CCE1FF-BAEC-46DD-8815-59B17957B03A}"/>
              </a:ext>
            </a:extLst>
          </p:cNvPr>
          <p:cNvSpPr>
            <a:spLocks noGrp="1"/>
          </p:cNvSpPr>
          <p:nvPr>
            <p:ph type="title"/>
          </p:nvPr>
        </p:nvSpPr>
        <p:spPr>
          <a:xfrm>
            <a:off x="2592925" y="624110"/>
            <a:ext cx="8185911" cy="1024581"/>
          </a:xfrm>
        </p:spPr>
        <p:txBody>
          <a:bodyPr>
            <a:normAutofit fontScale="90000"/>
          </a:bodyPr>
          <a:lstStyle/>
          <a:p>
            <a:pPr algn="ctr"/>
            <a:r>
              <a:rPr lang="en-US" sz="3100" b="1" dirty="0">
                <a:solidFill>
                  <a:srgbClr val="C00000"/>
                </a:solidFill>
              </a:rPr>
              <a:t>Iodine requirement for formation of thyroxine</a:t>
            </a:r>
            <a:r>
              <a:rPr lang="en-US" sz="3100" dirty="0">
                <a:solidFill>
                  <a:srgbClr val="C00000"/>
                </a:solidFill>
              </a:rPr>
              <a:t> </a:t>
            </a:r>
            <a:r>
              <a:rPr lang="en-IN" dirty="0"/>
              <a:t/>
            </a:r>
            <a:br>
              <a:rPr lang="en-IN" dirty="0"/>
            </a:br>
            <a:endParaRPr lang="en-IN" dirty="0"/>
          </a:p>
        </p:txBody>
      </p:sp>
      <p:sp>
        <p:nvSpPr>
          <p:cNvPr id="3" name="Content Placeholder 2">
            <a:extLst>
              <a:ext uri="{FF2B5EF4-FFF2-40B4-BE49-F238E27FC236}">
                <a16:creationId xmlns="" xmlns:a16="http://schemas.microsoft.com/office/drawing/2014/main" id="{70B7F934-46AF-4421-9AD4-1D276116E390}"/>
              </a:ext>
            </a:extLst>
          </p:cNvPr>
          <p:cNvSpPr>
            <a:spLocks noGrp="1"/>
          </p:cNvSpPr>
          <p:nvPr>
            <p:ph idx="1"/>
          </p:nvPr>
        </p:nvSpPr>
        <p:spPr/>
        <p:txBody>
          <a:bodyPr/>
          <a:lstStyle/>
          <a:p>
            <a:r>
              <a:rPr lang="en-US" sz="2400" dirty="0">
                <a:solidFill>
                  <a:srgbClr val="C00000"/>
                </a:solidFill>
              </a:rPr>
              <a:t>	</a:t>
            </a:r>
            <a:r>
              <a:rPr lang="en-US" sz="2400" b="1" dirty="0">
                <a:solidFill>
                  <a:srgbClr val="002060"/>
                </a:solidFill>
              </a:rPr>
              <a:t>Approximately 50 mg of ingested iodine is required </a:t>
            </a:r>
          </a:p>
          <a:p>
            <a:pPr marL="0" indent="0">
              <a:buNone/>
            </a:pPr>
            <a:r>
              <a:rPr lang="en-US" sz="2400" b="1" dirty="0">
                <a:solidFill>
                  <a:srgbClr val="002060"/>
                </a:solidFill>
              </a:rPr>
              <a:t>					OR </a:t>
            </a:r>
          </a:p>
          <a:p>
            <a:r>
              <a:rPr lang="en-US" sz="2400" b="1" dirty="0">
                <a:solidFill>
                  <a:srgbClr val="002060"/>
                </a:solidFill>
              </a:rPr>
              <a:t>1 mg/week in human beings for formation of optimum quantity of thyroxine. </a:t>
            </a:r>
          </a:p>
          <a:p>
            <a:r>
              <a:rPr lang="en-US" sz="2400" b="1" dirty="0">
                <a:solidFill>
                  <a:srgbClr val="002060"/>
                </a:solidFill>
              </a:rPr>
              <a:t>The main function of the thyroid gland is to accumulate iodine (I</a:t>
            </a:r>
            <a:r>
              <a:rPr lang="en-US" sz="2400" b="1" baseline="-25000" dirty="0">
                <a:solidFill>
                  <a:srgbClr val="002060"/>
                </a:solidFill>
              </a:rPr>
              <a:t>2</a:t>
            </a:r>
            <a:r>
              <a:rPr lang="en-US" sz="2400" b="1" dirty="0">
                <a:solidFill>
                  <a:srgbClr val="002060"/>
                </a:solidFill>
              </a:rPr>
              <a:t>) and cause its attachment to tyrosine in order to form thyroid hormones.</a:t>
            </a:r>
            <a:endParaRPr lang="en-IN" sz="2400" b="1" dirty="0">
              <a:solidFill>
                <a:srgbClr val="002060"/>
              </a:solidFill>
            </a:endParaRPr>
          </a:p>
          <a:p>
            <a:endParaRPr lang="en-IN" dirty="0"/>
          </a:p>
        </p:txBody>
      </p:sp>
    </p:spTree>
    <p:extLst>
      <p:ext uri="{BB962C8B-B14F-4D97-AF65-F5344CB8AC3E}">
        <p14:creationId xmlns:p14="http://schemas.microsoft.com/office/powerpoint/2010/main" val="3414647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5FB88E-2166-4158-9721-8EFD9F3FC722}"/>
              </a:ext>
            </a:extLst>
          </p:cNvPr>
          <p:cNvSpPr>
            <a:spLocks noGrp="1"/>
          </p:cNvSpPr>
          <p:nvPr>
            <p:ph type="title"/>
          </p:nvPr>
        </p:nvSpPr>
        <p:spPr>
          <a:xfrm>
            <a:off x="3380509" y="624110"/>
            <a:ext cx="7329055" cy="802908"/>
          </a:xfrm>
        </p:spPr>
        <p:txBody>
          <a:bodyPr>
            <a:normAutofit fontScale="90000"/>
          </a:bodyPr>
          <a:lstStyle/>
          <a:p>
            <a:pPr algn="ctr"/>
            <a:r>
              <a:rPr lang="en-US" b="1" dirty="0">
                <a:solidFill>
                  <a:srgbClr val="FF0000"/>
                </a:solidFill>
              </a:rPr>
              <a:t>Iodine metabolism </a:t>
            </a:r>
            <a:r>
              <a:rPr lang="en-IN" dirty="0"/>
              <a:t/>
            </a:r>
            <a:br>
              <a:rPr lang="en-IN" dirty="0"/>
            </a:br>
            <a:endParaRPr lang="en-IN" dirty="0"/>
          </a:p>
        </p:txBody>
      </p:sp>
      <p:sp>
        <p:nvSpPr>
          <p:cNvPr id="3" name="Content Placeholder 2">
            <a:extLst>
              <a:ext uri="{FF2B5EF4-FFF2-40B4-BE49-F238E27FC236}">
                <a16:creationId xmlns="" xmlns:a16="http://schemas.microsoft.com/office/drawing/2014/main" id="{2A922499-5C1F-45CC-A596-57C891537BD1}"/>
              </a:ext>
            </a:extLst>
          </p:cNvPr>
          <p:cNvSpPr>
            <a:spLocks noGrp="1"/>
          </p:cNvSpPr>
          <p:nvPr>
            <p:ph idx="1"/>
          </p:nvPr>
        </p:nvSpPr>
        <p:spPr/>
        <p:txBody>
          <a:bodyPr/>
          <a:lstStyle/>
          <a:p>
            <a:r>
              <a:rPr lang="en-US" dirty="0"/>
              <a:t>	</a:t>
            </a:r>
            <a:r>
              <a:rPr lang="en-US" sz="2400" b="1" dirty="0"/>
              <a:t>The main function of the thyroid gland is to accumulate I</a:t>
            </a:r>
            <a:r>
              <a:rPr lang="en-US" sz="2400" b="1" baseline="-25000" dirty="0"/>
              <a:t>2</a:t>
            </a:r>
            <a:r>
              <a:rPr lang="en-US" sz="2400" b="1" dirty="0"/>
              <a:t> and cause its attachment to tyrosine in order to form the thyroid hormones.</a:t>
            </a:r>
          </a:p>
          <a:p>
            <a:r>
              <a:rPr lang="en-US" sz="2400" b="1" dirty="0"/>
              <a:t> This process takes place under influence of TSH. </a:t>
            </a:r>
          </a:p>
          <a:p>
            <a:pPr algn="just"/>
            <a:r>
              <a:rPr lang="en-US" sz="2400" b="1" dirty="0"/>
              <a:t>The use of   </a:t>
            </a:r>
            <a:r>
              <a:rPr lang="en-US" sz="2400" b="1" baseline="30000" dirty="0"/>
              <a:t>131</a:t>
            </a:r>
            <a:r>
              <a:rPr lang="en-US" sz="2400" b="1" dirty="0"/>
              <a:t>I has helped in further investigating iodine metabolism. As </a:t>
            </a:r>
            <a:r>
              <a:rPr lang="en-US" sz="2400" b="1" baseline="30000" dirty="0"/>
              <a:t>131</a:t>
            </a:r>
            <a:r>
              <a:rPr lang="en-US" sz="2400" b="1" dirty="0"/>
              <a:t>I has half life of 8 days and emits gamma radiation, which can be monitored externally.</a:t>
            </a:r>
            <a:endParaRPr lang="en-IN" sz="2400" b="1" dirty="0"/>
          </a:p>
          <a:p>
            <a:endParaRPr lang="en-IN" dirty="0"/>
          </a:p>
        </p:txBody>
      </p:sp>
    </p:spTree>
    <p:extLst>
      <p:ext uri="{BB962C8B-B14F-4D97-AF65-F5344CB8AC3E}">
        <p14:creationId xmlns:p14="http://schemas.microsoft.com/office/powerpoint/2010/main" val="1238522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13D8E2-24F9-4411-9936-3125FBE04CD7}"/>
              </a:ext>
            </a:extLst>
          </p:cNvPr>
          <p:cNvSpPr>
            <a:spLocks noGrp="1"/>
          </p:cNvSpPr>
          <p:nvPr>
            <p:ph type="title"/>
          </p:nvPr>
        </p:nvSpPr>
        <p:spPr>
          <a:xfrm>
            <a:off x="3976255" y="624110"/>
            <a:ext cx="6179127" cy="775199"/>
          </a:xfrm>
        </p:spPr>
        <p:txBody>
          <a:bodyPr>
            <a:normAutofit fontScale="90000"/>
          </a:bodyPr>
          <a:lstStyle/>
          <a:p>
            <a:pPr algn="ctr"/>
            <a:r>
              <a:rPr lang="en-US" b="1" dirty="0">
                <a:solidFill>
                  <a:srgbClr val="FF0000"/>
                </a:solidFill>
              </a:rPr>
              <a:t>Iodine Pump</a:t>
            </a:r>
            <a:r>
              <a:rPr lang="en-IN" dirty="0"/>
              <a:t/>
            </a:r>
            <a:br>
              <a:rPr lang="en-IN" dirty="0"/>
            </a:br>
            <a:endParaRPr lang="en-IN" dirty="0"/>
          </a:p>
        </p:txBody>
      </p:sp>
      <p:sp>
        <p:nvSpPr>
          <p:cNvPr id="3" name="Content Placeholder 2">
            <a:extLst>
              <a:ext uri="{FF2B5EF4-FFF2-40B4-BE49-F238E27FC236}">
                <a16:creationId xmlns="" xmlns:a16="http://schemas.microsoft.com/office/drawing/2014/main" id="{EFAA4581-B95E-4A25-8BF0-1A4C0CC7788C}"/>
              </a:ext>
            </a:extLst>
          </p:cNvPr>
          <p:cNvSpPr>
            <a:spLocks noGrp="1"/>
          </p:cNvSpPr>
          <p:nvPr>
            <p:ph idx="1"/>
          </p:nvPr>
        </p:nvSpPr>
        <p:spPr>
          <a:xfrm>
            <a:off x="2230582" y="1704109"/>
            <a:ext cx="9274030" cy="4862946"/>
          </a:xfrm>
        </p:spPr>
        <p:txBody>
          <a:bodyPr>
            <a:normAutofit/>
          </a:bodyPr>
          <a:lstStyle/>
          <a:p>
            <a:pPr algn="just"/>
            <a:r>
              <a:rPr lang="en-US" sz="2400" b="1" dirty="0"/>
              <a:t>The concentration of inorganic iodine ( I</a:t>
            </a:r>
            <a:r>
              <a:rPr lang="en-US" sz="2400" b="1" baseline="30000" dirty="0"/>
              <a:t>-</a:t>
            </a:r>
            <a:r>
              <a:rPr lang="en-US" sz="2400" b="1" dirty="0"/>
              <a:t>) is ordinarily very low in plasma but is transported to thyroid gland against concentration gradient, </a:t>
            </a:r>
            <a:r>
              <a:rPr lang="en-US" sz="2400" b="1" dirty="0">
                <a:solidFill>
                  <a:srgbClr val="002060"/>
                </a:solidFill>
              </a:rPr>
              <a:t>to the ratio of 20:1 in normal animals</a:t>
            </a:r>
          </a:p>
          <a:p>
            <a:pPr algn="just"/>
            <a:r>
              <a:rPr lang="en-US" sz="2400" b="1" dirty="0"/>
              <a:t>And after </a:t>
            </a:r>
            <a:r>
              <a:rPr lang="en-US" sz="2400" b="1" dirty="0">
                <a:solidFill>
                  <a:srgbClr val="FF0000"/>
                </a:solidFill>
              </a:rPr>
              <a:t>TSH stimulation the concentration with  in the thyroid gland may be 300 to 500 times that of plasma. </a:t>
            </a:r>
          </a:p>
          <a:p>
            <a:pPr algn="just"/>
            <a:r>
              <a:rPr lang="en-US" sz="2400" b="1" dirty="0"/>
              <a:t>Accumulation of iodine in the thyroid gland is called as trapping of iodine. The ability of the thyroid gland to trap iodine may be increased 10 to 20 times by maintaining the animal on iodine fee diet, that helps the animal to overcome the iodine deficiency. </a:t>
            </a:r>
          </a:p>
          <a:p>
            <a:pPr marL="0" indent="0">
              <a:buNone/>
            </a:pPr>
            <a:r>
              <a:rPr lang="en-IN" dirty="0"/>
              <a:t>                                                                                 </a:t>
            </a:r>
            <a:r>
              <a:rPr lang="en-IN" dirty="0" err="1"/>
              <a:t>cont</a:t>
            </a:r>
            <a:r>
              <a:rPr lang="en-IN" dirty="0"/>
              <a:t>……..</a:t>
            </a:r>
          </a:p>
        </p:txBody>
      </p:sp>
    </p:spTree>
    <p:extLst>
      <p:ext uri="{BB962C8B-B14F-4D97-AF65-F5344CB8AC3E}">
        <p14:creationId xmlns:p14="http://schemas.microsoft.com/office/powerpoint/2010/main" val="950731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F1DB70-D7C1-4230-9CB5-D8EC1D822944}"/>
              </a:ext>
            </a:extLst>
          </p:cNvPr>
          <p:cNvSpPr>
            <a:spLocks noGrp="1"/>
          </p:cNvSpPr>
          <p:nvPr>
            <p:ph type="title"/>
          </p:nvPr>
        </p:nvSpPr>
        <p:spPr>
          <a:xfrm>
            <a:off x="3408218" y="624110"/>
            <a:ext cx="6580910" cy="913745"/>
          </a:xfrm>
        </p:spPr>
        <p:txBody>
          <a:bodyPr/>
          <a:lstStyle/>
          <a:p>
            <a:pPr algn="ctr"/>
            <a:r>
              <a:rPr lang="en-US" b="1" dirty="0"/>
              <a:t>Iodine Pump…..</a:t>
            </a:r>
            <a:endParaRPr lang="en-IN" b="1" dirty="0"/>
          </a:p>
        </p:txBody>
      </p:sp>
      <p:sp>
        <p:nvSpPr>
          <p:cNvPr id="3" name="Content Placeholder 2">
            <a:extLst>
              <a:ext uri="{FF2B5EF4-FFF2-40B4-BE49-F238E27FC236}">
                <a16:creationId xmlns="" xmlns:a16="http://schemas.microsoft.com/office/drawing/2014/main" id="{0B041B27-5594-45DE-BFB4-B01E213B4EFF}"/>
              </a:ext>
            </a:extLst>
          </p:cNvPr>
          <p:cNvSpPr>
            <a:spLocks noGrp="1"/>
          </p:cNvSpPr>
          <p:nvPr>
            <p:ph idx="1"/>
          </p:nvPr>
        </p:nvSpPr>
        <p:spPr/>
        <p:txBody>
          <a:bodyPr/>
          <a:lstStyle/>
          <a:p>
            <a:pPr algn="just"/>
            <a:r>
              <a:rPr lang="en-US" sz="2400" b="1" dirty="0"/>
              <a:t>Whereas administration of </a:t>
            </a:r>
            <a:r>
              <a:rPr lang="en-US" sz="2400" b="1" dirty="0">
                <a:solidFill>
                  <a:srgbClr val="FF0000"/>
                </a:solidFill>
              </a:rPr>
              <a:t>excess of iodine will depress the iodine trapping </a:t>
            </a:r>
            <a:r>
              <a:rPr lang="en-US" sz="2400" b="1" dirty="0"/>
              <a:t>and similarly certain anti thyroidal drugs can inhibit the iodination of tyrosine thus inhibit the iodine trapping.</a:t>
            </a:r>
            <a:endParaRPr lang="en-IN" sz="2400" b="1" dirty="0"/>
          </a:p>
          <a:p>
            <a:pPr algn="just"/>
            <a:r>
              <a:rPr lang="en-US" sz="2400" b="1" dirty="0"/>
              <a:t>The animal body contains only </a:t>
            </a:r>
            <a:r>
              <a:rPr lang="en-US" sz="2400" b="1" dirty="0">
                <a:solidFill>
                  <a:srgbClr val="FF0000"/>
                </a:solidFill>
              </a:rPr>
              <a:t>one part of iodine to 3 million pasts of body weight,</a:t>
            </a:r>
            <a:r>
              <a:rPr lang="en-US" sz="2400" b="1" dirty="0"/>
              <a:t> hence its referred as trace mineral. Most of iodine is concentrated </a:t>
            </a:r>
            <a:r>
              <a:rPr lang="en-US" sz="2400" b="1" dirty="0" err="1"/>
              <a:t>inthyroid</a:t>
            </a:r>
            <a:r>
              <a:rPr lang="en-US" sz="2400" b="1" dirty="0"/>
              <a:t> gland and remaining in circulation as thyroxine.</a:t>
            </a:r>
            <a:endParaRPr lang="en-IN" sz="2400" b="1" dirty="0"/>
          </a:p>
          <a:p>
            <a:endParaRPr lang="en-IN" dirty="0"/>
          </a:p>
        </p:txBody>
      </p:sp>
    </p:spTree>
    <p:extLst>
      <p:ext uri="{BB962C8B-B14F-4D97-AF65-F5344CB8AC3E}">
        <p14:creationId xmlns:p14="http://schemas.microsoft.com/office/powerpoint/2010/main" val="2525232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970F7D-CA73-4937-816E-50F9D150D39D}"/>
              </a:ext>
            </a:extLst>
          </p:cNvPr>
          <p:cNvSpPr>
            <a:spLocks noGrp="1"/>
          </p:cNvSpPr>
          <p:nvPr>
            <p:ph type="title"/>
          </p:nvPr>
        </p:nvSpPr>
        <p:spPr>
          <a:xfrm>
            <a:off x="4114800" y="624110"/>
            <a:ext cx="5735782" cy="692072"/>
          </a:xfrm>
        </p:spPr>
        <p:txBody>
          <a:bodyPr/>
          <a:lstStyle/>
          <a:p>
            <a:pPr algn="ctr"/>
            <a:r>
              <a:rPr lang="en-US" b="1" dirty="0">
                <a:solidFill>
                  <a:srgbClr val="002060"/>
                </a:solidFill>
              </a:rPr>
              <a:t>Iodine Cycle</a:t>
            </a:r>
            <a:endParaRPr lang="en-IN" b="1" dirty="0">
              <a:solidFill>
                <a:srgbClr val="002060"/>
              </a:solidFill>
            </a:endParaRPr>
          </a:p>
        </p:txBody>
      </p:sp>
      <p:sp>
        <p:nvSpPr>
          <p:cNvPr id="3" name="Content Placeholder 2">
            <a:extLst>
              <a:ext uri="{FF2B5EF4-FFF2-40B4-BE49-F238E27FC236}">
                <a16:creationId xmlns="" xmlns:a16="http://schemas.microsoft.com/office/drawing/2014/main" id="{AF5F8287-CB1F-4DFF-B528-E1CEAF8ACA9A}"/>
              </a:ext>
            </a:extLst>
          </p:cNvPr>
          <p:cNvSpPr>
            <a:spLocks noGrp="1"/>
          </p:cNvSpPr>
          <p:nvPr>
            <p:ph idx="1"/>
          </p:nvPr>
        </p:nvSpPr>
        <p:spPr>
          <a:xfrm>
            <a:off x="1967345" y="1482438"/>
            <a:ext cx="7626598" cy="5110639"/>
          </a:xfrm>
        </p:spPr>
        <p:txBody>
          <a:bodyPr/>
          <a:lstStyle/>
          <a:p>
            <a:endParaRPr lang="en-IN" dirty="0"/>
          </a:p>
        </p:txBody>
      </p:sp>
      <p:pic>
        <p:nvPicPr>
          <p:cNvPr id="1026" name="Picture 2">
            <a:extLst>
              <a:ext uri="{FF2B5EF4-FFF2-40B4-BE49-F238E27FC236}">
                <a16:creationId xmlns="" xmlns:a16="http://schemas.microsoft.com/office/drawing/2014/main" id="{3CC9C0E5-D617-4971-B7F4-491A564173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8056" y="1482437"/>
            <a:ext cx="6066973" cy="5110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8630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6CE8CF-C081-475C-B8C8-6CB6CCF441D4}"/>
              </a:ext>
            </a:extLst>
          </p:cNvPr>
          <p:cNvSpPr>
            <a:spLocks noGrp="1"/>
          </p:cNvSpPr>
          <p:nvPr>
            <p:ph type="title"/>
          </p:nvPr>
        </p:nvSpPr>
        <p:spPr>
          <a:xfrm>
            <a:off x="2931886" y="624110"/>
            <a:ext cx="6879772" cy="754747"/>
          </a:xfrm>
        </p:spPr>
        <p:txBody>
          <a:bodyPr>
            <a:normAutofit fontScale="90000"/>
          </a:bodyPr>
          <a:lstStyle/>
          <a:p>
            <a:r>
              <a:rPr lang="en-US" b="1" dirty="0"/>
              <a:t>Biosynthesis of thyroglobulin ( TG)</a:t>
            </a:r>
            <a:r>
              <a:rPr lang="en-IN" dirty="0"/>
              <a:t/>
            </a:r>
            <a:br>
              <a:rPr lang="en-IN" dirty="0"/>
            </a:br>
            <a:endParaRPr lang="en-IN" dirty="0"/>
          </a:p>
        </p:txBody>
      </p:sp>
      <p:sp>
        <p:nvSpPr>
          <p:cNvPr id="3" name="Content Placeholder 2">
            <a:extLst>
              <a:ext uri="{FF2B5EF4-FFF2-40B4-BE49-F238E27FC236}">
                <a16:creationId xmlns="" xmlns:a16="http://schemas.microsoft.com/office/drawing/2014/main" id="{14F237A6-AAE4-4930-8CE0-DFB7D01881DC}"/>
              </a:ext>
            </a:extLst>
          </p:cNvPr>
          <p:cNvSpPr>
            <a:spLocks noGrp="1"/>
          </p:cNvSpPr>
          <p:nvPr>
            <p:ph idx="1"/>
          </p:nvPr>
        </p:nvSpPr>
        <p:spPr>
          <a:xfrm>
            <a:off x="2202873" y="1567543"/>
            <a:ext cx="9301739" cy="4666347"/>
          </a:xfrm>
        </p:spPr>
        <p:txBody>
          <a:bodyPr>
            <a:normAutofit/>
          </a:bodyPr>
          <a:lstStyle/>
          <a:p>
            <a:pPr algn="just"/>
            <a:r>
              <a:rPr lang="en-US" sz="2400" b="1" dirty="0"/>
              <a:t>Thyroglobulin  is an iodine containing glycoprotein with molecular weight of 6,70,000. </a:t>
            </a:r>
          </a:p>
          <a:p>
            <a:pPr algn="just">
              <a:buFont typeface="Wingdings" panose="05000000000000000000" pitchFamily="2" charset="2"/>
              <a:buChar char="Ø"/>
            </a:pPr>
            <a:r>
              <a:rPr lang="en-US" sz="2400" b="1" dirty="0"/>
              <a:t>Molecule contains about 5800 amino acids residues plus about 350 carbohydrate residues. </a:t>
            </a:r>
          </a:p>
          <a:p>
            <a:pPr algn="just">
              <a:buFont typeface="Wingdings" panose="05000000000000000000" pitchFamily="2" charset="2"/>
              <a:buChar char="Ø"/>
            </a:pPr>
            <a:r>
              <a:rPr lang="en-US" sz="2400" b="1" dirty="0"/>
              <a:t>In addition thyroglobulin contains four types of </a:t>
            </a:r>
            <a:r>
              <a:rPr lang="en-US" sz="2400" b="1" dirty="0" err="1"/>
              <a:t>iodoamino</a:t>
            </a:r>
            <a:r>
              <a:rPr lang="en-US" sz="2400" b="1" dirty="0"/>
              <a:t> acids </a:t>
            </a:r>
          </a:p>
          <a:p>
            <a:pPr marL="0" indent="0" algn="just">
              <a:buNone/>
            </a:pPr>
            <a:r>
              <a:rPr lang="en-US" sz="2400" b="1" dirty="0"/>
              <a:t>		3-monoiodotyrosine, </a:t>
            </a:r>
          </a:p>
          <a:p>
            <a:pPr marL="0" indent="0" algn="just">
              <a:buNone/>
            </a:pPr>
            <a:r>
              <a:rPr lang="en-US" sz="2400" b="1" dirty="0"/>
              <a:t>		3,5 diiodotyrosine </a:t>
            </a:r>
          </a:p>
          <a:p>
            <a:pPr marL="0" indent="0" algn="just">
              <a:buNone/>
            </a:pPr>
            <a:r>
              <a:rPr lang="en-US" sz="2400" b="1" dirty="0"/>
              <a:t>		3, 5 , 3’ triiodothyronine (T</a:t>
            </a:r>
            <a:r>
              <a:rPr lang="en-US" sz="2400" b="1" baseline="-25000" dirty="0"/>
              <a:t>3</a:t>
            </a:r>
            <a:r>
              <a:rPr lang="en-US" sz="2400" b="1" dirty="0"/>
              <a:t>) </a:t>
            </a:r>
          </a:p>
          <a:p>
            <a:pPr marL="0" indent="0" algn="just">
              <a:buNone/>
            </a:pPr>
            <a:r>
              <a:rPr lang="en-US" sz="2400" b="1" dirty="0"/>
              <a:t>		tetraiodothyronine (T</a:t>
            </a:r>
            <a:r>
              <a:rPr lang="en-US" sz="2400" b="1" baseline="-25000" dirty="0"/>
              <a:t>4</a:t>
            </a:r>
            <a:r>
              <a:rPr lang="en-US" sz="2400" b="1" dirty="0"/>
              <a:t>). </a:t>
            </a:r>
          </a:p>
          <a:p>
            <a:endParaRPr lang="en-IN" dirty="0"/>
          </a:p>
        </p:txBody>
      </p:sp>
    </p:spTree>
    <p:extLst>
      <p:ext uri="{BB962C8B-B14F-4D97-AF65-F5344CB8AC3E}">
        <p14:creationId xmlns:p14="http://schemas.microsoft.com/office/powerpoint/2010/main" val="71175402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97</TotalTime>
  <Words>696</Words>
  <Application>Microsoft Office PowerPoint</Application>
  <PresentationFormat>Custom</PresentationFormat>
  <Paragraphs>61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Wisp</vt:lpstr>
      <vt:lpstr>Thyroid Gland     Part  - I </vt:lpstr>
      <vt:lpstr>Thyroid Gland</vt:lpstr>
      <vt:lpstr>Thyroid Gland ----</vt:lpstr>
      <vt:lpstr>Iodine requirement for formation of thyroxine  </vt:lpstr>
      <vt:lpstr>Iodine metabolism  </vt:lpstr>
      <vt:lpstr>Iodine Pump </vt:lpstr>
      <vt:lpstr>Iodine Pump…..</vt:lpstr>
      <vt:lpstr>Iodine Cycle</vt:lpstr>
      <vt:lpstr>Biosynthesis of thyroglobulin ( TG) </vt:lpstr>
      <vt:lpstr>Biosynthesis of thyroglobulin ( TG)  …….</vt:lpstr>
      <vt:lpstr>Biosynthesis of thyroglobulin ( TG)  …….</vt:lpstr>
      <vt:lpstr>THYROID HORMONE TRANSPORT  </vt:lpstr>
      <vt:lpstr>THYROID HORMONE TRANSPORT……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Thyroid Gland</dc:title>
  <dc:creator>BASU</dc:creator>
  <cp:lastModifiedBy>physiology dept</cp:lastModifiedBy>
  <cp:revision>16</cp:revision>
  <dcterms:created xsi:type="dcterms:W3CDTF">2020-05-10T10:49:16Z</dcterms:created>
  <dcterms:modified xsi:type="dcterms:W3CDTF">2020-06-23T05:20:08Z</dcterms:modified>
</cp:coreProperties>
</file>