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37" r:id="rId4"/>
    <p:sldId id="331" r:id="rId5"/>
    <p:sldId id="332" r:id="rId6"/>
    <p:sldId id="333" r:id="rId7"/>
    <p:sldId id="334" r:id="rId8"/>
    <p:sldId id="335" r:id="rId9"/>
    <p:sldId id="338" r:id="rId10"/>
    <p:sldId id="339" r:id="rId11"/>
    <p:sldId id="30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066800"/>
            <a:ext cx="7010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Treated Dairy Effluents and Disposal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Guidelines for Carbon Credits and carbon Trading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Since GHGs mitigation projects generate credits, this approach can be used to finance carbon reduction schemes between trading partners and around the world. 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Carbon </a:t>
            </a:r>
            <a:r>
              <a:rPr lang="en-US" sz="2200" dirty="0" smtClean="0"/>
              <a:t>credits are certificates issued to countries that reduce their emissions of GHGs that leads to global warming</a:t>
            </a:r>
            <a:r>
              <a:rPr lang="en-US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 Animal </a:t>
            </a:r>
            <a:r>
              <a:rPr lang="en-US" sz="2200" dirty="0" smtClean="0"/>
              <a:t>waste methane recovery and </a:t>
            </a:r>
            <a:r>
              <a:rPr lang="en-US" sz="2200" dirty="0" smtClean="0"/>
              <a:t>utilization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Installing </a:t>
            </a:r>
            <a:r>
              <a:rPr lang="en-US" sz="2200" dirty="0" smtClean="0"/>
              <a:t>an anaerobic digester &amp; utilizing methane to produce </a:t>
            </a:r>
            <a:r>
              <a:rPr lang="en-US" sz="2200" dirty="0" smtClean="0"/>
              <a:t>energy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Capture </a:t>
            </a:r>
            <a:r>
              <a:rPr lang="en-US" sz="2200" dirty="0" smtClean="0"/>
              <a:t>of </a:t>
            </a:r>
            <a:r>
              <a:rPr lang="en-US" sz="2200" dirty="0" smtClean="0"/>
              <a:t>biogas, Fuel </a:t>
            </a:r>
            <a:r>
              <a:rPr lang="en-US" sz="2200" dirty="0" smtClean="0"/>
              <a:t>switching from more carbon intensive fuels to less carbon intensive </a:t>
            </a:r>
            <a:r>
              <a:rPr lang="en-US" sz="2200" dirty="0" smtClean="0"/>
              <a:t>fuels, Renovation </a:t>
            </a:r>
            <a:r>
              <a:rPr lang="en-US" sz="2200" dirty="0" smtClean="0"/>
              <a:t>of older power </a:t>
            </a:r>
            <a:r>
              <a:rPr lang="en-US" sz="2200" dirty="0" smtClean="0"/>
              <a:t>plants, Upgrading </a:t>
            </a:r>
            <a:r>
              <a:rPr lang="en-US" sz="2200" dirty="0" smtClean="0"/>
              <a:t>instrumentation, controls and/or </a:t>
            </a:r>
            <a:r>
              <a:rPr lang="en-US" sz="2200" dirty="0" smtClean="0"/>
              <a:t>equipments, Changes </a:t>
            </a:r>
            <a:r>
              <a:rPr lang="en-US" sz="2200" dirty="0" smtClean="0"/>
              <a:t>in vehicles/Milk tankers and/or fuel type, for example, switch to electric cases or fuel cell vehicles (CNG/ Bio fuels)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8683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Global </a:t>
            </a:r>
            <a:r>
              <a:rPr lang="en-US" sz="3200" b="1" dirty="0" smtClean="0">
                <a:solidFill>
                  <a:srgbClr val="FF0000"/>
                </a:solidFill>
              </a:rPr>
              <a:t>warming from dairy farms and processing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Man </a:t>
            </a:r>
            <a:r>
              <a:rPr lang="en-US" sz="2400" dirty="0" smtClean="0"/>
              <a:t>made activities have added significant quantities of green house gases (GHGs) to the atmosphere. The most important GHGs generated by the dairying ate methane (CH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), Nitrous oxide (N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O), carbon dioxide (CO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and some refrigerant emission (CFCs and HFCs). 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smtClean="0"/>
              <a:t>largest emissions of GHGs are due </a:t>
            </a:r>
            <a:r>
              <a:rPr lang="en-US" sz="2400" dirty="0" smtClean="0"/>
              <a:t>to dairy </a:t>
            </a:r>
            <a:r>
              <a:rPr lang="en-US" sz="2400" dirty="0" smtClean="0"/>
              <a:t>animals </a:t>
            </a:r>
            <a:r>
              <a:rPr lang="en-US" sz="2400" dirty="0" smtClean="0"/>
              <a:t> </a:t>
            </a:r>
            <a:r>
              <a:rPr lang="en-US" sz="2400" dirty="0" smtClean="0"/>
              <a:t>which accounts around 80 % of the GHG emissions of the total life cycle of milk.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Global warming from dairy farms and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Main </a:t>
            </a:r>
            <a:r>
              <a:rPr lang="en-US" sz="2800" dirty="0" smtClean="0">
                <a:solidFill>
                  <a:srgbClr val="C00000"/>
                </a:solidFill>
              </a:rPr>
              <a:t>sources of GHGs emissions from dairying:</a:t>
            </a:r>
          </a:p>
          <a:p>
            <a:pPr lvl="0" algn="just"/>
            <a:r>
              <a:rPr lang="en-US" sz="2400" dirty="0" smtClean="0"/>
              <a:t>Animals – primarily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emissions. Young animals below 3 months do not produce methane</a:t>
            </a:r>
          </a:p>
          <a:p>
            <a:pPr lvl="0" algn="just"/>
            <a:r>
              <a:rPr lang="en-US" sz="2400" dirty="0" smtClean="0"/>
              <a:t>The manure storage –CH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and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emissions</a:t>
            </a:r>
          </a:p>
          <a:p>
            <a:pPr lvl="0" algn="just"/>
            <a:r>
              <a:rPr lang="en-US" sz="2400" dirty="0" smtClean="0"/>
              <a:t>Crop, pasture, direct emissions on the pasture and indirect emissions through leaching –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emissions</a:t>
            </a:r>
          </a:p>
          <a:p>
            <a:pPr lvl="0" algn="just"/>
            <a:r>
              <a:rPr lang="en-US" sz="2400" dirty="0" smtClean="0"/>
              <a:t>Feed productions- mainly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emissions</a:t>
            </a:r>
          </a:p>
          <a:p>
            <a:pPr lvl="0" algn="just"/>
            <a:r>
              <a:rPr lang="en-US" sz="2400" dirty="0" smtClean="0"/>
              <a:t>Process energy consumption and fuel consumption for transport- CO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Industry refrigeration for process, freezing and storage- CFCs and HFCs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Dairy Plants discharge Problems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Need of permit to discharge </a:t>
            </a:r>
            <a:r>
              <a:rPr lang="en-US" sz="2400" dirty="0" smtClean="0"/>
              <a:t>waste waters directly to streams, bays, rivers, creeks and /or estuaries </a:t>
            </a:r>
            <a:r>
              <a:rPr lang="en-US" sz="2400" dirty="0" smtClean="0"/>
              <a:t>and land disposal from the </a:t>
            </a:r>
            <a:r>
              <a:rPr lang="en-US" sz="2400" dirty="0" smtClean="0"/>
              <a:t>state government control agency.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Effluents </a:t>
            </a:r>
            <a:r>
              <a:rPr lang="en-US" sz="2400" dirty="0" smtClean="0"/>
              <a:t>from waste treatment systems must be sufficiently reduced in BOD and biological nutrients (e.g., P, NH3) </a:t>
            </a:r>
            <a:r>
              <a:rPr lang="en-US" sz="2400" dirty="0" smtClean="0"/>
              <a:t>as per the limits of Environmental </a:t>
            </a:r>
            <a:r>
              <a:rPr lang="en-US" sz="2400" dirty="0" smtClean="0"/>
              <a:t>regulatory agencies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To </a:t>
            </a:r>
            <a:r>
              <a:rPr lang="en-US" sz="2400" dirty="0" smtClean="0"/>
              <a:t>reduce the volume of dairy wastewater to be treated and reduce treatment costs, careful attention must be given to minimizing losses of milk and milk products in the dairy plant.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With </a:t>
            </a:r>
            <a:r>
              <a:rPr lang="en-US" sz="2400" dirty="0" smtClean="0"/>
              <a:t>good product conservation and selection of an effective waste treatment process, dairy plant operators should be able to operate profitably and meet environmental requirements.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Dairy Plants discharge Problems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combined effluent varies in its characteristics by way of its organic contact, BOD varying from 500 mg/l to 3500 mg/l.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dairy industry is not a major contributor to carbon foot- prints i.e. not contributing much GHGs</a:t>
            </a:r>
            <a:r>
              <a:rPr lang="en-US" sz="2400" dirty="0" smtClean="0"/>
              <a:t>.</a:t>
            </a:r>
            <a:r>
              <a:rPr lang="en-US" sz="2400" dirty="0" smtClean="0"/>
              <a:t> World summit held in Berlin in September, </a:t>
            </a:r>
            <a:r>
              <a:rPr lang="en-US" sz="2400" dirty="0" smtClean="0"/>
              <a:t>2009 forced over </a:t>
            </a:r>
            <a:r>
              <a:rPr lang="en-US" sz="2400" dirty="0" smtClean="0"/>
              <a:t>the need to control the carbon foot print or GHGs </a:t>
            </a:r>
            <a:r>
              <a:rPr lang="en-US" sz="2400" dirty="0" smtClean="0"/>
              <a:t>emission.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dairy sector has to control the production of methane pollution resulting mainly from milk production systems. </a:t>
            </a:r>
            <a:endParaRPr lang="en-US" sz="2400" dirty="0" smtClean="0"/>
          </a:p>
          <a:p>
            <a:pPr algn="just"/>
            <a:r>
              <a:rPr lang="en-US" sz="2400" dirty="0" smtClean="0"/>
              <a:t>Secondly</a:t>
            </a:r>
            <a:r>
              <a:rPr lang="en-US" sz="2400" dirty="0" smtClean="0"/>
              <a:t>, the usage of energy intensive technologies have to be optimized by adopting various energy conservation programs and giving special policy thrust to decide the appropriate use of non-thermal technologies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Dairy Plants discharge </a:t>
            </a:r>
            <a:r>
              <a:rPr lang="en-US" sz="3200" b="1" dirty="0" smtClean="0">
                <a:solidFill>
                  <a:srgbClr val="FF0000"/>
                </a:solidFill>
              </a:rPr>
              <a:t>Problems and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Similarly </a:t>
            </a:r>
            <a:r>
              <a:rPr lang="en-US" sz="2400" dirty="0" smtClean="0"/>
              <a:t>use of renewable energy resources such as biogas, solar energy, bio fuels energy etc. would place Indian dairy sector to a level field of international sanitary and hygiene standards. It will also derive the best benefits of the global carbon trading for India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As the energy is becoming costlier, the aerobic processes are becoming very costly to operate, and hence are becoming an economic burden to the dairy industry.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Alternative to Aerobic Treatments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first intermediate alternative is to go for anaerobic treatment. The dairy waste being highly bio-degradable, the anaerobic process should also be equally amendable to reduce the organic content for the wastes. </a:t>
            </a:r>
            <a:r>
              <a:rPr lang="en-US" sz="2400" dirty="0" err="1" smtClean="0"/>
              <a:t>Kadam</a:t>
            </a:r>
            <a:r>
              <a:rPr lang="en-US" sz="2400" dirty="0" smtClean="0"/>
              <a:t> and </a:t>
            </a:r>
            <a:r>
              <a:rPr lang="en-US" sz="2400" dirty="0" err="1" smtClean="0"/>
              <a:t>Saxena</a:t>
            </a:r>
            <a:r>
              <a:rPr lang="en-US" sz="2400" dirty="0" smtClean="0"/>
              <a:t>, </a:t>
            </a:r>
            <a:r>
              <a:rPr lang="en-US" sz="2400" dirty="0" smtClean="0"/>
              <a:t>1996 mentioned the details of High rate activated sludge processes, Plastic media </a:t>
            </a:r>
            <a:r>
              <a:rPr lang="en-US" sz="2400" dirty="0" err="1" smtClean="0"/>
              <a:t>Bitowers</a:t>
            </a:r>
            <a:r>
              <a:rPr lang="en-US" sz="2400" dirty="0" smtClean="0"/>
              <a:t> and </a:t>
            </a:r>
            <a:r>
              <a:rPr lang="en-US" sz="2400" dirty="0" err="1" smtClean="0"/>
              <a:t>Upflow</a:t>
            </a:r>
            <a:r>
              <a:rPr lang="en-US" sz="2400" dirty="0" smtClean="0"/>
              <a:t> anaerobic Sludge blanket (USAB) process apart from anaerobic lagoons, oxidation ponds, aerated lagoons and activated sludge process for effluent treatment systems in a dairy plant.</a:t>
            </a:r>
          </a:p>
          <a:p>
            <a:pPr lvl="0" algn="just">
              <a:buFont typeface="Wingdings" pitchFamily="2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Alternative to Aerobic Treatments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 smtClean="0"/>
              <a:t>The cheese whey has BOD in the range of 35000 to 60000 mg/l. Therefore, it is highly suited for anaerobic treatment because such streams with high BOD can yield biogas without requiring any energy.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/>
              <a:t>On the other hand, the biogas produced contains methane in the range of 65-80 % which can be used as the gaseous fuel replacing LPG or it may even be used simultaneously with diesel for running the diesel engine.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Guidelines </a:t>
            </a:r>
            <a:r>
              <a:rPr lang="en-US" sz="3200" b="1" dirty="0" smtClean="0">
                <a:solidFill>
                  <a:srgbClr val="FF0000"/>
                </a:solidFill>
              </a:rPr>
              <a:t>for </a:t>
            </a:r>
            <a:r>
              <a:rPr lang="en-US" sz="3200" b="1" dirty="0" smtClean="0">
                <a:solidFill>
                  <a:srgbClr val="FF0000"/>
                </a:solidFill>
              </a:rPr>
              <a:t>Carbon Credits and carbon Trading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While </a:t>
            </a:r>
            <a:r>
              <a:rPr lang="en-US" sz="2400" dirty="0" smtClean="0"/>
              <a:t>finding solution to the </a:t>
            </a:r>
            <a:r>
              <a:rPr lang="en-US" sz="2400" dirty="0" smtClean="0"/>
              <a:t>Effluent disposal and Global warming problems, </a:t>
            </a:r>
            <a:r>
              <a:rPr lang="en-US" sz="2400" dirty="0" smtClean="0"/>
              <a:t>the concepts of carbon credit and trading come into picture as part of an international agreement, popularly known as Kyoto Protocol.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Carbon </a:t>
            </a:r>
            <a:r>
              <a:rPr lang="en-US" sz="2400" dirty="0" smtClean="0"/>
              <a:t>credit is a generic term meaning that a value has been assigned to a reduction or offset of GHGs emissions. </a:t>
            </a:r>
            <a:r>
              <a:rPr lang="en-US" sz="2400" dirty="0" smtClean="0"/>
              <a:t>One </a:t>
            </a:r>
            <a:r>
              <a:rPr lang="en-US" sz="2400" dirty="0" smtClean="0"/>
              <a:t>carbon credit is equal to one ton 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or in some markets,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equivalent gases.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smtClean="0"/>
              <a:t>goal is to allow market mechanisms to drive industrial and commercial processes in the direction of low emissions of GHGs.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30542936</TotalTime>
  <Words>919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Treated Dairy Effluents and Disposal</vt:lpstr>
      <vt:lpstr> Global warming from dairy farms and processing </vt:lpstr>
      <vt:lpstr>Global warming from dairy farms and processing</vt:lpstr>
      <vt:lpstr> Dairy Plants discharge Problems</vt:lpstr>
      <vt:lpstr> Dairy Plants discharge Problems</vt:lpstr>
      <vt:lpstr>Dairy Plants discharge Problems and Solutions</vt:lpstr>
      <vt:lpstr>Alternative to Aerobic Treatments</vt:lpstr>
      <vt:lpstr>Alternative to Aerobic Treatments</vt:lpstr>
      <vt:lpstr> Guidelines for Carbon Credits and carbon Trading </vt:lpstr>
      <vt:lpstr>Guidelines for Carbon Credits and carbon Trading</vt:lpstr>
      <vt:lpstr>Slide 11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247</cp:revision>
  <dcterms:created xsi:type="dcterms:W3CDTF">2007-11-06T10:48:03Z</dcterms:created>
  <dcterms:modified xsi:type="dcterms:W3CDTF">2020-05-30T03:29:36Z</dcterms:modified>
</cp:coreProperties>
</file>