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CE0E-0AF8-47E0-AEBB-F5E119E75696}" type="datetimeFigureOut">
              <a:rPr lang="en-US" smtClean="0"/>
              <a:pPr/>
              <a:t>4/6/2020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C212-6509-43A4-80EB-C8E223720B8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TYPES OF ACCOUNTS AND RULES FOR DEBIT AND CREDIT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48"/>
            <a:ext cx="6400800" cy="1900254"/>
          </a:xfrm>
        </p:spPr>
        <p:txBody>
          <a:bodyPr>
            <a:noAutofit/>
          </a:bodyPr>
          <a:lstStyle/>
          <a:p>
            <a:r>
              <a:rPr lang="en-IN" sz="2800" dirty="0" smtClean="0"/>
              <a:t>Financial Management and Cost Accounting (DBM-422)</a:t>
            </a:r>
          </a:p>
          <a:p>
            <a:endParaRPr lang="en-IN" sz="2800" dirty="0"/>
          </a:p>
          <a:p>
            <a:r>
              <a:rPr lang="en-IN" sz="2800" dirty="0" smtClean="0"/>
              <a:t>A K JHA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sz="3600" b="1" smtClean="0"/>
              <a:t>Book Keeping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81182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400" b="1" dirty="0"/>
              <a:t>The Double Entry System</a:t>
            </a:r>
            <a:endParaRPr lang="en-IN" sz="2000" dirty="0"/>
          </a:p>
          <a:p>
            <a:pPr algn="just"/>
            <a:r>
              <a:rPr lang="en-IN" sz="2400" dirty="0"/>
              <a:t>Today's accounting system is based on the double entry system developed in the 15th Century by Lucas </a:t>
            </a:r>
            <a:r>
              <a:rPr lang="en-IN" sz="2400" dirty="0" err="1" smtClean="0"/>
              <a:t>Pacioli</a:t>
            </a:r>
            <a:r>
              <a:rPr lang="en-IN" sz="2400" dirty="0"/>
              <a:t>.</a:t>
            </a:r>
          </a:p>
          <a:p>
            <a:pPr algn="just"/>
            <a:r>
              <a:rPr lang="en-IN" sz="2400" dirty="0"/>
              <a:t>It states </a:t>
            </a:r>
            <a:r>
              <a:rPr lang="en-IN" sz="2400" dirty="0" smtClean="0"/>
              <a:t>that each and every financial transaction that takes place in a business organization has two aspects (or two effects which are equal and opposite). </a:t>
            </a:r>
          </a:p>
          <a:p>
            <a:pPr lvl="1" algn="just"/>
            <a:r>
              <a:rPr lang="en-IN" sz="2000" dirty="0" smtClean="0"/>
              <a:t> For example if furniture is purchased by cash, then furniture account increases but at the same time cash decreases by the same amount. </a:t>
            </a:r>
          </a:p>
          <a:p>
            <a:pPr algn="just"/>
            <a:r>
              <a:rPr lang="en-IN" sz="2400" dirty="0" smtClean="0"/>
              <a:t>A dual or double entry system of accounting is defined as the system which recognizes and records both the aspects of transactions </a:t>
            </a:r>
            <a:r>
              <a:rPr lang="en-IN" sz="2400" dirty="0"/>
              <a:t>.</a:t>
            </a:r>
            <a:endParaRPr lang="en-IN" sz="2400" dirty="0" smtClean="0"/>
          </a:p>
          <a:p>
            <a:pPr algn="just"/>
            <a:r>
              <a:rPr lang="en-IN" sz="2000" dirty="0" smtClean="0"/>
              <a:t>Double </a:t>
            </a:r>
            <a:r>
              <a:rPr lang="en-IN" sz="2000" dirty="0"/>
              <a:t>entry system is based on the </a:t>
            </a:r>
            <a:r>
              <a:rPr lang="en-IN" sz="2000" dirty="0" smtClean="0"/>
              <a:t>principle that on a day, total amount debited is equal to the total amount credited.</a:t>
            </a:r>
            <a:endParaRPr lang="en-IN" sz="2000" dirty="0"/>
          </a:p>
          <a:p>
            <a:pPr algn="just"/>
            <a:endParaRPr lang="en-IN" sz="2000" dirty="0"/>
          </a:p>
          <a:p>
            <a:pPr algn="just">
              <a:buNone/>
            </a:pPr>
            <a:endParaRPr lang="en-IN" sz="2000" dirty="0"/>
          </a:p>
          <a:p>
            <a:pPr lvl="2" algn="just"/>
            <a:endParaRPr lang="en-IN" sz="1800" dirty="0"/>
          </a:p>
          <a:p>
            <a:pPr lvl="1" algn="just"/>
            <a:endParaRPr lang="en-I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Types of Accounts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429684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dirty="0"/>
              <a:t>T-accounts (or Ledgers)</a:t>
            </a:r>
            <a:endParaRPr lang="en-IN" sz="2800" dirty="0"/>
          </a:p>
          <a:p>
            <a:pPr algn="just"/>
            <a:r>
              <a:rPr lang="en-IN" sz="2600" dirty="0" smtClean="0"/>
              <a:t>A </a:t>
            </a:r>
            <a:r>
              <a:rPr lang="en-IN" sz="2600" dirty="0"/>
              <a:t>given financial transaction has two aspects and it is bound to affect two concerned accounts. </a:t>
            </a:r>
            <a:endParaRPr lang="en-IN" sz="2600" dirty="0" smtClean="0"/>
          </a:p>
          <a:p>
            <a:pPr algn="just"/>
            <a:r>
              <a:rPr lang="en-IN" sz="2600" dirty="0" smtClean="0"/>
              <a:t>The </a:t>
            </a:r>
            <a:r>
              <a:rPr lang="en-IN" sz="2600" dirty="0"/>
              <a:t>entries in the given account are made in a </a:t>
            </a:r>
            <a:r>
              <a:rPr lang="en-IN" sz="2600" dirty="0" smtClean="0"/>
              <a:t>“T" </a:t>
            </a:r>
            <a:r>
              <a:rPr lang="en-IN" sz="2600" dirty="0"/>
              <a:t>– account</a:t>
            </a:r>
            <a:r>
              <a:rPr lang="en-IN" sz="2600" dirty="0" smtClean="0"/>
              <a:t>.</a:t>
            </a:r>
          </a:p>
          <a:p>
            <a:pPr algn="just"/>
            <a:r>
              <a:rPr lang="en-IN" sz="2600" dirty="0" smtClean="0"/>
              <a:t>It </a:t>
            </a:r>
            <a:r>
              <a:rPr lang="en-IN" sz="2600" dirty="0"/>
              <a:t>consists of two sides left side and right side. </a:t>
            </a:r>
            <a:r>
              <a:rPr lang="en-IN" sz="2600" dirty="0" smtClean="0"/>
              <a:t>The </a:t>
            </a:r>
            <a:r>
              <a:rPr lang="en-IN" sz="2600" dirty="0"/>
              <a:t>left side is called debit side and the right side is called credit side. </a:t>
            </a:r>
            <a:endParaRPr lang="en-IN" sz="2600" dirty="0" smtClean="0"/>
          </a:p>
          <a:p>
            <a:pPr algn="just"/>
            <a:r>
              <a:rPr lang="en-IN" sz="2600" dirty="0" smtClean="0"/>
              <a:t>Making </a:t>
            </a:r>
            <a:r>
              <a:rPr lang="en-IN" sz="2600" dirty="0"/>
              <a:t>an entry on the left side of </a:t>
            </a:r>
            <a:r>
              <a:rPr lang="en-IN" sz="2600" dirty="0" smtClean="0"/>
              <a:t>T-account </a:t>
            </a:r>
            <a:r>
              <a:rPr lang="en-IN" sz="2600" dirty="0"/>
              <a:t>is called debiting the account, and in the same way making an entry on the right side of </a:t>
            </a:r>
            <a:r>
              <a:rPr lang="en-IN" sz="2600" dirty="0" smtClean="0"/>
              <a:t>T- </a:t>
            </a:r>
            <a:r>
              <a:rPr lang="en-IN" sz="2600" dirty="0"/>
              <a:t>account is called crediting the account</a:t>
            </a:r>
            <a:r>
              <a:rPr lang="en-IN" sz="2600" dirty="0" smtClean="0"/>
              <a:t>.</a:t>
            </a:r>
          </a:p>
          <a:p>
            <a:pPr indent="0" algn="ctr"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Types of Accounts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b="1" dirty="0"/>
              <a:t>T-accounts (or Ledgers)</a:t>
            </a:r>
            <a:endParaRPr lang="en-IN" sz="2800" dirty="0"/>
          </a:p>
          <a:p>
            <a:pPr indent="0" algn="ctr">
              <a:buNone/>
            </a:pPr>
            <a:r>
              <a:rPr lang="en-IN" sz="2800" b="1" dirty="0" smtClean="0"/>
              <a:t>Format of a Typical T-Account</a:t>
            </a:r>
          </a:p>
          <a:p>
            <a:pPr indent="0" algn="ctr">
              <a:buNone/>
            </a:pPr>
            <a:endParaRPr lang="en-IN" sz="2400" b="1" dirty="0" smtClean="0"/>
          </a:p>
          <a:p>
            <a:pPr indent="0" algn="ctr">
              <a:buNone/>
            </a:pPr>
            <a:endParaRPr lang="en-IN" sz="2400" b="1" dirty="0" smtClean="0"/>
          </a:p>
          <a:p>
            <a:pPr indent="0" algn="ctr">
              <a:buNone/>
            </a:pPr>
            <a:endParaRPr lang="en-IN" sz="2400" b="1" dirty="0" smtClean="0"/>
          </a:p>
          <a:p>
            <a:pPr indent="0" algn="ctr">
              <a:buNone/>
            </a:pPr>
            <a:endParaRPr lang="en-IN" sz="2400" b="1" dirty="0" smtClean="0"/>
          </a:p>
          <a:p>
            <a:pPr indent="0">
              <a:buNone/>
            </a:pPr>
            <a:r>
              <a:rPr lang="en-IN" sz="2000" b="1" i="1" dirty="0" smtClean="0"/>
              <a:t>*J.F. : Journal Folio (the page number of the journal where transaction is recorded)</a:t>
            </a:r>
          </a:p>
          <a:p>
            <a:pPr marL="269875" indent="-269875"/>
            <a:r>
              <a:rPr lang="en-IN" sz="2400" dirty="0" smtClean="0"/>
              <a:t>In </a:t>
            </a:r>
            <a:r>
              <a:rPr lang="en-IN" sz="2400" dirty="0"/>
              <a:t>double entry system, a given transaction affects two accounts. </a:t>
            </a:r>
            <a:endParaRPr lang="en-IN" sz="2400" dirty="0" smtClean="0"/>
          </a:p>
          <a:p>
            <a:pPr marL="269875" indent="-269875"/>
            <a:r>
              <a:rPr lang="en-IN" sz="2400" dirty="0" smtClean="0"/>
              <a:t>Out </a:t>
            </a:r>
            <a:r>
              <a:rPr lang="en-IN" sz="2400" dirty="0"/>
              <a:t>of the given two accounts one a/c is </a:t>
            </a:r>
            <a:r>
              <a:rPr lang="en-IN" sz="2400" dirty="0" smtClean="0"/>
              <a:t>debited </a:t>
            </a:r>
            <a:r>
              <a:rPr lang="en-IN" sz="2400" dirty="0"/>
              <a:t>and the other a/c </a:t>
            </a:r>
            <a:r>
              <a:rPr lang="en-IN" sz="2400" dirty="0" smtClean="0"/>
              <a:t>is </a:t>
            </a:r>
            <a:r>
              <a:rPr lang="en-IN" sz="2400" dirty="0"/>
              <a:t>credited (by the same amount</a:t>
            </a:r>
            <a:r>
              <a:rPr lang="en-IN" sz="2400" dirty="0" smtClean="0"/>
              <a:t>).</a:t>
            </a:r>
          </a:p>
          <a:p>
            <a:pPr marL="269875" indent="-269875"/>
            <a:r>
              <a:rPr lang="en-IN" sz="2400" dirty="0" smtClean="0"/>
              <a:t>In </a:t>
            </a:r>
            <a:r>
              <a:rPr lang="en-IN" sz="2400" dirty="0"/>
              <a:t>order to decide whether the account is to be debited or credited depends upon which type of account it is.</a:t>
            </a:r>
          </a:p>
          <a:p>
            <a:pPr marL="0" indent="0">
              <a:buNone/>
            </a:pPr>
            <a:endParaRPr lang="en-IN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8" y="1643050"/>
          <a:ext cx="8358248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81"/>
                <a:gridCol w="1312671"/>
                <a:gridCol w="776891"/>
                <a:gridCol w="1044781"/>
                <a:gridCol w="1044781"/>
                <a:gridCol w="1276951"/>
                <a:gridCol w="812611"/>
                <a:gridCol w="1044781"/>
              </a:tblGrid>
              <a:tr h="511729">
                <a:tc gridSpan="4"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chemeClr val="tx1"/>
                          </a:solidFill>
                        </a:rPr>
                        <a:t>Dr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5367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Date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Particulars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J.F.*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Amount (Rs)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Date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Particulars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J.F.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Amount (Rs)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1729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Types of Accounts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6143644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2400" dirty="0"/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714356"/>
            <a:ext cx="850112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u="sng" dirty="0"/>
              <a:t>There are three types of </a:t>
            </a:r>
            <a:r>
              <a:rPr lang="en-IN" sz="2800" b="1" u="sng" dirty="0" smtClean="0"/>
              <a:t>accounts</a:t>
            </a:r>
            <a:endParaRPr lang="en-IN" sz="2400" b="1" u="sng" dirty="0" smtClean="0"/>
          </a:p>
          <a:p>
            <a:pPr algn="just"/>
            <a:r>
              <a:rPr lang="en-IN" sz="2400" b="1" i="1" dirty="0"/>
              <a:t>1. Personal Accounts</a:t>
            </a:r>
            <a:endParaRPr lang="en-IN" sz="2400" dirty="0"/>
          </a:p>
          <a:p>
            <a:pPr algn="just"/>
            <a:r>
              <a:rPr lang="en-IN" sz="2400" dirty="0"/>
              <a:t>The accounts of all those persons organizations / entities from whom the company has either to receive money or has to pay money, are called personal accounts.</a:t>
            </a:r>
          </a:p>
          <a:p>
            <a:pPr algn="just"/>
            <a:r>
              <a:rPr lang="en-IN" sz="2400" b="1" i="1" dirty="0"/>
              <a:t>2. Real Accounts</a:t>
            </a:r>
            <a:endParaRPr lang="en-IN" sz="2400" dirty="0"/>
          </a:p>
          <a:p>
            <a:pPr algn="just"/>
            <a:r>
              <a:rPr lang="en-IN" sz="2400" dirty="0"/>
              <a:t>The firm also owns property like land, building, plant and machinery, stock, cash etc. The accounts of various assets or property acquired by the firm, are classified as Real account.</a:t>
            </a:r>
          </a:p>
          <a:p>
            <a:pPr algn="just"/>
            <a:r>
              <a:rPr lang="en-IN" sz="2400" b="1" i="1" dirty="0"/>
              <a:t>3. Nominal Accounts</a:t>
            </a:r>
            <a:endParaRPr lang="en-IN" sz="2400" dirty="0"/>
          </a:p>
          <a:p>
            <a:pPr algn="just"/>
            <a:r>
              <a:rPr lang="en-IN" sz="2400" dirty="0"/>
              <a:t>The accounts of various items which represent either </a:t>
            </a:r>
            <a:r>
              <a:rPr lang="en-IN" sz="2400" b="1" i="1" dirty="0"/>
              <a:t>income and gain </a:t>
            </a:r>
            <a:r>
              <a:rPr lang="en-IN" sz="2400" dirty="0"/>
              <a:t>or </a:t>
            </a:r>
            <a:r>
              <a:rPr lang="en-IN" sz="2400" b="1" i="1" dirty="0"/>
              <a:t>expenses and loss </a:t>
            </a:r>
            <a:r>
              <a:rPr lang="en-IN" sz="2400" dirty="0"/>
              <a:t>of the firm are nominal accounts. For example accounts of rent, wages, salary, telephone bills are classified as nominal accounts. Similarly dividend received a/c. interest earned a/c, commission a/c are also nominal accounts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Rules </a:t>
            </a:r>
            <a:r>
              <a:rPr lang="en-IN" sz="3200" b="1" dirty="0"/>
              <a:t>for Debit and </a:t>
            </a:r>
            <a:r>
              <a:rPr lang="en-IN" sz="3200" b="1" dirty="0" smtClean="0"/>
              <a:t>Credit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58207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960432"/>
                <a:gridCol w="3154569"/>
              </a:tblGrid>
              <a:tr h="360476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Type </a:t>
                      </a:r>
                      <a:r>
                        <a:rPr lang="en-IN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of Account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Rules : Debit (Dr)</a:t>
                      </a:r>
                      <a:endParaRPr lang="en-IN" sz="240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Rules Credit (Cr.)</a:t>
                      </a:r>
                      <a:endParaRPr lang="en-IN" sz="240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76"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1. </a:t>
                      </a:r>
                      <a:r>
                        <a:rPr lang="en-IN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Personal A/c</a:t>
                      </a:r>
                      <a:endParaRPr lang="en-IN" sz="240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The Receiver</a:t>
                      </a:r>
                      <a:endParaRPr lang="en-IN" sz="240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The Giver</a:t>
                      </a:r>
                      <a:endParaRPr lang="en-IN" sz="240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7930"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2. </a:t>
                      </a:r>
                      <a:r>
                        <a:rPr lang="en-IN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Real </a:t>
                      </a:r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Account</a:t>
                      </a: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(For Example–Stock A/c, goods a/c, furniture a/c, machinery a/c, cash a/c, etc.)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Debit what comes in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.</a:t>
                      </a: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(For ex. If stock or goods are purchased, then the stock a/c is debited because these “stock comes in”. 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Credit 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what goes out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(For ex. If goods or stock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are sold, stock a/c 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is credited, because ‘stock goes out’. 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7530"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3.Nominal Account</a:t>
                      </a: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(For example-  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commission, wages, rent, light bill etc)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Debit 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all expenses and losses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(For ex. – when rent, wages, etc are paid. They represent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expenses. Thus. 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rent and wages a/c shall be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debited.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Credit all incomes and Gains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(For ex. If commission and fees are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earned,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they 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represent “incomes” for the firm. According to the rule income are to be credited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.</a:t>
                      </a:r>
                      <a:endParaRPr lang="en-IN" sz="24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Document used to Record (or capture) the details of a given transaction are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IN" b="1" dirty="0" smtClean="0"/>
              <a:t>Payment Voucher: </a:t>
            </a:r>
            <a:r>
              <a:rPr lang="en-IN" dirty="0" smtClean="0"/>
              <a:t>A payment voucher records all the details of a particular transaction whenever a payment is made by the company. </a:t>
            </a:r>
          </a:p>
          <a:p>
            <a:pPr>
              <a:spcAft>
                <a:spcPts val="600"/>
              </a:spcAft>
            </a:pPr>
            <a:r>
              <a:rPr lang="en-IN" b="1" dirty="0" smtClean="0"/>
              <a:t>Money Receipt: </a:t>
            </a:r>
            <a:r>
              <a:rPr lang="en-IN" dirty="0" smtClean="0"/>
              <a:t>Whenever the company receives cash/cheque etc from any person / organization, then it gives a receipt to the person / organization. </a:t>
            </a:r>
          </a:p>
          <a:p>
            <a:pPr>
              <a:spcAft>
                <a:spcPts val="600"/>
              </a:spcAft>
            </a:pPr>
            <a:r>
              <a:rPr lang="en-IN" b="1" dirty="0" smtClean="0"/>
              <a:t>Journal Voucher: </a:t>
            </a:r>
            <a:r>
              <a:rPr lang="en-IN" dirty="0" smtClean="0"/>
              <a:t>An internal transaction of the company which does not involve cash receipt or cash payment is to be recorded in a journal voucher.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516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TYPES OF ACCOUNTS AND RULES FOR DEBIT AND CREDIT </vt:lpstr>
      <vt:lpstr>Book Keeping</vt:lpstr>
      <vt:lpstr>Types of Accounts</vt:lpstr>
      <vt:lpstr>Types of Accounts</vt:lpstr>
      <vt:lpstr>Types of Accounts</vt:lpstr>
      <vt:lpstr>Rules for Debit and Credit</vt:lpstr>
      <vt:lpstr>Document used to Record (or capture) the details of a given transaction 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My</cp:lastModifiedBy>
  <cp:revision>15</cp:revision>
  <dcterms:created xsi:type="dcterms:W3CDTF">2020-03-31T14:09:54Z</dcterms:created>
  <dcterms:modified xsi:type="dcterms:W3CDTF">2020-04-06T17:27:03Z</dcterms:modified>
</cp:coreProperties>
</file>