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96" r:id="rId3"/>
    <p:sldId id="357" r:id="rId4"/>
    <p:sldId id="341" r:id="rId5"/>
    <p:sldId id="343" r:id="rId6"/>
    <p:sldId id="345" r:id="rId7"/>
    <p:sldId id="355" r:id="rId8"/>
    <p:sldId id="344" r:id="rId9"/>
    <p:sldId id="346" r:id="rId10"/>
    <p:sldId id="347" r:id="rId11"/>
    <p:sldId id="348" r:id="rId12"/>
    <p:sldId id="349" r:id="rId13"/>
    <p:sldId id="353" r:id="rId14"/>
    <p:sldId id="351" r:id="rId15"/>
    <p:sldId id="35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04" y="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00D61-11C4-4984-BC7C-0390623DEB67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456E0-9048-43E9-9087-01FA6265B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coursesonline.iasri.res.in/mod/page/view.php?id=60772" TargetMode="External"/><Relationship Id="rId2" Type="http://schemas.openxmlformats.org/officeDocument/2006/relationships/hyperlink" Target="http://ecoursesonline.iasri.res.in/mod/page/view.php?id=6100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Algerian" pitchFamily="82" charset="0"/>
              </a:rPr>
              <a:t>Systemic histology and </a:t>
            </a:r>
            <a:r>
              <a:rPr lang="en-US" sz="3200" dirty="0" err="1" smtClean="0">
                <a:latin typeface="Algerian" pitchFamily="82" charset="0"/>
              </a:rPr>
              <a:t>ultrastructure</a:t>
            </a:r>
            <a:r>
              <a:rPr lang="en-US" sz="3200" dirty="0" smtClean="0">
                <a:latin typeface="Algerian" pitchFamily="82" charset="0"/>
              </a:rPr>
              <a:t> </a:t>
            </a:r>
            <a:br>
              <a:rPr lang="en-US" sz="3200" dirty="0" smtClean="0">
                <a:latin typeface="Algerian" pitchFamily="82" charset="0"/>
              </a:rPr>
            </a:br>
            <a:r>
              <a:rPr lang="en-US" sz="3200" dirty="0" smtClean="0">
                <a:latin typeface="Algerian" pitchFamily="82" charset="0"/>
              </a:rPr>
              <a:t>VAN-607</a:t>
            </a:r>
            <a:br>
              <a:rPr lang="en-US" sz="3200" dirty="0" smtClean="0">
                <a:latin typeface="Algerian" pitchFamily="82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Algerian" pitchFamily="82" charset="0"/>
              </a:rPr>
              <a:t> TOPIC-</a:t>
            </a:r>
            <a:r>
              <a:rPr lang="en-US" sz="3600" dirty="0" smtClean="0">
                <a:solidFill>
                  <a:srgbClr val="002060"/>
                </a:solidFill>
                <a:latin typeface="Algerian" pitchFamily="82" charset="0"/>
              </a:rPr>
              <a:t> </a:t>
            </a:r>
            <a:r>
              <a:rPr lang="en-US" sz="3200" dirty="0" smtClean="0">
                <a:solidFill>
                  <a:srgbClr val="C00000"/>
                </a:solidFill>
                <a:latin typeface="Algerian" pitchFamily="82" charset="0"/>
              </a:rPr>
              <a:t>HISTOLOGY OF FEMALE GENITAL SYSTEM </a:t>
            </a:r>
            <a:endParaRPr lang="en-US" sz="32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Dr. SANJAY KUMAR BHARTI</a:t>
            </a:r>
          </a:p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lgerian" pitchFamily="82" charset="0"/>
              </a:rPr>
              <a:t>HEAD,VETERINARY ANATOMY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lgerian" pitchFamily="82" charset="0"/>
              </a:rPr>
              <a:t>Different  developmental  follicles </a:t>
            </a:r>
            <a:endParaRPr lang="en-US" sz="3200" dirty="0">
              <a:latin typeface="Algerian" pitchFamily="82" charset="0"/>
            </a:endParaRPr>
          </a:p>
        </p:txBody>
      </p:sp>
      <p:pic>
        <p:nvPicPr>
          <p:cNvPr id="4098" name="Picture 2" descr="C:\Users\user1\Desktop\Different stages of follicles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80002" y="1481138"/>
            <a:ext cx="2383996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lgerian" pitchFamily="82" charset="0"/>
              </a:rPr>
              <a:t>Matured  Follicle </a:t>
            </a:r>
            <a:r>
              <a:rPr lang="en-US" sz="2800" dirty="0" smtClean="0">
                <a:solidFill>
                  <a:srgbClr val="FF0000"/>
                </a:solidFill>
                <a:latin typeface="Algerian" pitchFamily="82" charset="0"/>
              </a:rPr>
              <a:t>or </a:t>
            </a:r>
            <a:r>
              <a:rPr lang="en-US" sz="2800" dirty="0" smtClean="0">
                <a:latin typeface="Algerian" pitchFamily="82" charset="0"/>
              </a:rPr>
              <a:t> </a:t>
            </a:r>
            <a:r>
              <a:rPr lang="en-US" sz="2800" dirty="0" err="1" smtClean="0">
                <a:latin typeface="Algerian" pitchFamily="82" charset="0"/>
              </a:rPr>
              <a:t>Graffian</a:t>
            </a:r>
            <a:r>
              <a:rPr lang="en-US" sz="2800" dirty="0" smtClean="0">
                <a:latin typeface="Algerian" pitchFamily="82" charset="0"/>
              </a:rPr>
              <a:t>  follicle</a:t>
            </a:r>
            <a:endParaRPr lang="en-US" sz="2800" dirty="0">
              <a:latin typeface="Algerian" pitchFamily="82" charset="0"/>
            </a:endParaRPr>
          </a:p>
        </p:txBody>
      </p:sp>
      <p:pic>
        <p:nvPicPr>
          <p:cNvPr id="6146" name="Picture 2" descr="C:\Users\user1\Desktop\Mature follicl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4692" y="1481138"/>
            <a:ext cx="6034616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Histology of fallopian tube</a:t>
            </a:r>
            <a:endParaRPr lang="en-US" dirty="0">
              <a:solidFill>
                <a:srgbClr val="FF0000"/>
              </a:solidFill>
              <a:latin typeface="Algerian" pitchFamily="82" charset="0"/>
            </a:endParaRPr>
          </a:p>
        </p:txBody>
      </p:sp>
      <p:pic>
        <p:nvPicPr>
          <p:cNvPr id="7170" name="Picture 2" descr="C:\Users\user1\Desktop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24200" y="1600200"/>
            <a:ext cx="3886200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Histology of  Fallopian tube</a:t>
            </a:r>
            <a:endParaRPr lang="en-US" dirty="0">
              <a:solidFill>
                <a:srgbClr val="FF0000"/>
              </a:solidFill>
              <a:latin typeface="Algerian" pitchFamily="82" charset="0"/>
            </a:endParaRPr>
          </a:p>
        </p:txBody>
      </p:sp>
      <p:pic>
        <p:nvPicPr>
          <p:cNvPr id="10242" name="Picture 2" descr="C:\Users\user1\Desktop\Uterine+(Fallopian)+tube+wal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4692" y="1481138"/>
            <a:ext cx="6034616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Histology of fallopian tube</a:t>
            </a:r>
            <a:endParaRPr lang="en-US" dirty="0"/>
          </a:p>
        </p:txBody>
      </p:sp>
      <p:pic>
        <p:nvPicPr>
          <p:cNvPr id="8194" name="Picture 2" descr="C:\Users\user1\Desktop\oviductgroupL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70363" y="1481138"/>
            <a:ext cx="3003274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Play major roles for transportation of eggs and fertilization takes place.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Having 3 parts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Infundibulum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Ampula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&amp; Isthmus.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Mucosa is highly folded i.e.-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Primary Secondary and Tertiary types.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TM-LEM-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Simple Columnar epithelium,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Pseudostratifeied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Ciliated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Columnar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Ruminanat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&amp; Swine) More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infundibulum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LMM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absent,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LP+SM-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Loose CTF with Reticular fibers</a:t>
            </a:r>
          </a:p>
          <a:p>
            <a:pPr algn="just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TMM-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I/C,O/L-Thickest in isthmus &amp; Thinnest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Ampulla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TA/TS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-Highly vascular, LCT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covered with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preritoneal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mesothelium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Histology of fallopian tube </a:t>
            </a:r>
            <a:r>
              <a:rPr lang="en-US" dirty="0" err="1" smtClean="0">
                <a:solidFill>
                  <a:srgbClr val="FF0000"/>
                </a:solidFill>
                <a:latin typeface="Algerian" pitchFamily="82" charset="0"/>
              </a:rPr>
              <a:t>conti</a:t>
            </a:r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..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Female Genital Organs Contains following organs 1.-One Pair Gonads 2.- Tubular Organs </a:t>
            </a:r>
          </a:p>
          <a:p>
            <a:r>
              <a:rPr lang="en-US" dirty="0" smtClean="0">
                <a:latin typeface="Algerian" pitchFamily="82" charset="0"/>
              </a:rPr>
              <a:t>A.- </a:t>
            </a:r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OVARY.</a:t>
            </a:r>
          </a:p>
          <a:p>
            <a:r>
              <a:rPr lang="en-US" dirty="0" smtClean="0">
                <a:latin typeface="Algerian" pitchFamily="82" charset="0"/>
              </a:rPr>
              <a:t>B.- FALLOPIAN TUBE OR OVIDUCT. </a:t>
            </a:r>
          </a:p>
          <a:p>
            <a:r>
              <a:rPr lang="en-US" dirty="0" smtClean="0">
                <a:latin typeface="Algerian" pitchFamily="82" charset="0"/>
              </a:rPr>
              <a:t>C.- UTERINE TUBE .</a:t>
            </a:r>
          </a:p>
          <a:p>
            <a:r>
              <a:rPr lang="en-US" dirty="0" smtClean="0">
                <a:latin typeface="Algerian" pitchFamily="82" charset="0"/>
              </a:rPr>
              <a:t>D.- VAGINA. </a:t>
            </a:r>
          </a:p>
          <a:p>
            <a:r>
              <a:rPr lang="en-US" dirty="0" smtClean="0">
                <a:latin typeface="Algerian" pitchFamily="82" charset="0"/>
              </a:rPr>
              <a:t>E.- URETHRA</a:t>
            </a:r>
          </a:p>
          <a:p>
            <a:r>
              <a:rPr lang="en-US" dirty="0" smtClean="0">
                <a:latin typeface="Algerian" pitchFamily="82" charset="0"/>
              </a:rPr>
              <a:t>E.- VULVA, VESTIBULE &amp; CLITORIS</a:t>
            </a:r>
          </a:p>
          <a:p>
            <a:r>
              <a:rPr lang="en-US" dirty="0" smtClean="0">
                <a:latin typeface="Algerian" pitchFamily="82" charset="0"/>
              </a:rPr>
              <a:t>F.- Accessory sex glands-.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Algerian" pitchFamily="82" charset="0"/>
              </a:rPr>
              <a:t>SYSTEMIC HISTOLOGY AND ULTRASTRUCTURE- </a:t>
            </a:r>
            <a:r>
              <a:rPr lang="en-US" sz="2800" dirty="0" smtClean="0">
                <a:solidFill>
                  <a:srgbClr val="FF0000"/>
                </a:solidFill>
                <a:latin typeface="Algerian" pitchFamily="82" charset="0"/>
              </a:rPr>
              <a:t>VAN-</a:t>
            </a:r>
            <a:r>
              <a:rPr lang="en-US" sz="2800" dirty="0" smtClean="0">
                <a:latin typeface="Algerian" pitchFamily="82" charset="0"/>
              </a:rPr>
              <a:t>607</a:t>
            </a:r>
            <a:r>
              <a:rPr lang="en-US" sz="2800" dirty="0" smtClean="0">
                <a:solidFill>
                  <a:srgbClr val="002060"/>
                </a:solidFill>
                <a:latin typeface="Algerian" pitchFamily="82" charset="0"/>
              </a:rPr>
              <a:t/>
            </a:r>
            <a:br>
              <a:rPr lang="en-US" sz="2800" dirty="0" smtClean="0">
                <a:solidFill>
                  <a:srgbClr val="002060"/>
                </a:solidFill>
                <a:latin typeface="Algerian" pitchFamily="82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Algerian" pitchFamily="82" charset="0"/>
              </a:rPr>
              <a:t>TOPIC-</a:t>
            </a:r>
            <a:r>
              <a:rPr lang="en-US" sz="2800" dirty="0" smtClean="0">
                <a:solidFill>
                  <a:srgbClr val="002060"/>
                </a:solidFill>
                <a:latin typeface="Algerian" pitchFamily="82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Algerian" pitchFamily="82" charset="0"/>
              </a:rPr>
              <a:t>HISTOLOGY OF FEMALE GENITAL ORGANS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lgerian" pitchFamily="82" charset="0"/>
              </a:rPr>
              <a:t>Gross Position of Female Genital organs-cow </a:t>
            </a:r>
            <a:endParaRPr lang="en-US" dirty="0">
              <a:latin typeface="Algerian" pitchFamily="82" charset="0"/>
            </a:endParaRPr>
          </a:p>
        </p:txBody>
      </p:sp>
      <p:pic>
        <p:nvPicPr>
          <p:cNvPr id="1026" name="Picture 2" descr="C:\Users\user1\Desktop\th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05200" y="3352800"/>
            <a:ext cx="1905000" cy="2362200"/>
          </a:xfrm>
          <a:prstGeom prst="rect">
            <a:avLst/>
          </a:prstGeom>
          <a:noFill/>
        </p:spPr>
      </p:pic>
      <p:pic>
        <p:nvPicPr>
          <p:cNvPr id="1027" name="Picture 3" descr="C:\Users\user1\Desktop\th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676400"/>
            <a:ext cx="2514600" cy="1524000"/>
          </a:xfrm>
          <a:prstGeom prst="rect">
            <a:avLst/>
          </a:prstGeom>
          <a:noFill/>
        </p:spPr>
      </p:pic>
      <p:pic>
        <p:nvPicPr>
          <p:cNvPr id="1028" name="Picture 4" descr="C:\Users\user1\Desktop\th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0200" y="1676400"/>
            <a:ext cx="2590800" cy="137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ovaries have 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two functions - "production" and ovulation of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oocytes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and the production and secretion of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hormones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ovary is attached to the broad ligament by a short fold of peritoneum, called the 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mesovarium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(or ligament of the ovary), 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through which vessels and nerves pass to the ovary and enter it at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hilus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the ovary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lgerian" pitchFamily="82" charset="0"/>
              </a:rPr>
              <a:t>The Ovaries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TM-LEM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lined by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cuboidal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epithelium, also called 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germinal epithelium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continuous with the peritoneal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mesothelium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Fibrous connective tissue forms a thin capsule, the 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tunica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albuginea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immediately beneath the epithelium.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Like so many other organs the ovary is divided into an outer 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cortex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and an inner 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medulla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cortex consists of a very cellular connective tissue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stroma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which the ovarian follicles are embedded. The medulla is composed of loose connective tissue, which contains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blood vessels and nerves.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          HISTOLOGY OF OVARY</a:t>
            </a:r>
            <a:endParaRPr lang="en-US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Cortex and Medulla part of ovary</a:t>
            </a:r>
            <a:endParaRPr lang="en-US" dirty="0">
              <a:solidFill>
                <a:srgbClr val="FF0000"/>
              </a:solidFill>
              <a:latin typeface="Algerian" pitchFamily="82" charset="0"/>
            </a:endParaRPr>
          </a:p>
        </p:txBody>
      </p:sp>
      <p:pic>
        <p:nvPicPr>
          <p:cNvPr id="2050" name="Picture 2" descr="C:\Users\user1\Desktop\microscopic-features-of-ovary-5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7841" y="1481138"/>
            <a:ext cx="6028317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a mature or adult animal, the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 tooltip="Cortex"/>
              </a:rPr>
              <a:t>cortex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will contain ovarian follicles, in various stages of development and regressions. Smaller follicles with the ovum surrounded by a layer of follicular cells are located near the periphery.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pass deeper into the 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  <a:hlinkClick r:id="rId3" tooltip="Ovary"/>
              </a:rPr>
              <a:t>ovary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as they become larger and develop further but the matured follicle again approaches the surface.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follicle are described as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primary, secondary,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Graafian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and mature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Graafian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follicles.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Cortex and Medulla part of ovary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Algerian" pitchFamily="82" charset="0"/>
              </a:rPr>
              <a:t>Cortical regions shows different stages of development of follicles</a:t>
            </a:r>
            <a:endParaRPr lang="en-US" sz="3200" dirty="0">
              <a:solidFill>
                <a:srgbClr val="FF0000"/>
              </a:solidFill>
              <a:latin typeface="Algerian" pitchFamily="82" charset="0"/>
            </a:endParaRPr>
          </a:p>
        </p:txBody>
      </p:sp>
      <p:pic>
        <p:nvPicPr>
          <p:cNvPr id="1026" name="Picture 2" descr="C:\Users\user1\Desktop\Model-of-the-mammalian-ovary-The-dynamic-ovarian-structures-are-follicles-and-corpora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7056" y="1481138"/>
            <a:ext cx="6029887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Algerian" pitchFamily="82" charset="0"/>
              </a:rPr>
              <a:t>Histology of ovary </a:t>
            </a:r>
            <a:r>
              <a:rPr lang="en-US" dirty="0" err="1" smtClean="0">
                <a:solidFill>
                  <a:srgbClr val="002060"/>
                </a:solidFill>
                <a:latin typeface="Algerian" pitchFamily="82" charset="0"/>
              </a:rPr>
              <a:t>conti</a:t>
            </a:r>
            <a:r>
              <a:rPr lang="en-US" dirty="0" smtClean="0">
                <a:solidFill>
                  <a:srgbClr val="002060"/>
                </a:solidFill>
                <a:latin typeface="Algerian" pitchFamily="82" charset="0"/>
              </a:rPr>
              <a:t>..</a:t>
            </a:r>
            <a:endParaRPr lang="en-US" dirty="0">
              <a:solidFill>
                <a:srgbClr val="002060"/>
              </a:solidFill>
              <a:latin typeface="Algerian" pitchFamily="82" charset="0"/>
            </a:endParaRPr>
          </a:p>
        </p:txBody>
      </p:sp>
      <p:pic>
        <p:nvPicPr>
          <p:cNvPr id="3074" name="Picture 2" descr="C:\Users\user1\Desktop\histology-of-ovary-4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7841" y="1481138"/>
            <a:ext cx="6028317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1156</TotalTime>
  <Words>230</Words>
  <Application>Microsoft Office PowerPoint</Application>
  <PresentationFormat>On-screen Show (4:3)</PresentationFormat>
  <Paragraphs>40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Systemic histology and ultrastructure  VAN-607  TOPIC- HISTOLOGY OF FEMALE GENITAL SYSTEM </vt:lpstr>
      <vt:lpstr>SYSTEMIC HISTOLOGY AND ULTRASTRUCTURE- VAN-607 TOPIC- HISTOLOGY OF FEMALE GENITAL ORGANS</vt:lpstr>
      <vt:lpstr>Gross Position of Female Genital organs-cow </vt:lpstr>
      <vt:lpstr>The Ovaries </vt:lpstr>
      <vt:lpstr>          HISTOLOGY OF OVARY</vt:lpstr>
      <vt:lpstr>Cortex and Medulla part of ovary</vt:lpstr>
      <vt:lpstr>Cortex and Medulla part of ovary</vt:lpstr>
      <vt:lpstr>Cortical regions shows different stages of development of follicles</vt:lpstr>
      <vt:lpstr>Histology of ovary conti..</vt:lpstr>
      <vt:lpstr>Different  developmental  follicles </vt:lpstr>
      <vt:lpstr>Matured  Follicle or  Graffian  follicle</vt:lpstr>
      <vt:lpstr>Histology of fallopian tube</vt:lpstr>
      <vt:lpstr>Histology of  Fallopian tube</vt:lpstr>
      <vt:lpstr>Histology of fallopian tube</vt:lpstr>
      <vt:lpstr>Histology of fallopian tube conti..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Systemic histology and ultrastructure  VAN-607</dc:title>
  <dc:creator>user1</dc:creator>
  <cp:lastModifiedBy>user1</cp:lastModifiedBy>
  <cp:revision>169</cp:revision>
  <dcterms:created xsi:type="dcterms:W3CDTF">2006-08-16T00:00:00Z</dcterms:created>
  <dcterms:modified xsi:type="dcterms:W3CDTF">2020-06-02T05:43:58Z</dcterms:modified>
</cp:coreProperties>
</file>