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application/octet-stream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9" r:id="rId17"/>
    <p:sldId id="280" r:id="rId18"/>
    <p:sldId id="271" r:id="rId19"/>
    <p:sldId id="294" r:id="rId20"/>
    <p:sldId id="272" r:id="rId21"/>
    <p:sldId id="273" r:id="rId22"/>
    <p:sldId id="287" r:id="rId23"/>
    <p:sldId id="288" r:id="rId24"/>
    <p:sldId id="289" r:id="rId25"/>
    <p:sldId id="290" r:id="rId26"/>
    <p:sldId id="291" r:id="rId27"/>
    <p:sldId id="292" r:id="rId28"/>
    <p:sldId id="276" r:id="rId29"/>
    <p:sldId id="293" r:id="rId30"/>
    <p:sldId id="274" r:id="rId31"/>
    <p:sldId id="275" r:id="rId32"/>
    <p:sldId id="282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9C6FA-D20D-4654-B16D-6A53AFA9727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92FD87-D15F-4544-BC14-8FA35D7E4D86}">
      <dgm:prSet/>
      <dgm:spPr/>
      <dgm:t>
        <a:bodyPr/>
        <a:lstStyle/>
        <a:p>
          <a:r>
            <a:rPr lang="en-US"/>
            <a:t>First development was the use of antibiotics which inhibits the growth of contaminants.</a:t>
          </a:r>
        </a:p>
      </dgm:t>
    </dgm:pt>
    <dgm:pt modelId="{A716C018-AFF3-4160-B59A-B53C10961F31}" type="parTrans" cxnId="{ABB5B0B3-5A75-4DCB-BB20-D52864B1A6E2}">
      <dgm:prSet/>
      <dgm:spPr/>
      <dgm:t>
        <a:bodyPr/>
        <a:lstStyle/>
        <a:p>
          <a:endParaRPr lang="en-US"/>
        </a:p>
      </dgm:t>
    </dgm:pt>
    <dgm:pt modelId="{F1C4C34D-8760-46B1-A861-475874310B66}" type="sibTrans" cxnId="{ABB5B0B3-5A75-4DCB-BB20-D52864B1A6E2}">
      <dgm:prSet/>
      <dgm:spPr/>
      <dgm:t>
        <a:bodyPr/>
        <a:lstStyle/>
        <a:p>
          <a:endParaRPr lang="en-US"/>
        </a:p>
      </dgm:t>
    </dgm:pt>
    <dgm:pt modelId="{3022A14C-DF43-4E7A-A96A-33E7234EEFBE}">
      <dgm:prSet/>
      <dgm:spPr/>
      <dgm:t>
        <a:bodyPr/>
        <a:lstStyle/>
        <a:p>
          <a:r>
            <a:rPr lang="en-US"/>
            <a:t>Second was the use of trypsin to remove adherent cells to subculture further from the culture vessel</a:t>
          </a:r>
        </a:p>
      </dgm:t>
    </dgm:pt>
    <dgm:pt modelId="{2381B6B0-7037-4A8E-BDC9-EBF40F4466A1}" type="parTrans" cxnId="{257E77A2-3B9B-4F15-BF34-82FADA59DDB7}">
      <dgm:prSet/>
      <dgm:spPr/>
      <dgm:t>
        <a:bodyPr/>
        <a:lstStyle/>
        <a:p>
          <a:endParaRPr lang="en-US"/>
        </a:p>
      </dgm:t>
    </dgm:pt>
    <dgm:pt modelId="{D8059034-E990-4B98-A970-E4B6C93AAD17}" type="sibTrans" cxnId="{257E77A2-3B9B-4F15-BF34-82FADA59DDB7}">
      <dgm:prSet/>
      <dgm:spPr/>
      <dgm:t>
        <a:bodyPr/>
        <a:lstStyle/>
        <a:p>
          <a:endParaRPr lang="en-US"/>
        </a:p>
      </dgm:t>
    </dgm:pt>
    <dgm:pt modelId="{C0BB6579-3B6C-4993-BCCE-1B33A6CC2F01}">
      <dgm:prSet/>
      <dgm:spPr/>
      <dgm:t>
        <a:bodyPr/>
        <a:lstStyle/>
        <a:p>
          <a:r>
            <a:rPr lang="en-US"/>
            <a:t>Third was the use of chemically defined culture medium.</a:t>
          </a:r>
        </a:p>
      </dgm:t>
    </dgm:pt>
    <dgm:pt modelId="{05F8F65B-31C2-4B06-932F-3E2F000567BE}" type="parTrans" cxnId="{75A3A27C-2BC9-4114-8F8E-51B2BBA2D761}">
      <dgm:prSet/>
      <dgm:spPr/>
      <dgm:t>
        <a:bodyPr/>
        <a:lstStyle/>
        <a:p>
          <a:endParaRPr lang="en-US"/>
        </a:p>
      </dgm:t>
    </dgm:pt>
    <dgm:pt modelId="{0068512C-34F6-44CD-9C7E-1635776FFE05}" type="sibTrans" cxnId="{75A3A27C-2BC9-4114-8F8E-51B2BBA2D761}">
      <dgm:prSet/>
      <dgm:spPr/>
      <dgm:t>
        <a:bodyPr/>
        <a:lstStyle/>
        <a:p>
          <a:endParaRPr lang="en-US"/>
        </a:p>
      </dgm:t>
    </dgm:pt>
    <dgm:pt modelId="{C81E1C27-A9D2-4DFA-B5A5-BB0699FBE12F}" type="pres">
      <dgm:prSet presAssocID="{E659C6FA-D20D-4654-B16D-6A53AFA9727D}" presName="root" presStyleCnt="0">
        <dgm:presLayoutVars>
          <dgm:dir/>
          <dgm:resizeHandles val="exact"/>
        </dgm:presLayoutVars>
      </dgm:prSet>
      <dgm:spPr/>
    </dgm:pt>
    <dgm:pt modelId="{FD22049C-4480-41C1-B69C-09C340D69C14}" type="pres">
      <dgm:prSet presAssocID="{8492FD87-D15F-4544-BC14-8FA35D7E4D86}" presName="compNode" presStyleCnt="0"/>
      <dgm:spPr/>
    </dgm:pt>
    <dgm:pt modelId="{B9DA274C-AE38-42BF-91C7-4D1C117DC7CE}" type="pres">
      <dgm:prSet presAssocID="{8492FD87-D15F-4544-BC14-8FA35D7E4D86}" presName="bgRect" presStyleLbl="bgShp" presStyleIdx="0" presStyleCnt="3"/>
      <dgm:spPr/>
    </dgm:pt>
    <dgm:pt modelId="{0B3579CE-2D1E-496F-8B43-7E277FC3E83B}" type="pres">
      <dgm:prSet presAssocID="{8492FD87-D15F-4544-BC14-8FA35D7E4D8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7E3CEF2-8996-4FCC-8E3B-3882B60D577A}" type="pres">
      <dgm:prSet presAssocID="{8492FD87-D15F-4544-BC14-8FA35D7E4D86}" presName="spaceRect" presStyleCnt="0"/>
      <dgm:spPr/>
    </dgm:pt>
    <dgm:pt modelId="{406AEB77-C222-4C1A-9757-90F8AF43537A}" type="pres">
      <dgm:prSet presAssocID="{8492FD87-D15F-4544-BC14-8FA35D7E4D86}" presName="parTx" presStyleLbl="revTx" presStyleIdx="0" presStyleCnt="3">
        <dgm:presLayoutVars>
          <dgm:chMax val="0"/>
          <dgm:chPref val="0"/>
        </dgm:presLayoutVars>
      </dgm:prSet>
      <dgm:spPr/>
    </dgm:pt>
    <dgm:pt modelId="{52B6E5F3-54B0-420A-804F-397466421958}" type="pres">
      <dgm:prSet presAssocID="{F1C4C34D-8760-46B1-A861-475874310B66}" presName="sibTrans" presStyleCnt="0"/>
      <dgm:spPr/>
    </dgm:pt>
    <dgm:pt modelId="{B9EF9E51-6386-417C-AE42-04A1276A7957}" type="pres">
      <dgm:prSet presAssocID="{3022A14C-DF43-4E7A-A96A-33E7234EEFBE}" presName="compNode" presStyleCnt="0"/>
      <dgm:spPr/>
    </dgm:pt>
    <dgm:pt modelId="{25507EB2-4328-4FB4-8242-500315515D4B}" type="pres">
      <dgm:prSet presAssocID="{3022A14C-DF43-4E7A-A96A-33E7234EEFBE}" presName="bgRect" presStyleLbl="bgShp" presStyleIdx="1" presStyleCnt="3"/>
      <dgm:spPr/>
    </dgm:pt>
    <dgm:pt modelId="{1E59BC28-1906-45E3-8567-5E17A98A73D4}" type="pres">
      <dgm:prSet presAssocID="{3022A14C-DF43-4E7A-A96A-33E7234EEFB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6B93568-EAE5-4F5D-B9E0-A20FA939CE79}" type="pres">
      <dgm:prSet presAssocID="{3022A14C-DF43-4E7A-A96A-33E7234EEFBE}" presName="spaceRect" presStyleCnt="0"/>
      <dgm:spPr/>
    </dgm:pt>
    <dgm:pt modelId="{BB86DDFC-067D-4F52-B6D7-7C5511A5EE02}" type="pres">
      <dgm:prSet presAssocID="{3022A14C-DF43-4E7A-A96A-33E7234EEFBE}" presName="parTx" presStyleLbl="revTx" presStyleIdx="1" presStyleCnt="3">
        <dgm:presLayoutVars>
          <dgm:chMax val="0"/>
          <dgm:chPref val="0"/>
        </dgm:presLayoutVars>
      </dgm:prSet>
      <dgm:spPr/>
    </dgm:pt>
    <dgm:pt modelId="{6703BCB8-FB40-4C5E-9033-8F50BA602680}" type="pres">
      <dgm:prSet presAssocID="{D8059034-E990-4B98-A970-E4B6C93AAD17}" presName="sibTrans" presStyleCnt="0"/>
      <dgm:spPr/>
    </dgm:pt>
    <dgm:pt modelId="{6C219093-428D-4578-B401-8A89B4EA834D}" type="pres">
      <dgm:prSet presAssocID="{C0BB6579-3B6C-4993-BCCE-1B33A6CC2F01}" presName="compNode" presStyleCnt="0"/>
      <dgm:spPr/>
    </dgm:pt>
    <dgm:pt modelId="{108AF7DF-B5A6-41DE-A752-6C8FCF1976D7}" type="pres">
      <dgm:prSet presAssocID="{C0BB6579-3B6C-4993-BCCE-1B33A6CC2F01}" presName="bgRect" presStyleLbl="bgShp" presStyleIdx="2" presStyleCnt="3"/>
      <dgm:spPr/>
    </dgm:pt>
    <dgm:pt modelId="{01C3F828-3FA5-4376-859D-3E3175F698B6}" type="pres">
      <dgm:prSet presAssocID="{C0BB6579-3B6C-4993-BCCE-1B33A6CC2F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01D42FB1-7024-451F-8C2B-9824FEC21824}" type="pres">
      <dgm:prSet presAssocID="{C0BB6579-3B6C-4993-BCCE-1B33A6CC2F01}" presName="spaceRect" presStyleCnt="0"/>
      <dgm:spPr/>
    </dgm:pt>
    <dgm:pt modelId="{E92D8594-D8C0-4DB2-824D-E506BA37B209}" type="pres">
      <dgm:prSet presAssocID="{C0BB6579-3B6C-4993-BCCE-1B33A6CC2F0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C3B603C-8B31-443C-BF08-CD52F58169A5}" type="presOf" srcId="{3022A14C-DF43-4E7A-A96A-33E7234EEFBE}" destId="{BB86DDFC-067D-4F52-B6D7-7C5511A5EE02}" srcOrd="0" destOrd="0" presId="urn:microsoft.com/office/officeart/2018/2/layout/IconVerticalSolidList"/>
    <dgm:cxn modelId="{75A3A27C-2BC9-4114-8F8E-51B2BBA2D761}" srcId="{E659C6FA-D20D-4654-B16D-6A53AFA9727D}" destId="{C0BB6579-3B6C-4993-BCCE-1B33A6CC2F01}" srcOrd="2" destOrd="0" parTransId="{05F8F65B-31C2-4B06-932F-3E2F000567BE}" sibTransId="{0068512C-34F6-44CD-9C7E-1635776FFE05}"/>
    <dgm:cxn modelId="{257E77A2-3B9B-4F15-BF34-82FADA59DDB7}" srcId="{E659C6FA-D20D-4654-B16D-6A53AFA9727D}" destId="{3022A14C-DF43-4E7A-A96A-33E7234EEFBE}" srcOrd="1" destOrd="0" parTransId="{2381B6B0-7037-4A8E-BDC9-EBF40F4466A1}" sibTransId="{D8059034-E990-4B98-A970-E4B6C93AAD17}"/>
    <dgm:cxn modelId="{319581B1-9901-4CD6-B310-5A2AECD0DB6E}" type="presOf" srcId="{E659C6FA-D20D-4654-B16D-6A53AFA9727D}" destId="{C81E1C27-A9D2-4DFA-B5A5-BB0699FBE12F}" srcOrd="0" destOrd="0" presId="urn:microsoft.com/office/officeart/2018/2/layout/IconVerticalSolidList"/>
    <dgm:cxn modelId="{ABB5B0B3-5A75-4DCB-BB20-D52864B1A6E2}" srcId="{E659C6FA-D20D-4654-B16D-6A53AFA9727D}" destId="{8492FD87-D15F-4544-BC14-8FA35D7E4D86}" srcOrd="0" destOrd="0" parTransId="{A716C018-AFF3-4160-B59A-B53C10961F31}" sibTransId="{F1C4C34D-8760-46B1-A861-475874310B66}"/>
    <dgm:cxn modelId="{6E4E67C1-7284-4CD6-842F-61AF74A0DA83}" type="presOf" srcId="{C0BB6579-3B6C-4993-BCCE-1B33A6CC2F01}" destId="{E92D8594-D8C0-4DB2-824D-E506BA37B209}" srcOrd="0" destOrd="0" presId="urn:microsoft.com/office/officeart/2018/2/layout/IconVerticalSolidList"/>
    <dgm:cxn modelId="{72FFF0E0-681F-469A-AB0E-5D1847A6A7D7}" type="presOf" srcId="{8492FD87-D15F-4544-BC14-8FA35D7E4D86}" destId="{406AEB77-C222-4C1A-9757-90F8AF43537A}" srcOrd="0" destOrd="0" presId="urn:microsoft.com/office/officeart/2018/2/layout/IconVerticalSolidList"/>
    <dgm:cxn modelId="{C60576FD-2423-4C01-9CF1-BFB77D708EED}" type="presParOf" srcId="{C81E1C27-A9D2-4DFA-B5A5-BB0699FBE12F}" destId="{FD22049C-4480-41C1-B69C-09C340D69C14}" srcOrd="0" destOrd="0" presId="urn:microsoft.com/office/officeart/2018/2/layout/IconVerticalSolidList"/>
    <dgm:cxn modelId="{7E76AB62-DD1A-4B1A-B01C-F0370F5FF3E1}" type="presParOf" srcId="{FD22049C-4480-41C1-B69C-09C340D69C14}" destId="{B9DA274C-AE38-42BF-91C7-4D1C117DC7CE}" srcOrd="0" destOrd="0" presId="urn:microsoft.com/office/officeart/2018/2/layout/IconVerticalSolidList"/>
    <dgm:cxn modelId="{9DD7AD0E-59AA-4419-8F29-C0D954DFC27F}" type="presParOf" srcId="{FD22049C-4480-41C1-B69C-09C340D69C14}" destId="{0B3579CE-2D1E-496F-8B43-7E277FC3E83B}" srcOrd="1" destOrd="0" presId="urn:microsoft.com/office/officeart/2018/2/layout/IconVerticalSolidList"/>
    <dgm:cxn modelId="{B595277C-F3E7-4606-8B62-263204279E56}" type="presParOf" srcId="{FD22049C-4480-41C1-B69C-09C340D69C14}" destId="{47E3CEF2-8996-4FCC-8E3B-3882B60D577A}" srcOrd="2" destOrd="0" presId="urn:microsoft.com/office/officeart/2018/2/layout/IconVerticalSolidList"/>
    <dgm:cxn modelId="{08F14F30-6E27-4DA6-B936-8DC4B294E932}" type="presParOf" srcId="{FD22049C-4480-41C1-B69C-09C340D69C14}" destId="{406AEB77-C222-4C1A-9757-90F8AF43537A}" srcOrd="3" destOrd="0" presId="urn:microsoft.com/office/officeart/2018/2/layout/IconVerticalSolidList"/>
    <dgm:cxn modelId="{075131AB-1741-4431-8F85-5CCADF3E11B6}" type="presParOf" srcId="{C81E1C27-A9D2-4DFA-B5A5-BB0699FBE12F}" destId="{52B6E5F3-54B0-420A-804F-397466421958}" srcOrd="1" destOrd="0" presId="urn:microsoft.com/office/officeart/2018/2/layout/IconVerticalSolidList"/>
    <dgm:cxn modelId="{83F8CD96-460E-4B40-9FD8-D0FFE95E6903}" type="presParOf" srcId="{C81E1C27-A9D2-4DFA-B5A5-BB0699FBE12F}" destId="{B9EF9E51-6386-417C-AE42-04A1276A7957}" srcOrd="2" destOrd="0" presId="urn:microsoft.com/office/officeart/2018/2/layout/IconVerticalSolidList"/>
    <dgm:cxn modelId="{F3481CAE-1F7B-44FD-86C3-64DC0B652CAE}" type="presParOf" srcId="{B9EF9E51-6386-417C-AE42-04A1276A7957}" destId="{25507EB2-4328-4FB4-8242-500315515D4B}" srcOrd="0" destOrd="0" presId="urn:microsoft.com/office/officeart/2018/2/layout/IconVerticalSolidList"/>
    <dgm:cxn modelId="{B99CF7D3-EFB0-49CC-A8CA-F82B6C81B2F0}" type="presParOf" srcId="{B9EF9E51-6386-417C-AE42-04A1276A7957}" destId="{1E59BC28-1906-45E3-8567-5E17A98A73D4}" srcOrd="1" destOrd="0" presId="urn:microsoft.com/office/officeart/2018/2/layout/IconVerticalSolidList"/>
    <dgm:cxn modelId="{759EBB58-2986-4B57-AC62-C050274C2841}" type="presParOf" srcId="{B9EF9E51-6386-417C-AE42-04A1276A7957}" destId="{A6B93568-EAE5-4F5D-B9E0-A20FA939CE79}" srcOrd="2" destOrd="0" presId="urn:microsoft.com/office/officeart/2018/2/layout/IconVerticalSolidList"/>
    <dgm:cxn modelId="{3AA36B9C-D370-4354-A144-4A6FECC78DBB}" type="presParOf" srcId="{B9EF9E51-6386-417C-AE42-04A1276A7957}" destId="{BB86DDFC-067D-4F52-B6D7-7C5511A5EE02}" srcOrd="3" destOrd="0" presId="urn:microsoft.com/office/officeart/2018/2/layout/IconVerticalSolidList"/>
    <dgm:cxn modelId="{72E3F3E7-E2CE-4BCB-A94D-4E1160BC2221}" type="presParOf" srcId="{C81E1C27-A9D2-4DFA-B5A5-BB0699FBE12F}" destId="{6703BCB8-FB40-4C5E-9033-8F50BA602680}" srcOrd="3" destOrd="0" presId="urn:microsoft.com/office/officeart/2018/2/layout/IconVerticalSolidList"/>
    <dgm:cxn modelId="{6F10FDB8-E6B1-4CF7-A102-1B8F7FB3B566}" type="presParOf" srcId="{C81E1C27-A9D2-4DFA-B5A5-BB0699FBE12F}" destId="{6C219093-428D-4578-B401-8A89B4EA834D}" srcOrd="4" destOrd="0" presId="urn:microsoft.com/office/officeart/2018/2/layout/IconVerticalSolidList"/>
    <dgm:cxn modelId="{935BBDDE-D0F6-4A20-A39B-BFFE5630B823}" type="presParOf" srcId="{6C219093-428D-4578-B401-8A89B4EA834D}" destId="{108AF7DF-B5A6-41DE-A752-6C8FCF1976D7}" srcOrd="0" destOrd="0" presId="urn:microsoft.com/office/officeart/2018/2/layout/IconVerticalSolidList"/>
    <dgm:cxn modelId="{AA34E0A5-7C90-44F8-9DB0-55B971E45DC7}" type="presParOf" srcId="{6C219093-428D-4578-B401-8A89B4EA834D}" destId="{01C3F828-3FA5-4376-859D-3E3175F698B6}" srcOrd="1" destOrd="0" presId="urn:microsoft.com/office/officeart/2018/2/layout/IconVerticalSolidList"/>
    <dgm:cxn modelId="{0B37763A-B3B2-4A6D-BA02-914C28354A65}" type="presParOf" srcId="{6C219093-428D-4578-B401-8A89B4EA834D}" destId="{01D42FB1-7024-451F-8C2B-9824FEC21824}" srcOrd="2" destOrd="0" presId="urn:microsoft.com/office/officeart/2018/2/layout/IconVerticalSolidList"/>
    <dgm:cxn modelId="{CF3BE913-19DE-4691-9B05-A05CE3BA8891}" type="presParOf" srcId="{6C219093-428D-4578-B401-8A89B4EA834D}" destId="{E92D8594-D8C0-4DB2-824D-E506BA37B2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A274C-AE38-42BF-91C7-4D1C117DC7CE}">
      <dsp:nvSpPr>
        <dsp:cNvPr id="0" name=""/>
        <dsp:cNvSpPr/>
      </dsp:nvSpPr>
      <dsp:spPr>
        <a:xfrm>
          <a:off x="0" y="680"/>
          <a:ext cx="6269037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579CE-2D1E-496F-8B43-7E277FC3E83B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AEB77-C222-4C1A-9757-90F8AF43537A}">
      <dsp:nvSpPr>
        <dsp:cNvPr id="0" name=""/>
        <dsp:cNvSpPr/>
      </dsp:nvSpPr>
      <dsp:spPr>
        <a:xfrm>
          <a:off x="1838352" y="680"/>
          <a:ext cx="4430684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First development was the use of antibiotics which inhibits the growth of contaminants.</a:t>
          </a:r>
        </a:p>
      </dsp:txBody>
      <dsp:txXfrm>
        <a:off x="1838352" y="680"/>
        <a:ext cx="4430684" cy="1591647"/>
      </dsp:txXfrm>
    </dsp:sp>
    <dsp:sp modelId="{25507EB2-4328-4FB4-8242-500315515D4B}">
      <dsp:nvSpPr>
        <dsp:cNvPr id="0" name=""/>
        <dsp:cNvSpPr/>
      </dsp:nvSpPr>
      <dsp:spPr>
        <a:xfrm>
          <a:off x="0" y="1990238"/>
          <a:ext cx="6269037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9BC28-1906-45E3-8567-5E17A98A73D4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6DDFC-067D-4F52-B6D7-7C5511A5EE02}">
      <dsp:nvSpPr>
        <dsp:cNvPr id="0" name=""/>
        <dsp:cNvSpPr/>
      </dsp:nvSpPr>
      <dsp:spPr>
        <a:xfrm>
          <a:off x="1838352" y="1990238"/>
          <a:ext cx="4430684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Second was the use of trypsin to remove adherent cells to subculture further from the culture vessel</a:t>
          </a:r>
        </a:p>
      </dsp:txBody>
      <dsp:txXfrm>
        <a:off x="1838352" y="1990238"/>
        <a:ext cx="4430684" cy="1591647"/>
      </dsp:txXfrm>
    </dsp:sp>
    <dsp:sp modelId="{108AF7DF-B5A6-41DE-A752-6C8FCF1976D7}">
      <dsp:nvSpPr>
        <dsp:cNvPr id="0" name=""/>
        <dsp:cNvSpPr/>
      </dsp:nvSpPr>
      <dsp:spPr>
        <a:xfrm>
          <a:off x="0" y="3979797"/>
          <a:ext cx="6269037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3F828-3FA5-4376-859D-3E3175F698B6}">
      <dsp:nvSpPr>
        <dsp:cNvPr id="0" name=""/>
        <dsp:cNvSpPr/>
      </dsp:nvSpPr>
      <dsp:spPr>
        <a:xfrm>
          <a:off x="481473" y="4337918"/>
          <a:ext cx="875405" cy="875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D8594-D8C0-4DB2-824D-E506BA37B209}">
      <dsp:nvSpPr>
        <dsp:cNvPr id="0" name=""/>
        <dsp:cNvSpPr/>
      </dsp:nvSpPr>
      <dsp:spPr>
        <a:xfrm>
          <a:off x="1838352" y="3979797"/>
          <a:ext cx="4430684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Third was the use of chemically defined culture medium.</a:t>
          </a:r>
        </a:p>
      </dsp:txBody>
      <dsp:txXfrm>
        <a:off x="1838352" y="3979797"/>
        <a:ext cx="4430684" cy="1591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81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20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658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49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86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24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663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01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477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74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26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45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12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323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752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86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17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73D966-F7BA-4546-8240-A92037D41CE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FB4C30-B78F-4E2E-BF24-15D4BD8A8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115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B23E-2B7F-4E81-B968-AE7904E92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Animal Cell 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EC723-5E90-4E38-A86E-F4542BFEE8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VPB-321</a:t>
            </a:r>
          </a:p>
          <a:p>
            <a:r>
              <a:rPr lang="en-IN" dirty="0"/>
              <a:t>(Animal Biotechnology)</a:t>
            </a:r>
          </a:p>
          <a:p>
            <a:r>
              <a:rPr lang="en-IN" dirty="0"/>
              <a:t>Anil Gattani/Ajeet Kumar</a:t>
            </a:r>
          </a:p>
        </p:txBody>
      </p:sp>
    </p:spTree>
    <p:extLst>
      <p:ext uri="{BB962C8B-B14F-4D97-AF65-F5344CB8AC3E}">
        <p14:creationId xmlns:p14="http://schemas.microsoft.com/office/powerpoint/2010/main" val="285215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5943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</a:rPr>
              <a:t>Source of material: </a:t>
            </a:r>
          </a:p>
          <a:p>
            <a:pPr lvl="1">
              <a:lnSpc>
                <a:spcPct val="160000"/>
              </a:lnSpc>
            </a:pPr>
            <a:r>
              <a:rPr lang="en-US" sz="2600" dirty="0"/>
              <a:t>Normal or tumor derived</a:t>
            </a:r>
          </a:p>
          <a:p>
            <a:pPr lvl="1">
              <a:lnSpc>
                <a:spcPct val="160000"/>
              </a:lnSpc>
            </a:pPr>
            <a:r>
              <a:rPr lang="en-US" sz="2600" dirty="0"/>
              <a:t>Adult or embryo (age at isolation)</a:t>
            </a:r>
          </a:p>
          <a:p>
            <a:pPr lvl="1">
              <a:lnSpc>
                <a:spcPct val="160000"/>
              </a:lnSpc>
            </a:pPr>
            <a:r>
              <a:rPr lang="en-US" sz="2600" dirty="0"/>
              <a:t>Species</a:t>
            </a:r>
          </a:p>
          <a:p>
            <a:pPr lvl="2">
              <a:lnSpc>
                <a:spcPct val="160000"/>
              </a:lnSpc>
            </a:pPr>
            <a:r>
              <a:rPr lang="en-US" dirty="0"/>
              <a:t>Animal or human</a:t>
            </a:r>
          </a:p>
          <a:p>
            <a:pPr lvl="2">
              <a:lnSpc>
                <a:spcPct val="160000"/>
              </a:lnSpc>
            </a:pPr>
            <a:r>
              <a:rPr lang="en-US" dirty="0"/>
              <a:t>Legislations : Animal ethics committee(AEC)</a:t>
            </a:r>
          </a:p>
          <a:p>
            <a:pPr marL="914400" lvl="2" indent="0">
              <a:lnSpc>
                <a:spcPct val="160000"/>
              </a:lnSpc>
              <a:buNone/>
            </a:pPr>
            <a:r>
              <a:rPr lang="en-US" altLang="en-US" dirty="0"/>
              <a:t>                             </a:t>
            </a:r>
            <a:r>
              <a:rPr lang="en-US" dirty="0"/>
              <a:t>Office of Animal Welfare in USA</a:t>
            </a:r>
          </a:p>
          <a:p>
            <a:pPr marL="914400" lvl="2" indent="0">
              <a:lnSpc>
                <a:spcPct val="160000"/>
              </a:lnSpc>
              <a:buNone/>
            </a:pPr>
            <a:r>
              <a:rPr lang="en-US" dirty="0"/>
              <a:t>                             Home Office in UK</a:t>
            </a:r>
          </a:p>
          <a:p>
            <a:pPr marL="914400" lvl="2" indent="0">
              <a:lnSpc>
                <a:spcPct val="160000"/>
              </a:lnSpc>
              <a:buNone/>
            </a:pPr>
            <a:r>
              <a:rPr lang="en-US" altLang="en-US" dirty="0"/>
              <a:t>                             Use of embryos or fetuses beyond 50% gestation or   </a:t>
            </a:r>
          </a:p>
          <a:p>
            <a:pPr marL="914400" lvl="2" indent="0">
              <a:lnSpc>
                <a:spcPct val="160000"/>
              </a:lnSpc>
              <a:buNone/>
            </a:pPr>
            <a:r>
              <a:rPr lang="en-US" altLang="en-US" dirty="0"/>
              <a:t>                             incubation – Animal Experiments act of 1986</a:t>
            </a:r>
          </a:p>
          <a:p>
            <a:pPr lvl="2">
              <a:lnSpc>
                <a:spcPct val="160000"/>
              </a:lnSpc>
            </a:pPr>
            <a:r>
              <a:rPr lang="en-US" dirty="0"/>
              <a:t>Human biopsy samples: Local hospital ethics committee</a:t>
            </a:r>
          </a:p>
          <a:p>
            <a:pPr marL="914400" lvl="2" indent="0">
              <a:lnSpc>
                <a:spcPct val="160000"/>
              </a:lnSpc>
              <a:buNone/>
            </a:pPr>
            <a:r>
              <a:rPr lang="en-US" dirty="0"/>
              <a:t>                              Evidence of ethical consent</a:t>
            </a:r>
          </a:p>
        </p:txBody>
      </p:sp>
    </p:spTree>
    <p:extLst>
      <p:ext uri="{BB962C8B-B14F-4D97-AF65-F5344CB8AC3E}">
        <p14:creationId xmlns:p14="http://schemas.microsoft.com/office/powerpoint/2010/main" val="390231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762000"/>
            <a:ext cx="8229600" cy="5410200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Isolation of cells :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dirty="0"/>
              <a:t>Cells in circulation- easily obtained from blood ,separating cell type of interest (Separation of PBMCs)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dirty="0"/>
              <a:t>Solid tissue: release of cells and purification of cells of interest by disaggregation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dirty="0"/>
              <a:t>Method of disaggregation depends on:</a:t>
            </a:r>
          </a:p>
          <a:p>
            <a:pPr marL="1314450" lvl="3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Nature of the tissue</a:t>
            </a:r>
          </a:p>
          <a:p>
            <a:pPr marL="1314450" lvl="3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Amount of material</a:t>
            </a:r>
          </a:p>
          <a:p>
            <a:pPr marL="857250" lvl="2" indent="-457200">
              <a:lnSpc>
                <a:spcPct val="150000"/>
              </a:lnSpc>
            </a:pPr>
            <a:r>
              <a:rPr lang="en-US" dirty="0"/>
              <a:t>Disaggregation by enzymatic or mechanical method</a:t>
            </a:r>
          </a:p>
          <a:p>
            <a:pPr marL="742950" lvl="2" indent="-342900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6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Enzymatic disaggregation</a:t>
            </a:r>
            <a:r>
              <a:rPr lang="en-US" dirty="0"/>
              <a:t>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Incubation of tissue in proteolytic enzymes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Trypsin, </a:t>
            </a:r>
            <a:r>
              <a:rPr lang="en-US" dirty="0"/>
              <a:t>Collagenase, Elastase, Hyaluronidase, </a:t>
            </a:r>
            <a:r>
              <a:rPr lang="en-US" dirty="0" err="1"/>
              <a:t>Pronase</a:t>
            </a:r>
            <a:r>
              <a:rPr lang="en-US" dirty="0"/>
              <a:t>, </a:t>
            </a:r>
            <a:r>
              <a:rPr lang="en-US" dirty="0" err="1"/>
              <a:t>Dispase</a:t>
            </a:r>
            <a:r>
              <a:rPr lang="en-US" dirty="0"/>
              <a:t> or combination of these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Collagenase : effective for fibrous tissue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Collagenase and </a:t>
            </a:r>
            <a:r>
              <a:rPr lang="en-US" dirty="0" err="1"/>
              <a:t>dispase</a:t>
            </a:r>
            <a:r>
              <a:rPr lang="en-US" dirty="0"/>
              <a:t> : less damage to cells as compared to trypsin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Trypsinization</a:t>
            </a:r>
            <a:r>
              <a:rPr lang="en-US" dirty="0"/>
              <a:t> : 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Warm </a:t>
            </a:r>
            <a:r>
              <a:rPr lang="en-US" dirty="0" err="1"/>
              <a:t>trypsinization</a:t>
            </a:r>
            <a:endParaRPr lang="en-US" dirty="0"/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Cold </a:t>
            </a:r>
            <a:r>
              <a:rPr lang="en-US" dirty="0" err="1"/>
              <a:t>trypsinization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2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3657600" cy="43434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1674"/>
            <a:ext cx="3276600" cy="5645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Warm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Trypsinization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en-US" sz="2400" dirty="0"/>
          </a:p>
          <a:p>
            <a:pPr lvl="1" indent="-342900"/>
            <a:r>
              <a:rPr lang="en-US" sz="2400" dirty="0"/>
              <a:t>Rapid (minimum exposure )</a:t>
            </a:r>
          </a:p>
          <a:p>
            <a:pPr lvl="1" indent="-342900"/>
            <a:r>
              <a:rPr lang="en-US" sz="2400" dirty="0"/>
              <a:t>Short period of incubation at 37°C</a:t>
            </a:r>
          </a:p>
          <a:p>
            <a:pPr lvl="1" indent="-342900"/>
            <a:r>
              <a:rPr lang="en-US" sz="2400" dirty="0"/>
              <a:t>Used for whole embryo</a:t>
            </a:r>
          </a:p>
          <a:p>
            <a:pPr lvl="1" indent="-342900"/>
            <a:r>
              <a:rPr lang="en-US" sz="2400" dirty="0"/>
              <a:t>Disaggregation of large amount of tissue in shorter time.</a:t>
            </a:r>
          </a:p>
          <a:p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3962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9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3581400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3810000" cy="53959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  <a:t>Cold </a:t>
            </a:r>
            <a:r>
              <a:rPr lang="en-US" sz="2600" b="1" dirty="0" err="1">
                <a:solidFill>
                  <a:schemeClr val="accent4">
                    <a:lumMod val="50000"/>
                  </a:schemeClr>
                </a:solidFill>
              </a:rPr>
              <a:t>Trypsinization</a:t>
            </a:r>
            <a:endParaRPr lang="en-US" sz="26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 indent="-342900"/>
            <a:endParaRPr lang="en-US" dirty="0"/>
          </a:p>
          <a:p>
            <a:pPr lvl="1" indent="-342900">
              <a:lnSpc>
                <a:spcPct val="150000"/>
              </a:lnSpc>
            </a:pPr>
            <a:r>
              <a:rPr lang="en-US" sz="2600" dirty="0"/>
              <a:t>Slow</a:t>
            </a:r>
          </a:p>
          <a:p>
            <a:pPr lvl="1" indent="-342900">
              <a:lnSpc>
                <a:spcPct val="150000"/>
              </a:lnSpc>
            </a:pPr>
            <a:r>
              <a:rPr lang="en-US" sz="2600" dirty="0"/>
              <a:t>Long period of incubation at 4°C</a:t>
            </a:r>
          </a:p>
          <a:p>
            <a:pPr lvl="1" indent="-342900">
              <a:lnSpc>
                <a:spcPct val="150000"/>
              </a:lnSpc>
            </a:pPr>
            <a:r>
              <a:rPr lang="en-US" sz="2600" dirty="0"/>
              <a:t>Lesser cell damage</a:t>
            </a:r>
          </a:p>
          <a:p>
            <a:pPr lvl="1" indent="-342900">
              <a:lnSpc>
                <a:spcPct val="150000"/>
              </a:lnSpc>
            </a:pPr>
            <a:r>
              <a:rPr lang="en-US" sz="2600" dirty="0"/>
              <a:t>Higher cell yield</a:t>
            </a:r>
          </a:p>
          <a:p>
            <a:pPr lvl="1" indent="-342900">
              <a:lnSpc>
                <a:spcPct val="150000"/>
              </a:lnSpc>
            </a:pPr>
            <a:r>
              <a:rPr lang="en-US" sz="2600" dirty="0"/>
              <a:t>Mouse embryonic tissue : wider variety of different cell types 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502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3657600" cy="5592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Enzymatic digestion using collagenase</a:t>
            </a:r>
          </a:p>
          <a:p>
            <a:pPr lvl="1" indent="-342900">
              <a:lnSpc>
                <a:spcPct val="150000"/>
              </a:lnSpc>
            </a:pPr>
            <a:r>
              <a:rPr lang="en-US" altLang="en-US" sz="2400" dirty="0"/>
              <a:t>too  fibrous or too sensitive tissue</a:t>
            </a:r>
          </a:p>
          <a:p>
            <a:pPr lvl="1" indent="-342900">
              <a:lnSpc>
                <a:spcPct val="150000"/>
              </a:lnSpc>
            </a:pPr>
            <a:r>
              <a:rPr lang="en-US" altLang="en-US" sz="2400" dirty="0"/>
              <a:t>Suitable for the culture of  human tumors, mouse kidney, human adult and fetal brain, liver, lung, and many other tissues, particularly epithelium</a:t>
            </a:r>
          </a:p>
          <a:p>
            <a:pPr lvl="1" indent="-342900">
              <a:lnSpc>
                <a:spcPct val="150000"/>
              </a:lnSpc>
            </a:pPr>
            <a:endParaRPr lang="en-US" sz="21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 t="9256" r="3325"/>
          <a:stretch>
            <a:fillRect/>
          </a:stretch>
        </p:blipFill>
        <p:spPr bwMode="auto">
          <a:xfrm>
            <a:off x="5454650" y="1052513"/>
            <a:ext cx="5105400" cy="547211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57200"/>
            <a:ext cx="8534400" cy="25658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Mechanical disaggregation</a:t>
            </a:r>
          </a:p>
          <a:p>
            <a:pPr lvl="1" indent="-342900"/>
            <a:r>
              <a:rPr lang="en-US" sz="2400" dirty="0"/>
              <a:t>Mechanical means</a:t>
            </a:r>
          </a:p>
          <a:p>
            <a:pPr lvl="1" indent="-342900"/>
            <a:r>
              <a:rPr lang="en-US" sz="2400" dirty="0"/>
              <a:t>Faster than enzymatic </a:t>
            </a:r>
          </a:p>
          <a:p>
            <a:pPr lvl="1" indent="-342900"/>
            <a:r>
              <a:rPr lang="en-US" sz="2400" dirty="0"/>
              <a:t>More damage</a:t>
            </a:r>
          </a:p>
          <a:p>
            <a:pPr lvl="1" indent="-342900"/>
            <a:r>
              <a:rPr lang="en-US" sz="2400" dirty="0"/>
              <a:t>Low recovery rates</a:t>
            </a:r>
          </a:p>
          <a:p>
            <a:pPr lvl="1" indent="-342900"/>
            <a:r>
              <a:rPr lang="en-US" sz="2400" dirty="0"/>
              <a:t>Soft tissues like brain and spleen</a:t>
            </a:r>
          </a:p>
          <a:p>
            <a:pPr lvl="1" indent="-342900"/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419601"/>
            <a:ext cx="26765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6" y="2891321"/>
            <a:ext cx="2743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9624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61804" y="5873205"/>
            <a:ext cx="234230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Scraping or "spillage"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471598" y="4267200"/>
            <a:ext cx="100540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Sieving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27941" y="5880647"/>
            <a:ext cx="1249060" cy="38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Syringing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43801" y="5965538"/>
            <a:ext cx="24802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Trituration by pipette</a:t>
            </a:r>
          </a:p>
        </p:txBody>
      </p:sp>
    </p:spTree>
    <p:extLst>
      <p:ext uri="{BB962C8B-B14F-4D97-AF65-F5344CB8AC3E}">
        <p14:creationId xmlns:p14="http://schemas.microsoft.com/office/powerpoint/2010/main" val="390717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2059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Explant cultures: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/>
              <a:t>Used for small amount of tissue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/>
              <a:t>Usually established for punch biopsies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648130"/>
            <a:ext cx="5791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0" y="2819401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PEC:mouse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squamous skin carcinoma;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explant 3 days after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explantation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648576" y="4953001"/>
            <a:ext cx="2943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Outgrowth after removal of explant,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about 7 days after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explantation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4196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610766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99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Substrate for attachment :</a:t>
            </a:r>
          </a:p>
          <a:p>
            <a:pPr marL="400050" lvl="1" indent="0">
              <a:buNone/>
            </a:pP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 indent="-342900">
              <a:lnSpc>
                <a:spcPct val="150000"/>
              </a:lnSpc>
            </a:pPr>
            <a:r>
              <a:rPr lang="en-US" sz="2400" dirty="0"/>
              <a:t>Anchorage dependent cells requires a substrate to grow</a:t>
            </a:r>
          </a:p>
          <a:p>
            <a:pPr lvl="1" indent="-342900">
              <a:lnSpc>
                <a:spcPct val="150000"/>
              </a:lnSpc>
            </a:pPr>
            <a:r>
              <a:rPr lang="en-US" sz="2400" dirty="0"/>
              <a:t>Specialized substrates : </a:t>
            </a:r>
          </a:p>
          <a:p>
            <a:pPr lvl="2" indent="-342900">
              <a:lnSpc>
                <a:spcPct val="150000"/>
              </a:lnSpc>
            </a:pPr>
            <a:r>
              <a:rPr lang="en-US" dirty="0"/>
              <a:t>Micro carrier beads/fibers for large </a:t>
            </a:r>
            <a:r>
              <a:rPr lang="en-US" dirty="0" err="1"/>
              <a:t>sacle</a:t>
            </a:r>
            <a:r>
              <a:rPr lang="en-US" dirty="0"/>
              <a:t> culture of adherent cells</a:t>
            </a:r>
          </a:p>
          <a:p>
            <a:pPr lvl="1" indent="-342900">
              <a:lnSpc>
                <a:spcPct val="150000"/>
              </a:lnSpc>
            </a:pPr>
            <a:r>
              <a:rPr lang="en-US" sz="2400" dirty="0"/>
              <a:t>Disposable plasticwares (polystyrene) </a:t>
            </a:r>
          </a:p>
          <a:p>
            <a:pPr lvl="1" indent="-342900">
              <a:lnSpc>
                <a:spcPct val="150000"/>
              </a:lnSpc>
            </a:pPr>
            <a:r>
              <a:rPr lang="en-US" sz="2400" dirty="0"/>
              <a:t>Coating with matrix proteins Collagen, laminin, gelatin, fibronectin</a:t>
            </a:r>
          </a:p>
          <a:p>
            <a:pPr lvl="1" indent="-342900">
              <a:lnSpc>
                <a:spcPct val="150000"/>
              </a:lnSpc>
            </a:pPr>
            <a:r>
              <a:rPr lang="en-US" sz="2400" dirty="0"/>
              <a:t>Change charge of the surface-- Poly-L-lysine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19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729" y="402068"/>
            <a:ext cx="8112611" cy="6058571"/>
          </a:xfrm>
          <a:prstGeom prst="rect">
            <a:avLst/>
          </a:prstGeom>
          <a:noFill/>
        </p:spPr>
      </p:pic>
      <p:sp>
        <p:nvSpPr>
          <p:cNvPr id="107" name="Text Box107"/>
          <p:cNvSpPr txBox="1"/>
          <p:nvPr/>
        </p:nvSpPr>
        <p:spPr>
          <a:xfrm>
            <a:off x="5730240" y="892212"/>
            <a:ext cx="2436070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8 </a:t>
            </a:r>
            <a:r>
              <a:rPr kumimoji="0" lang="en-US" altLang="zh-CN" sz="2118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well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culture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dish.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8" name="Text Box108"/>
          <p:cNvSpPr txBox="1"/>
          <p:nvPr/>
        </p:nvSpPr>
        <p:spPr>
          <a:xfrm>
            <a:off x="5730240" y="1214269"/>
            <a:ext cx="4290148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Allows</a:t>
            </a:r>
            <a:r>
              <a:rPr kumimoji="0" lang="en-US" altLang="zh-CN" sz="2118" b="1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comparison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of 8 </a:t>
            </a: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samples: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9" name="Text Box109"/>
          <p:cNvSpPr txBox="1"/>
          <p:nvPr/>
        </p:nvSpPr>
        <p:spPr>
          <a:xfrm>
            <a:off x="5730240" y="1536999"/>
            <a:ext cx="3529368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can have</a:t>
            </a:r>
            <a:r>
              <a:rPr kumimoji="0" lang="en-US" altLang="zh-CN" sz="2118" b="1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different </a:t>
            </a: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stains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or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0" name="Text Box110"/>
          <p:cNvSpPr txBox="1"/>
          <p:nvPr/>
        </p:nvSpPr>
        <p:spPr>
          <a:xfrm>
            <a:off x="5730240" y="1859056"/>
            <a:ext cx="3454549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are fixed</a:t>
            </a:r>
            <a:r>
              <a:rPr kumimoji="0" lang="en-US" altLang="zh-CN" sz="2118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at </a:t>
            </a: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different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times.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1" name="Text Box111"/>
          <p:cNvSpPr txBox="1"/>
          <p:nvPr/>
        </p:nvSpPr>
        <p:spPr>
          <a:xfrm>
            <a:off x="5730240" y="2181113"/>
            <a:ext cx="4172218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THEN-</a:t>
            </a:r>
            <a:r>
              <a:rPr kumimoji="0" lang="en-US" altLang="zh-CN" sz="2118" b="1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remove wells and </a:t>
            </a: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gasket.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2" name="Text Box112"/>
          <p:cNvSpPr txBox="1"/>
          <p:nvPr/>
        </p:nvSpPr>
        <p:spPr>
          <a:xfrm>
            <a:off x="5730240" y="2503170"/>
            <a:ext cx="3126011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Leaves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ONE </a:t>
            </a: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slide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with 8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3" name="Text Box113"/>
          <p:cNvSpPr txBox="1"/>
          <p:nvPr/>
        </p:nvSpPr>
        <p:spPr>
          <a:xfrm>
            <a:off x="5730240" y="2825227"/>
            <a:ext cx="3399095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separate</a:t>
            </a:r>
            <a:r>
              <a:rPr kumimoji="0" lang="en-US" altLang="zh-CN" sz="2118" b="1" i="0" u="none" strike="noStrike" kern="1200" cap="none" spc="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samples</a:t>
            </a:r>
            <a:r>
              <a:rPr kumimoji="0" lang="en-US" altLang="zh-CN" sz="2118" b="1" i="0" u="none" strike="noStrike" kern="1200" cap="none" spc="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for easy</a:t>
            </a:r>
            <a:endParaRPr kumimoji="0" lang="en-US" altLang="zh-CN" sz="21178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4" name="Text Box114"/>
          <p:cNvSpPr txBox="1"/>
          <p:nvPr/>
        </p:nvSpPr>
        <p:spPr>
          <a:xfrm>
            <a:off x="5730241" y="3147284"/>
            <a:ext cx="2752693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microscopic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analysis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5" name="Text Box115"/>
          <p:cNvSpPr txBox="1"/>
          <p:nvPr/>
        </p:nvSpPr>
        <p:spPr>
          <a:xfrm>
            <a:off x="5730240" y="3470014"/>
            <a:ext cx="2154461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of </a:t>
            </a: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(stained)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cells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6" name="Text Box116"/>
          <p:cNvSpPr txBox="1"/>
          <p:nvPr/>
        </p:nvSpPr>
        <p:spPr>
          <a:xfrm>
            <a:off x="6296362" y="4247254"/>
            <a:ext cx="1616175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96 </a:t>
            </a:r>
            <a:r>
              <a:rPr kumimoji="0" lang="en-US" altLang="zh-CN" sz="2118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well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plate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7" name="Text Box117"/>
          <p:cNvSpPr txBox="1"/>
          <p:nvPr/>
        </p:nvSpPr>
        <p:spPr>
          <a:xfrm>
            <a:off x="6296361" y="4569311"/>
            <a:ext cx="3602280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Allows</a:t>
            </a:r>
            <a:r>
              <a:rPr kumimoji="0" lang="en-US" altLang="zh-CN" sz="2118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comparison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of</a:t>
            </a:r>
            <a:r>
              <a:rPr kumimoji="0" lang="en-US" altLang="zh-CN" sz="2118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many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8" name="Text Box118"/>
          <p:cNvSpPr txBox="1"/>
          <p:nvPr/>
        </p:nvSpPr>
        <p:spPr>
          <a:xfrm>
            <a:off x="6296361" y="4891368"/>
            <a:ext cx="2436499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culture</a:t>
            </a:r>
            <a:r>
              <a:rPr kumimoji="0" lang="en-US" altLang="zh-CN" sz="2118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-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conditions.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9" name="Text Box119"/>
          <p:cNvSpPr txBox="1"/>
          <p:nvPr/>
        </p:nvSpPr>
        <p:spPr>
          <a:xfrm>
            <a:off x="6296361" y="5213425"/>
            <a:ext cx="3452695" cy="3540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Samples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often</a:t>
            </a:r>
            <a:r>
              <a:rPr kumimoji="0" lang="en-US" altLang="zh-CN" sz="21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in</a:t>
            </a:r>
            <a:r>
              <a:rPr kumimoji="0" lang="en-US" altLang="zh-CN" sz="2118" b="1" i="0" u="none" strike="noStrike" kern="1200" cap="none" spc="-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118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triplicate.</a:t>
            </a:r>
            <a:endParaRPr kumimoji="0" lang="en-US" altLang="zh-CN" sz="211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F53D9AAC-D23A-4907-982A-07E1BAF09A8B}"/>
              </a:ext>
            </a:extLst>
          </p:cNvPr>
          <p:cNvSpPr/>
          <p:nvPr/>
        </p:nvSpPr>
        <p:spPr>
          <a:xfrm>
            <a:off x="5986632" y="5584000"/>
            <a:ext cx="1863967" cy="9941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C73767-AD81-45E9-8B30-6E28245F8A95}"/>
              </a:ext>
            </a:extLst>
          </p:cNvPr>
          <p:cNvSpPr/>
          <p:nvPr/>
        </p:nvSpPr>
        <p:spPr>
          <a:xfrm>
            <a:off x="2489466" y="5773998"/>
            <a:ext cx="1856109" cy="78587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D5652F7-A88B-4CE7-BE53-C7BED0F1C22C}"/>
              </a:ext>
            </a:extLst>
          </p:cNvPr>
          <p:cNvSpPr/>
          <p:nvPr/>
        </p:nvSpPr>
        <p:spPr>
          <a:xfrm>
            <a:off x="245418" y="3334138"/>
            <a:ext cx="2194302" cy="17345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EAF20F-6932-4E31-B9EC-12533235DB22}"/>
              </a:ext>
            </a:extLst>
          </p:cNvPr>
          <p:cNvSpPr/>
          <p:nvPr/>
        </p:nvSpPr>
        <p:spPr>
          <a:xfrm>
            <a:off x="1237452" y="578566"/>
            <a:ext cx="2090053" cy="17345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87C989-981A-4FD5-86E0-38993BE08CBF}"/>
              </a:ext>
            </a:extLst>
          </p:cNvPr>
          <p:cNvSpPr/>
          <p:nvPr/>
        </p:nvSpPr>
        <p:spPr>
          <a:xfrm>
            <a:off x="6871875" y="656182"/>
            <a:ext cx="2037984" cy="13561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B538F0-97BC-4AB4-9491-623F1FBA878C}"/>
              </a:ext>
            </a:extLst>
          </p:cNvPr>
          <p:cNvSpPr/>
          <p:nvPr/>
        </p:nvSpPr>
        <p:spPr>
          <a:xfrm>
            <a:off x="7798348" y="2850895"/>
            <a:ext cx="2348370" cy="18102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AC9BF13C-5C1C-498C-844F-76B5DABE3F32}"/>
              </a:ext>
            </a:extLst>
          </p:cNvPr>
          <p:cNvSpPr/>
          <p:nvPr/>
        </p:nvSpPr>
        <p:spPr>
          <a:xfrm>
            <a:off x="3108594" y="2448737"/>
            <a:ext cx="3844169" cy="2272937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 Box5">
            <a:extLst>
              <a:ext uri="{FF2B5EF4-FFF2-40B4-BE49-F238E27FC236}">
                <a16:creationId xmlns:a16="http://schemas.microsoft.com/office/drawing/2014/main" id="{9A0696D4-B964-44AD-A86C-4A455F0989E7}"/>
              </a:ext>
            </a:extLst>
          </p:cNvPr>
          <p:cNvSpPr txBox="1"/>
          <p:nvPr/>
        </p:nvSpPr>
        <p:spPr>
          <a:xfrm>
            <a:off x="1289522" y="1141690"/>
            <a:ext cx="2037984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Make </a:t>
            </a:r>
            <a:r>
              <a:rPr kumimoji="0" lang="en-US" altLang="zh-CN" sz="2400" b="0" i="0" u="none" strike="noStrike" kern="1200" cap="none" spc="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proteins: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Text Box6">
            <a:extLst>
              <a:ext uri="{FF2B5EF4-FFF2-40B4-BE49-F238E27FC236}">
                <a16:creationId xmlns:a16="http://schemas.microsoft.com/office/drawing/2014/main" id="{6D2EEF7F-5A5F-4B51-A40F-1E99E3825ABA}"/>
              </a:ext>
            </a:extLst>
          </p:cNvPr>
          <p:cNvSpPr txBox="1"/>
          <p:nvPr/>
        </p:nvSpPr>
        <p:spPr>
          <a:xfrm>
            <a:off x="1467830" y="1506688"/>
            <a:ext cx="1597578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commercial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Text Box7">
            <a:extLst>
              <a:ext uri="{FF2B5EF4-FFF2-40B4-BE49-F238E27FC236}">
                <a16:creationId xmlns:a16="http://schemas.microsoft.com/office/drawing/2014/main" id="{F7CBC967-A0BD-4B0A-860B-8C466AB6D9A8}"/>
              </a:ext>
            </a:extLst>
          </p:cNvPr>
          <p:cNvSpPr txBox="1"/>
          <p:nvPr/>
        </p:nvSpPr>
        <p:spPr>
          <a:xfrm>
            <a:off x="1932650" y="1871686"/>
            <a:ext cx="749991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scale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Text Box8">
            <a:extLst>
              <a:ext uri="{FF2B5EF4-FFF2-40B4-BE49-F238E27FC236}">
                <a16:creationId xmlns:a16="http://schemas.microsoft.com/office/drawing/2014/main" id="{854B813D-87E4-4FF6-AE24-BD69BE7590CC}"/>
              </a:ext>
            </a:extLst>
          </p:cNvPr>
          <p:cNvSpPr txBox="1"/>
          <p:nvPr/>
        </p:nvSpPr>
        <p:spPr>
          <a:xfrm>
            <a:off x="7558278" y="782682"/>
            <a:ext cx="749137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Stem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Text Box9">
            <a:extLst>
              <a:ext uri="{FF2B5EF4-FFF2-40B4-BE49-F238E27FC236}">
                <a16:creationId xmlns:a16="http://schemas.microsoft.com/office/drawing/2014/main" id="{9CEC2A67-B88A-48F2-B730-2A80D91398E6}"/>
              </a:ext>
            </a:extLst>
          </p:cNvPr>
          <p:cNvSpPr txBox="1"/>
          <p:nvPr/>
        </p:nvSpPr>
        <p:spPr>
          <a:xfrm>
            <a:off x="7159752" y="1147680"/>
            <a:ext cx="1547072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and </a:t>
            </a:r>
            <a:r>
              <a:rPr kumimoji="0" lang="en-US" altLang="zh-CN" sz="2400" b="0" i="0" u="none" strike="noStrike" kern="1200" cap="none" spc="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cancer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Text Box10">
            <a:extLst>
              <a:ext uri="{FF2B5EF4-FFF2-40B4-BE49-F238E27FC236}">
                <a16:creationId xmlns:a16="http://schemas.microsoft.com/office/drawing/2014/main" id="{92AF11B7-0736-4C93-B271-B45ADF6E6E71}"/>
              </a:ext>
            </a:extLst>
          </p:cNvPr>
          <p:cNvSpPr txBox="1"/>
          <p:nvPr/>
        </p:nvSpPr>
        <p:spPr>
          <a:xfrm>
            <a:off x="7650480" y="1512678"/>
            <a:ext cx="648187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cells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Text Box11">
            <a:extLst>
              <a:ext uri="{FF2B5EF4-FFF2-40B4-BE49-F238E27FC236}">
                <a16:creationId xmlns:a16="http://schemas.microsoft.com/office/drawing/2014/main" id="{A079F12C-B0DC-4D22-93DF-C924C2397B5B}"/>
              </a:ext>
            </a:extLst>
          </p:cNvPr>
          <p:cNvSpPr txBox="1"/>
          <p:nvPr/>
        </p:nvSpPr>
        <p:spPr>
          <a:xfrm>
            <a:off x="3276600" y="3240024"/>
            <a:ext cx="3543819" cy="5591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4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CELL </a:t>
            </a:r>
            <a:r>
              <a:rPr kumimoji="0" lang="en-US" altLang="zh-CN" sz="3600" b="1" i="0" u="none" strike="noStrike" kern="1200" cap="none" spc="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CULTURE</a:t>
            </a: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Text Box12">
            <a:extLst>
              <a:ext uri="{FF2B5EF4-FFF2-40B4-BE49-F238E27FC236}">
                <a16:creationId xmlns:a16="http://schemas.microsoft.com/office/drawing/2014/main" id="{F3DA31DB-2E68-40A7-8FEC-69F0DE42CE04}"/>
              </a:ext>
            </a:extLst>
          </p:cNvPr>
          <p:cNvSpPr txBox="1"/>
          <p:nvPr/>
        </p:nvSpPr>
        <p:spPr>
          <a:xfrm>
            <a:off x="7920120" y="3391007"/>
            <a:ext cx="2156522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Primary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Human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Text Box13">
            <a:extLst>
              <a:ext uri="{FF2B5EF4-FFF2-40B4-BE49-F238E27FC236}">
                <a16:creationId xmlns:a16="http://schemas.microsoft.com/office/drawing/2014/main" id="{5CEF13AF-235F-4D33-A079-A0D38B627951}"/>
              </a:ext>
            </a:extLst>
          </p:cNvPr>
          <p:cNvSpPr txBox="1"/>
          <p:nvPr/>
        </p:nvSpPr>
        <p:spPr>
          <a:xfrm>
            <a:off x="730104" y="3639418"/>
            <a:ext cx="1224930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Antibody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Text Box14">
            <a:extLst>
              <a:ext uri="{FF2B5EF4-FFF2-40B4-BE49-F238E27FC236}">
                <a16:creationId xmlns:a16="http://schemas.microsoft.com/office/drawing/2014/main" id="{D95BCF64-2616-4A64-8D2D-E0D80FF99B2F}"/>
              </a:ext>
            </a:extLst>
          </p:cNvPr>
          <p:cNvSpPr txBox="1"/>
          <p:nvPr/>
        </p:nvSpPr>
        <p:spPr>
          <a:xfrm>
            <a:off x="611232" y="4005178"/>
            <a:ext cx="1547165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production: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Text Box15">
            <a:extLst>
              <a:ext uri="{FF2B5EF4-FFF2-40B4-BE49-F238E27FC236}">
                <a16:creationId xmlns:a16="http://schemas.microsoft.com/office/drawing/2014/main" id="{A5FCFD29-E509-4390-8290-F838E71F2644}"/>
              </a:ext>
            </a:extLst>
          </p:cNvPr>
          <p:cNvSpPr txBox="1"/>
          <p:nvPr/>
        </p:nvSpPr>
        <p:spPr>
          <a:xfrm>
            <a:off x="4210050" y="4143756"/>
            <a:ext cx="1676400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Why</a:t>
            </a:r>
            <a:r>
              <a:rPr kumimoji="0" lang="en-US" altLang="zh-CN" sz="2400" b="1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do</a:t>
            </a:r>
            <a:r>
              <a:rPr kumimoji="0" lang="en-US" altLang="zh-CN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it</a:t>
            </a:r>
            <a:r>
              <a:rPr kumimoji="0" lang="en-US" altLang="zh-CN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?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Text Box16">
            <a:extLst>
              <a:ext uri="{FF2B5EF4-FFF2-40B4-BE49-F238E27FC236}">
                <a16:creationId xmlns:a16="http://schemas.microsoft.com/office/drawing/2014/main" id="{F1AC09E4-5AC6-4F61-9920-5DF642245C14}"/>
              </a:ext>
            </a:extLst>
          </p:cNvPr>
          <p:cNvSpPr txBox="1"/>
          <p:nvPr/>
        </p:nvSpPr>
        <p:spPr>
          <a:xfrm>
            <a:off x="8189868" y="3756005"/>
            <a:ext cx="1530980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and </a:t>
            </a:r>
            <a:r>
              <a:rPr kumimoji="0" lang="en-US" altLang="zh-CN" sz="2400" b="0" i="0" u="none" strike="noStrike" kern="1200" cap="none" spc="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animal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Text Box17">
            <a:extLst>
              <a:ext uri="{FF2B5EF4-FFF2-40B4-BE49-F238E27FC236}">
                <a16:creationId xmlns:a16="http://schemas.microsoft.com/office/drawing/2014/main" id="{6A965C68-B7CF-4248-8137-FDD08D4259F5}"/>
              </a:ext>
            </a:extLst>
          </p:cNvPr>
          <p:cNvSpPr txBox="1"/>
          <p:nvPr/>
        </p:nvSpPr>
        <p:spPr>
          <a:xfrm>
            <a:off x="8215776" y="4121003"/>
            <a:ext cx="1564142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Cell </a:t>
            </a:r>
            <a:r>
              <a:rPr kumimoji="0" lang="en-US" altLang="zh-CN" sz="2400" b="0" i="0" u="none" strike="noStrike" kern="1200" cap="none" spc="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culture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Text Box18">
            <a:extLst>
              <a:ext uri="{FF2B5EF4-FFF2-40B4-BE49-F238E27FC236}">
                <a16:creationId xmlns:a16="http://schemas.microsoft.com/office/drawing/2014/main" id="{6302E34D-3CC3-4CD1-8D30-F82712699E02}"/>
              </a:ext>
            </a:extLst>
          </p:cNvPr>
          <p:cNvSpPr txBox="1"/>
          <p:nvPr/>
        </p:nvSpPr>
        <p:spPr>
          <a:xfrm>
            <a:off x="509886" y="4370176"/>
            <a:ext cx="1751381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monoclonals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Text Box19">
            <a:extLst>
              <a:ext uri="{FF2B5EF4-FFF2-40B4-BE49-F238E27FC236}">
                <a16:creationId xmlns:a16="http://schemas.microsoft.com/office/drawing/2014/main" id="{AE782B16-3F03-4C1B-843A-1708447CA70E}"/>
              </a:ext>
            </a:extLst>
          </p:cNvPr>
          <p:cNvSpPr txBox="1"/>
          <p:nvPr/>
        </p:nvSpPr>
        <p:spPr>
          <a:xfrm>
            <a:off x="3114837" y="5773998"/>
            <a:ext cx="783915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Gene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Text Box20">
            <a:extLst>
              <a:ext uri="{FF2B5EF4-FFF2-40B4-BE49-F238E27FC236}">
                <a16:creationId xmlns:a16="http://schemas.microsoft.com/office/drawing/2014/main" id="{F9BD98D3-9951-4E89-880C-3E99F4903E6B}"/>
              </a:ext>
            </a:extLst>
          </p:cNvPr>
          <p:cNvSpPr txBox="1"/>
          <p:nvPr/>
        </p:nvSpPr>
        <p:spPr>
          <a:xfrm>
            <a:off x="2928909" y="6138996"/>
            <a:ext cx="1156472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Therapy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Text Box21">
            <a:extLst>
              <a:ext uri="{FF2B5EF4-FFF2-40B4-BE49-F238E27FC236}">
                <a16:creationId xmlns:a16="http://schemas.microsoft.com/office/drawing/2014/main" id="{507A2E07-74E8-4C08-9819-07DFD48169CE}"/>
              </a:ext>
            </a:extLst>
          </p:cNvPr>
          <p:cNvSpPr txBox="1"/>
          <p:nvPr/>
        </p:nvSpPr>
        <p:spPr>
          <a:xfrm>
            <a:off x="6446848" y="5721858"/>
            <a:ext cx="1087983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Embryo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Text Box22">
            <a:extLst>
              <a:ext uri="{FF2B5EF4-FFF2-40B4-BE49-F238E27FC236}">
                <a16:creationId xmlns:a16="http://schemas.microsoft.com/office/drawing/2014/main" id="{FF220EEA-2E07-4680-8061-38855407C287}"/>
              </a:ext>
            </a:extLst>
          </p:cNvPr>
          <p:cNvSpPr txBox="1"/>
          <p:nvPr/>
        </p:nvSpPr>
        <p:spPr>
          <a:xfrm>
            <a:off x="6556576" y="6086856"/>
            <a:ext cx="953536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6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culture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682AEA7-9279-4004-AB1E-9605C48D58EA}"/>
              </a:ext>
            </a:extLst>
          </p:cNvPr>
          <p:cNvCxnSpPr>
            <a:stCxn id="23" idx="5"/>
          </p:cNvCxnSpPr>
          <p:nvPr/>
        </p:nvCxnSpPr>
        <p:spPr>
          <a:xfrm flipV="1">
            <a:off x="6384529" y="1899168"/>
            <a:ext cx="568234" cy="5495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04F745F-14B0-40CD-BF84-96FFDF67FD5C}"/>
              </a:ext>
            </a:extLst>
          </p:cNvPr>
          <p:cNvCxnSpPr>
            <a:cxnSpLocks/>
          </p:cNvCxnSpPr>
          <p:nvPr/>
        </p:nvCxnSpPr>
        <p:spPr>
          <a:xfrm flipV="1">
            <a:off x="6952763" y="3585205"/>
            <a:ext cx="77550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7B46A1A-E4F0-478D-AC1F-2931E4509FCF}"/>
              </a:ext>
            </a:extLst>
          </p:cNvPr>
          <p:cNvCxnSpPr>
            <a:cxnSpLocks/>
          </p:cNvCxnSpPr>
          <p:nvPr/>
        </p:nvCxnSpPr>
        <p:spPr>
          <a:xfrm>
            <a:off x="6384529" y="4715236"/>
            <a:ext cx="318265" cy="7699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97EDCB-97DD-4173-B702-0AFA77AD7122}"/>
              </a:ext>
            </a:extLst>
          </p:cNvPr>
          <p:cNvCxnSpPr>
            <a:cxnSpLocks/>
          </p:cNvCxnSpPr>
          <p:nvPr/>
        </p:nvCxnSpPr>
        <p:spPr>
          <a:xfrm flipH="1">
            <a:off x="3327505" y="4721674"/>
            <a:ext cx="349323" cy="791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5EE1E5A-4C25-4E56-8884-92A3990D453F}"/>
              </a:ext>
            </a:extLst>
          </p:cNvPr>
          <p:cNvCxnSpPr>
            <a:cxnSpLocks/>
          </p:cNvCxnSpPr>
          <p:nvPr/>
        </p:nvCxnSpPr>
        <p:spPr>
          <a:xfrm flipH="1" flipV="1">
            <a:off x="3160462" y="2000978"/>
            <a:ext cx="506841" cy="4476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58991CD-C8FB-4BEE-A293-119B950E27CD}"/>
              </a:ext>
            </a:extLst>
          </p:cNvPr>
          <p:cNvCxnSpPr>
            <a:cxnSpLocks/>
          </p:cNvCxnSpPr>
          <p:nvPr/>
        </p:nvCxnSpPr>
        <p:spPr>
          <a:xfrm flipH="1">
            <a:off x="2507672" y="3581835"/>
            <a:ext cx="600835" cy="2538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274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85800"/>
            <a:ext cx="8229600" cy="556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Culture conditions: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Type of medium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Selection against some cell types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/>
              <a:t>Mixture of cells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/>
              <a:t>Stromal fibroblast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 err="1"/>
              <a:t>Hydroxyproline</a:t>
            </a:r>
            <a:r>
              <a:rPr lang="en-US" sz="2400" dirty="0"/>
              <a:t>, </a:t>
            </a:r>
            <a:r>
              <a:rPr lang="en-US" sz="2400" dirty="0" err="1"/>
              <a:t>phenobarbitone</a:t>
            </a:r>
            <a:r>
              <a:rPr lang="en-US" sz="2400" dirty="0"/>
              <a:t> suppress fibroblast growth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/>
              <a:t>D-valine - selection of epithelial cells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/>
              <a:t>Serum free media for specific cell types</a:t>
            </a:r>
          </a:p>
          <a:p>
            <a:pPr marL="0" indent="0">
              <a:buNone/>
            </a:pP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4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76201"/>
            <a:ext cx="7010400" cy="662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91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10200" y="1600201"/>
          <a:ext cx="4779962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6066667" imgH="5200000" progId="">
                  <p:embed/>
                </p:oleObj>
              </mc:Choice>
              <mc:Fallback>
                <p:oleObj name="Photo Editor Photo" r:id="rId3" imgW="6066667" imgH="5200000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00201"/>
                        <a:ext cx="4779962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19400" y="381001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Types of primary cell culture</a:t>
            </a:r>
            <a:b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</a:b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(according to cell source)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1981201"/>
            <a:ext cx="28194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Epithelial cells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Mesenchymal cells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Neuroectodermal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cells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Haematopoietic cells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Gonads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Stem cells 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76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981" y="452051"/>
            <a:ext cx="10018713" cy="76911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Epithelial cells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83338" y="1484314"/>
          <a:ext cx="39751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4839375" imgH="3505689" progId="">
                  <p:embed/>
                </p:oleObj>
              </mc:Choice>
              <mc:Fallback>
                <p:oleObj name="Photo Editor Photo" r:id="rId3" imgW="4839375" imgH="3505689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1484314"/>
                        <a:ext cx="39751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0" y="1256468"/>
            <a:ext cx="3429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Cover organs and line cavities (i.e. skin) cobblestone morphology, form monolayer, anchorage dependent, need solid substratum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Epidermis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Cornea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Mammary gland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Cervix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Gastrointestinal Tract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Liver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Pancreas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Kidney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Bronchial and Tracheal Epithelium Oral Epithelium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Prostate</a:t>
            </a:r>
          </a:p>
        </p:txBody>
      </p:sp>
    </p:spTree>
    <p:extLst>
      <p:ext uri="{BB962C8B-B14F-4D97-AF65-F5344CB8AC3E}">
        <p14:creationId xmlns:p14="http://schemas.microsoft.com/office/powerpoint/2010/main" val="269825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43" y="398462"/>
            <a:ext cx="10018713" cy="43973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Fibroblast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600825" y="1125538"/>
          <a:ext cx="381635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3" imgW="2419048" imgH="3381847" progId="">
                  <p:embed/>
                </p:oleObj>
              </mc:Choice>
              <mc:Fallback>
                <p:oleObj name="Photo Editor Photo" r:id="rId3" imgW="2419048" imgH="3381847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1125538"/>
                        <a:ext cx="381635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4600" y="1828801"/>
            <a:ext cx="2514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Spindle-shaped, often striated, form    parallel lines as they attach to substrate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contaminant in other slow growing primary cells.</a:t>
            </a:r>
          </a:p>
        </p:txBody>
      </p:sp>
    </p:spTree>
    <p:extLst>
      <p:ext uri="{BB962C8B-B14F-4D97-AF65-F5344CB8AC3E}">
        <p14:creationId xmlns:p14="http://schemas.microsoft.com/office/powerpoint/2010/main" val="249247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Muscle cell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553201" y="1958976"/>
          <a:ext cx="3806825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hoto Editor Photo" r:id="rId3" imgW="6657143" imgH="4544059" progId="">
                  <p:embed/>
                </p:oleObj>
              </mc:Choice>
              <mc:Fallback>
                <p:oleObj name="Photo Editor Photo" r:id="rId3" imgW="6657143" imgH="4544059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1958976"/>
                        <a:ext cx="3806825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445327" y="1981200"/>
            <a:ext cx="342207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Follows a series of differentiation steps from precursor cells (myoblasts), leading to cell fusion, form multinucleate complex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Mature cells don’t grow well, but are used to study cell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709870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Nerve cell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2514601"/>
            <a:ext cx="381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Transmit electrical impulses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Can grow embryonic neurons, not adult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Addition of nerve growth factors cause the formation of outgrowths called neurites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97180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63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Embryonic fibroblast culture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Chicken Embryonic fibroblast culture</a:t>
            </a:r>
          </a:p>
          <a:p>
            <a:pPr lvl="1"/>
            <a:r>
              <a:rPr lang="en-US" sz="2400" dirty="0"/>
              <a:t>Source of mesenchymal cells – cell proliferation analysis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/>
              <a:t>Easier to dissect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/>
              <a:t>Common source of feeder layers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/>
              <a:t>Virus propagation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/>
              <a:t>Generate specific cell types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sz="2400" dirty="0"/>
              <a:t>8-13 days old chick embryos used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800100" lvl="2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276601"/>
            <a:ext cx="2670839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54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Isolation of chick embryo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1"/>
            <a:ext cx="5750602" cy="584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818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Mouse Embryonic fibroblast culture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dirty="0"/>
              <a:t>Mouse embryo is source of undifferentiated mesenchymal cells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dirty="0"/>
              <a:t>Full term: 19-21 days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dirty="0"/>
              <a:t>Optimal age for preparing cultures from a whole disaggregated embryo : 13days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dirty="0"/>
              <a:t>Isolation and handling of embryo beyond 50% gestation requires license so 9-10 day embryo preferred</a:t>
            </a:r>
          </a:p>
          <a:p>
            <a:pPr marL="857250" lvl="1" indent="-457200">
              <a:lnSpc>
                <a:spcPct val="150000"/>
              </a:lnSpc>
            </a:pPr>
            <a:r>
              <a:rPr lang="en-US" dirty="0"/>
              <a:t>Common source of feeder layers</a:t>
            </a:r>
          </a:p>
          <a:p>
            <a:pPr marL="400050" lvl="1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800100" lvl="2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86" y="3975731"/>
            <a:ext cx="2286000" cy="22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88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3B38-03FE-4922-899D-FA533B27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Cell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DA2D-455A-406F-AA44-B885BA412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latin typeface="Times New Roman"/>
                <a:ea typeface="Times New Roman"/>
                <a:cs typeface="Times New Roman"/>
              </a:rPr>
              <a:t>Cell </a:t>
            </a:r>
            <a:r>
              <a:rPr lang="en-US" altLang="zh-CN" b="1" spc="-6" dirty="0">
                <a:latin typeface="Times New Roman"/>
                <a:ea typeface="Times New Roman"/>
                <a:cs typeface="Times New Roman"/>
              </a:rPr>
              <a:t>culture</a:t>
            </a:r>
            <a:r>
              <a:rPr lang="en-US" altLang="zh-CN" b="1" spc="-8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pc="8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2" dirty="0"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pc="-16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2" dirty="0">
                <a:latin typeface="Times New Roman"/>
                <a:ea typeface="Times New Roman"/>
                <a:cs typeface="Times New Roman"/>
              </a:rPr>
              <a:t>process</a:t>
            </a:r>
            <a:r>
              <a:rPr lang="en-US" altLang="zh-CN" spc="-2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by</a:t>
            </a:r>
            <a:r>
              <a:rPr lang="en-US" altLang="zh-CN" spc="-8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which cells are</a:t>
            </a:r>
            <a:r>
              <a:rPr lang="en-US" altLang="zh-CN" spc="1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2" dirty="0">
                <a:latin typeface="Times New Roman"/>
                <a:ea typeface="Times New Roman"/>
                <a:cs typeface="Times New Roman"/>
              </a:rPr>
              <a:t>grown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3" dirty="0">
                <a:latin typeface="Times New Roman"/>
                <a:ea typeface="Times New Roman"/>
                <a:cs typeface="Times New Roman"/>
              </a:rPr>
              <a:t>under</a:t>
            </a:r>
            <a:r>
              <a:rPr lang="en-US" altLang="zh-CN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3" dirty="0">
                <a:latin typeface="Times New Roman"/>
                <a:ea typeface="Times New Roman"/>
                <a:cs typeface="Times New Roman"/>
              </a:rPr>
              <a:t>controlled</a:t>
            </a:r>
            <a:r>
              <a:rPr lang="en-US" altLang="zh-CN" spc="-9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1" dirty="0">
                <a:latin typeface="Times New Roman"/>
                <a:ea typeface="Times New Roman"/>
                <a:cs typeface="Times New Roman"/>
              </a:rPr>
              <a:t>conditions,</a:t>
            </a:r>
            <a:r>
              <a:rPr lang="en-US" altLang="zh-CN" spc="-39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3" dirty="0">
                <a:latin typeface="Times New Roman"/>
                <a:ea typeface="Times New Roman"/>
                <a:cs typeface="Times New Roman"/>
              </a:rPr>
              <a:t>generally</a:t>
            </a:r>
            <a:r>
              <a:rPr lang="en-US" altLang="zh-CN" spc="-39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4" dirty="0">
                <a:latin typeface="Times New Roman"/>
                <a:ea typeface="Times New Roman"/>
                <a:cs typeface="Times New Roman"/>
              </a:rPr>
              <a:t>outside</a:t>
            </a:r>
            <a:r>
              <a:rPr lang="en-US" altLang="zh-CN" spc="-27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pc="-8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3" dirty="0">
                <a:latin typeface="Times New Roman"/>
                <a:ea typeface="Times New Roman"/>
                <a:cs typeface="Times New Roman"/>
              </a:rPr>
              <a:t>their</a:t>
            </a:r>
            <a:r>
              <a:rPr lang="en-US" altLang="zh-CN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2" dirty="0">
                <a:latin typeface="Times New Roman"/>
                <a:ea typeface="Times New Roman"/>
                <a:cs typeface="Times New Roman"/>
              </a:rPr>
              <a:t>natural</a:t>
            </a:r>
            <a:r>
              <a:rPr lang="en-US" altLang="zh-CN" spc="-2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2" dirty="0">
                <a:latin typeface="Times New Roman"/>
                <a:ea typeface="Times New Roman"/>
                <a:cs typeface="Times New Roman"/>
              </a:rPr>
              <a:t>environment.</a:t>
            </a:r>
          </a:p>
          <a:p>
            <a:r>
              <a:rPr lang="en-US" altLang="zh-CN" spc="-14" dirty="0">
                <a:latin typeface="Times New Roman"/>
                <a:ea typeface="Times New Roman"/>
                <a:cs typeface="Times New Roman"/>
              </a:rPr>
              <a:t>Tissue</a:t>
            </a:r>
            <a:r>
              <a:rPr lang="en-US" altLang="zh-CN" spc="-16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or </a:t>
            </a:r>
            <a:r>
              <a:rPr lang="en-US" altLang="zh-CN" spc="2" dirty="0">
                <a:latin typeface="Times New Roman"/>
                <a:ea typeface="Times New Roman"/>
                <a:cs typeface="Times New Roman"/>
              </a:rPr>
              <a:t>cell</a:t>
            </a:r>
            <a:r>
              <a:rPr lang="en-US" altLang="zh-CN" spc="-13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2" dirty="0">
                <a:latin typeface="Times New Roman"/>
                <a:ea typeface="Times New Roman"/>
                <a:cs typeface="Times New Roman"/>
              </a:rPr>
              <a:t>Culture</a:t>
            </a:r>
            <a:r>
              <a:rPr lang="en-US" altLang="zh-CN" spc="-24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pc="3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3" dirty="0"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pc="-17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2" dirty="0">
                <a:latin typeface="Times New Roman"/>
                <a:ea typeface="Times New Roman"/>
                <a:cs typeface="Times New Roman"/>
              </a:rPr>
              <a:t>general</a:t>
            </a:r>
            <a:r>
              <a:rPr lang="en-US" altLang="zh-CN" spc="-16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term</a:t>
            </a:r>
            <a:r>
              <a:rPr lang="en-US" altLang="zh-CN" spc="-8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-4" dirty="0">
                <a:latin typeface="Times New Roman"/>
                <a:ea typeface="Times New Roman"/>
                <a:cs typeface="Times New Roman"/>
              </a:rPr>
              <a:t>for</a:t>
            </a:r>
            <a:r>
              <a:rPr lang="en-US" altLang="zh-CN" spc="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3" dirty="0"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pc="-17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removal of</a:t>
            </a:r>
            <a:r>
              <a:rPr lang="en-US" altLang="zh-CN" spc="6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2" dirty="0">
                <a:latin typeface="Times New Roman"/>
                <a:ea typeface="Times New Roman"/>
                <a:cs typeface="Times New Roman"/>
              </a:rPr>
              <a:t>cells,</a:t>
            </a:r>
            <a:r>
              <a:rPr lang="en-US" altLang="zh-CN" spc="-17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5" dirty="0">
                <a:latin typeface="Times New Roman"/>
                <a:ea typeface="Times New Roman"/>
                <a:cs typeface="Times New Roman"/>
              </a:rPr>
              <a:t>tissues,</a:t>
            </a:r>
            <a:r>
              <a:rPr lang="en-US" altLang="zh-CN" spc="-5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or </a:t>
            </a:r>
            <a:r>
              <a:rPr lang="en-US" altLang="zh-CN" spc="-4" dirty="0">
                <a:latin typeface="Times New Roman"/>
                <a:ea typeface="Times New Roman"/>
                <a:cs typeface="Times New Roman"/>
              </a:rPr>
              <a:t>organs</a:t>
            </a:r>
            <a:r>
              <a:rPr lang="en-US" altLang="zh-CN" spc="-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-3" dirty="0">
                <a:latin typeface="Times New Roman"/>
                <a:ea typeface="Times New Roman"/>
                <a:cs typeface="Times New Roman"/>
              </a:rPr>
              <a:t>from</a:t>
            </a:r>
            <a:r>
              <a:rPr lang="en-US" altLang="zh-CN" spc="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an </a:t>
            </a:r>
            <a:r>
              <a:rPr lang="en-US" altLang="zh-CN" spc="1" dirty="0">
                <a:latin typeface="Times New Roman"/>
                <a:ea typeface="Times New Roman"/>
                <a:cs typeface="Times New Roman"/>
              </a:rPr>
              <a:t>animal</a:t>
            </a:r>
            <a:r>
              <a:rPr lang="en-US" altLang="zh-CN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or </a:t>
            </a:r>
            <a:r>
              <a:rPr lang="en-US" altLang="zh-CN" spc="4" dirty="0">
                <a:latin typeface="Times New Roman"/>
                <a:ea typeface="Times New Roman"/>
                <a:cs typeface="Times New Roman"/>
              </a:rPr>
              <a:t>plant a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nd</a:t>
            </a:r>
            <a:r>
              <a:rPr lang="en-US" altLang="zh-CN" spc="6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3" dirty="0">
                <a:latin typeface="Times New Roman"/>
                <a:ea typeface="Times New Roman"/>
                <a:cs typeface="Times New Roman"/>
              </a:rPr>
              <a:t>their</a:t>
            </a:r>
            <a:r>
              <a:rPr lang="en-US" altLang="zh-CN" spc="-26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3" dirty="0">
                <a:latin typeface="Times New Roman"/>
                <a:ea typeface="Times New Roman"/>
                <a:cs typeface="Times New Roman"/>
              </a:rPr>
              <a:t>subsequent</a:t>
            </a:r>
            <a:r>
              <a:rPr lang="en-US" altLang="zh-CN" spc="-3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placement </a:t>
            </a:r>
            <a:r>
              <a:rPr lang="en-US" altLang="zh-CN" spc="2" dirty="0">
                <a:latin typeface="Times New Roman"/>
                <a:ea typeface="Times New Roman"/>
                <a:cs typeface="Times New Roman"/>
              </a:rPr>
              <a:t>into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 an </a:t>
            </a:r>
            <a:r>
              <a:rPr lang="en-US" altLang="zh-CN" spc="1" dirty="0">
                <a:latin typeface="Times New Roman"/>
                <a:ea typeface="Times New Roman"/>
                <a:cs typeface="Times New Roman"/>
              </a:rPr>
              <a:t>artificial</a:t>
            </a:r>
            <a:r>
              <a:rPr lang="en-US" altLang="zh-CN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2" dirty="0">
                <a:latin typeface="Times New Roman"/>
                <a:ea typeface="Times New Roman"/>
                <a:cs typeface="Times New Roman"/>
              </a:rPr>
              <a:t>environment</a:t>
            </a:r>
            <a:r>
              <a:rPr lang="en-US" altLang="zh-CN" spc="-17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-4" dirty="0">
                <a:latin typeface="Times New Roman"/>
                <a:ea typeface="Times New Roman"/>
                <a:cs typeface="Times New Roman"/>
              </a:rPr>
              <a:t>for</a:t>
            </a:r>
            <a:r>
              <a:rPr lang="en-US" altLang="zh-CN" spc="17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pc="3" dirty="0">
                <a:latin typeface="Times New Roman"/>
                <a:ea typeface="Times New Roman"/>
                <a:cs typeface="Times New Roman"/>
              </a:rPr>
              <a:t>growth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5503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503239"/>
            <a:ext cx="8229600" cy="74621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Isolation of mouse embryo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07"/>
          <a:stretch/>
        </p:blipFill>
        <p:spPr bwMode="auto">
          <a:xfrm>
            <a:off x="3733800" y="1325655"/>
            <a:ext cx="4114800" cy="118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b="50161"/>
          <a:stretch/>
        </p:blipFill>
        <p:spPr bwMode="auto">
          <a:xfrm>
            <a:off x="3810000" y="3090271"/>
            <a:ext cx="4114800" cy="12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9" b="25652"/>
          <a:stretch/>
        </p:blipFill>
        <p:spPr bwMode="auto">
          <a:xfrm>
            <a:off x="3886200" y="5036127"/>
            <a:ext cx="4114800" cy="116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5715000" y="2590800"/>
            <a:ext cx="152400" cy="423270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791200" y="4495800"/>
            <a:ext cx="152400" cy="423270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791200" y="6383129"/>
            <a:ext cx="152400" cy="423270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6217" y="1524000"/>
            <a:ext cx="1582783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Swabbing the abdomen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399" y="3090271"/>
            <a:ext cx="1948543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Tearing the skin and opening of abdomen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3303" y="5156353"/>
            <a:ext cx="164809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Revealing the uterus in situ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3399" y="5156354"/>
            <a:ext cx="148698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Removing the uterus</a:t>
            </a:r>
          </a:p>
        </p:txBody>
      </p:sp>
    </p:spTree>
    <p:extLst>
      <p:ext uri="{BB962C8B-B14F-4D97-AF65-F5344CB8AC3E}">
        <p14:creationId xmlns:p14="http://schemas.microsoft.com/office/powerpoint/2010/main" val="523715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6"/>
          <a:stretch/>
        </p:blipFill>
        <p:spPr bwMode="auto">
          <a:xfrm>
            <a:off x="3443882" y="5334001"/>
            <a:ext cx="4413699" cy="145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4"/>
          <a:stretch/>
        </p:blipFill>
        <p:spPr bwMode="auto">
          <a:xfrm>
            <a:off x="3352800" y="228600"/>
            <a:ext cx="4114800" cy="124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03"/>
          <a:stretch/>
        </p:blipFill>
        <p:spPr bwMode="auto">
          <a:xfrm>
            <a:off x="3380510" y="1828800"/>
            <a:ext cx="4413699" cy="128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5" b="34717"/>
          <a:stretch/>
        </p:blipFill>
        <p:spPr bwMode="auto">
          <a:xfrm>
            <a:off x="3394365" y="3505200"/>
            <a:ext cx="441369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5334000" y="1540966"/>
            <a:ext cx="152400" cy="211635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10200" y="3200401"/>
            <a:ext cx="152400" cy="211635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410200" y="5029201"/>
            <a:ext cx="152400" cy="211635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7879" y="389824"/>
            <a:ext cx="1678775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Dissecting the embryos from uterus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5589" y="1985665"/>
            <a:ext cx="1678775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Removal of membranes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7580" y="2011384"/>
            <a:ext cx="129540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Removal of head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7879" y="3767435"/>
            <a:ext cx="1664921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Chopping the embryos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9144" y="3628936"/>
            <a:ext cx="2235456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Transferring the pieces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typsinization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flask (warm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trypsinization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144" y="5599699"/>
            <a:ext cx="3187956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Transferring the pieces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typsinization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flask  in ice(cold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trypsinization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9649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0"/>
            <a:ext cx="8229600" cy="6019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Kidney cell culture</a:t>
            </a:r>
          </a:p>
          <a:p>
            <a:pPr lvl="1" indent="-342900">
              <a:lnSpc>
                <a:spcPct val="150000"/>
              </a:lnSpc>
            </a:pPr>
            <a:r>
              <a:rPr lang="en-US" dirty="0"/>
              <a:t>Structurally complex organ</a:t>
            </a:r>
          </a:p>
          <a:p>
            <a:pPr lvl="1" indent="-342900">
              <a:lnSpc>
                <a:spcPct val="150000"/>
              </a:lnSpc>
            </a:pPr>
            <a:r>
              <a:rPr lang="en-US" dirty="0"/>
              <a:t>Morphologically distinct cell types</a:t>
            </a:r>
          </a:p>
          <a:p>
            <a:pPr lvl="1" indent="-342900" algn="just">
              <a:lnSpc>
                <a:spcPct val="150000"/>
              </a:lnSpc>
              <a:defRPr/>
            </a:pPr>
            <a:r>
              <a:rPr lang="en-US" dirty="0"/>
              <a:t>Cellular heterogeneity - challenge to isolate pure or highly enriched cell populations</a:t>
            </a:r>
          </a:p>
          <a:p>
            <a:pPr lvl="1" indent="-342900" algn="just">
              <a:lnSpc>
                <a:spcPct val="150000"/>
              </a:lnSpc>
              <a:defRPr/>
            </a:pPr>
            <a:r>
              <a:rPr lang="en-US" dirty="0"/>
              <a:t>Several approaches to culture specific cells</a:t>
            </a:r>
          </a:p>
          <a:p>
            <a:pPr lvl="2">
              <a:lnSpc>
                <a:spcPct val="150000"/>
              </a:lnSpc>
            </a:pP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Density gradient methods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IN" sz="2100" dirty="0"/>
              <a:t>Used to isolate enriched populations of enzyme-digested tubule segments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en-US" sz="2100" dirty="0"/>
              <a:t> Effective in establishing proximal tubule cell cultures </a:t>
            </a:r>
          </a:p>
          <a:p>
            <a:pPr lvl="2">
              <a:lnSpc>
                <a:spcPct val="150000"/>
              </a:lnSpc>
            </a:pPr>
            <a:r>
              <a:rPr lang="en-US" altLang="en-US" sz="21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</a:rPr>
              <a:t>Microdissection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en-US" sz="2100" dirty="0"/>
              <a:t>Collection and </a:t>
            </a:r>
            <a:r>
              <a:rPr lang="en-US" altLang="en-US" sz="2100" dirty="0" err="1"/>
              <a:t>explantation</a:t>
            </a:r>
            <a:r>
              <a:rPr lang="en-US" altLang="en-US" sz="2100" dirty="0"/>
              <a:t> of specific nephron or collecting duct segments </a:t>
            </a:r>
          </a:p>
          <a:p>
            <a:pPr lvl="2" indent="-342900" algn="just">
              <a:lnSpc>
                <a:spcPct val="150000"/>
              </a:lnSpc>
              <a:defRPr/>
            </a:pP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lvl="1" indent="-342900">
              <a:lnSpc>
                <a:spcPct val="150000"/>
              </a:lnSpc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497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609600"/>
            <a:ext cx="7848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64A3B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MDCK (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64A3B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Madin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64A3B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-Darby  Canine Kidney Cells)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A canine kidney cell line isolated in the late 1950s from normal cocker spaniel tissue.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To study protein trafficking and the establishment of cell polarity in epithelia, but also have more applied uses such as viral production for the vaccine industry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Susceptible to viruses like Vesicular stomatitis (Indiana strain), vaccinia,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coxsackievirus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B5,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reovirus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2 and 3, adenovirus 4 and 5, vesicular exanthema of swine, and infectious canine hepatitis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64A3B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64A3B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Human Embryonic Kidney 293 cells(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HEK 293,  HEK-293,  293 cells, or HEK cells)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specific  cell line  originally derived from human embryonic  kidney  cells grown in  tissue culture.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Very easy to grow and transfect very readily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 Involve transfecting in a gene (or combination of genes) of interest, and then analyzing the expressed  protein</a:t>
            </a:r>
          </a:p>
        </p:txBody>
      </p:sp>
    </p:spTree>
    <p:extLst>
      <p:ext uri="{BB962C8B-B14F-4D97-AF65-F5344CB8AC3E}">
        <p14:creationId xmlns:p14="http://schemas.microsoft.com/office/powerpoint/2010/main" val="109480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FA5C-CC13-4280-A20E-2E2BDAEF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History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641349-9AB9-4EE2-8939-D0C0BD696F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4311" y="2144486"/>
          <a:ext cx="10018713" cy="432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5675">
                  <a:extLst>
                    <a:ext uri="{9D8B030D-6E8A-4147-A177-3AD203B41FA5}">
                      <a16:colId xmlns:a16="http://schemas.microsoft.com/office/drawing/2014/main" val="2634814880"/>
                    </a:ext>
                  </a:extLst>
                </a:gridCol>
                <a:gridCol w="8743038">
                  <a:extLst>
                    <a:ext uri="{9D8B030D-6E8A-4147-A177-3AD203B41FA5}">
                      <a16:colId xmlns:a16="http://schemas.microsoft.com/office/drawing/2014/main" val="196337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Year</a:t>
                      </a: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Achievement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258859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spc="10" dirty="0">
                          <a:solidFill>
                            <a:schemeClr val="tx1"/>
                          </a:solidFill>
                        </a:rPr>
                        <a:t>1885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IN" sz="1800" i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Roux</a:t>
                      </a:r>
                      <a:r>
                        <a:rPr lang="en-IN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maintained embryonic chick cells in a saline culture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193189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1907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1800" i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Harrison</a:t>
                      </a: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cultivated frog nerve cells in a lymph clot and observed the growth of nerve fibers </a:t>
                      </a:r>
                      <a:r>
                        <a:rPr lang="en-US" sz="1800" i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 vitro </a:t>
                      </a: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for several weeks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He was considered by some as the </a:t>
                      </a:r>
                      <a:r>
                        <a:rPr lang="en-US" sz="1800" b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father of cell culture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4127040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1911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US" sz="1800" i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Lewis</a:t>
                      </a: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lang="en-US" sz="1800" i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Lewis</a:t>
                      </a: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made the first liquid media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818928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1916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US" sz="1800" i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Rous</a:t>
                      </a: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lang="en-US" sz="1800" i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Jones</a:t>
                      </a: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introduced proteolytic enzyme trypsin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78892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1952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1800" i="1" spc="1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Gey</a:t>
                      </a: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established a continuous cell line from a human cervical carcinoma known as HeLa (Helen Lane) cells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Dulbecco developed plaque assay for animal viruses using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confluent monolayers of cultured cells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1824444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1975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1800" i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Kohler</a:t>
                      </a: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lang="en-US" sz="1800" i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Milstein</a:t>
                      </a: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produced the first hybridoma cell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2979565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1978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1800" i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Sato</a:t>
                      </a:r>
                      <a:r>
                        <a:rPr lang="en-US" sz="1800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established the basis for the development of serum-free media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30100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03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B8A1-26DF-483D-8D54-F4326366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>
            <a:normAutofit/>
          </a:bodyPr>
          <a:lstStyle/>
          <a:p>
            <a:r>
              <a:rPr lang="en-US" dirty="0"/>
              <a:t>Major development’s in cell culture</a:t>
            </a:r>
            <a:br>
              <a:rPr lang="en-US" dirty="0"/>
            </a:br>
            <a:r>
              <a:rPr lang="en-US" dirty="0"/>
              <a:t>technology</a:t>
            </a:r>
            <a:endParaRPr lang="en-IN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157F9F-AAAF-44E3-B677-47B51CE82A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2938" y="642938"/>
          <a:ext cx="6269037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92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B5D5-FC61-4698-92D6-75E875BE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culture vs Cell line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4E3D-E8C9-4581-8987-7A33F30E0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culture freshly isolated from tissue source</a:t>
            </a:r>
          </a:p>
          <a:p>
            <a:r>
              <a:rPr lang="en-IN" dirty="0"/>
              <a:t>Cell line</a:t>
            </a:r>
          </a:p>
          <a:p>
            <a:r>
              <a:rPr lang="en-US" dirty="0"/>
              <a:t>Finite cell line: dies after several sub-cultures</a:t>
            </a:r>
          </a:p>
          <a:p>
            <a:r>
              <a:rPr lang="en-IN" dirty="0"/>
              <a:t>Continuous cell line: transformed ‘immortal’</a:t>
            </a:r>
          </a:p>
        </p:txBody>
      </p:sp>
    </p:spTree>
    <p:extLst>
      <p:ext uri="{BB962C8B-B14F-4D97-AF65-F5344CB8AC3E}">
        <p14:creationId xmlns:p14="http://schemas.microsoft.com/office/powerpoint/2010/main" val="214956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ACE8-C0CD-417A-A03F-9D859B61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FE464-74BF-4C28-A796-A10105918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89"/>
          <a:stretch/>
        </p:blipFill>
        <p:spPr>
          <a:xfrm>
            <a:off x="911831" y="2168434"/>
            <a:ext cx="9710339" cy="38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tocol for Amniotic Fluid Stem Cell Expansion | FUJIFILM Irvine ...">
            <a:extLst>
              <a:ext uri="{FF2B5EF4-FFF2-40B4-BE49-F238E27FC236}">
                <a16:creationId xmlns:a16="http://schemas.microsoft.com/office/drawing/2014/main" id="{9EB94D24-A3E6-4712-AC7D-91A3900BE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 b="7747"/>
          <a:stretch/>
        </p:blipFill>
        <p:spPr bwMode="auto">
          <a:xfrm>
            <a:off x="6282083" y="269875"/>
            <a:ext cx="47625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C933000-4676-4B52-AD6A-63A90164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762500" cy="916577"/>
          </a:xfrm>
        </p:spPr>
        <p:txBody>
          <a:bodyPr/>
          <a:lstStyle/>
          <a:p>
            <a:r>
              <a:rPr lang="en-IN" dirty="0"/>
              <a:t>Sub culturing of cells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6E50CE-5C35-4423-9A75-B194D0EE2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54" t="28587" r="10209" b="7222"/>
          <a:stretch/>
        </p:blipFill>
        <p:spPr>
          <a:xfrm>
            <a:off x="152400" y="2181225"/>
            <a:ext cx="5757519" cy="35337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6657DA-5BC7-4CB7-9030-9C0133AED7E4}"/>
              </a:ext>
            </a:extLst>
          </p:cNvPr>
          <p:cNvSpPr txBox="1"/>
          <p:nvPr/>
        </p:nvSpPr>
        <p:spPr>
          <a:xfrm>
            <a:off x="2271888" y="6183086"/>
            <a:ext cx="31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Suspension Cells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BC6D6-1C1A-434A-94BA-6E7495FD3CC3}"/>
              </a:ext>
            </a:extLst>
          </p:cNvPr>
          <p:cNvSpPr txBox="1"/>
          <p:nvPr/>
        </p:nvSpPr>
        <p:spPr>
          <a:xfrm>
            <a:off x="7589520" y="6183086"/>
            <a:ext cx="31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Adherent Cells</a:t>
            </a:r>
          </a:p>
        </p:txBody>
      </p:sp>
    </p:spTree>
    <p:extLst>
      <p:ext uri="{BB962C8B-B14F-4D97-AF65-F5344CB8AC3E}">
        <p14:creationId xmlns:p14="http://schemas.microsoft.com/office/powerpoint/2010/main" val="294218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accent4">
                    <a:lumMod val="50000"/>
                  </a:schemeClr>
                </a:solidFill>
              </a:rPr>
              <a:t>Primary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Establishment of primary culture includes: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Source of material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Isolation of cells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Explant cultures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Substrate for attachment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Culture conditions</a:t>
            </a:r>
          </a:p>
        </p:txBody>
      </p:sp>
    </p:spTree>
    <p:extLst>
      <p:ext uri="{BB962C8B-B14F-4D97-AF65-F5344CB8AC3E}">
        <p14:creationId xmlns:p14="http://schemas.microsoft.com/office/powerpoint/2010/main" val="234991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Microsoft Office PowerPoint</Application>
  <PresentationFormat>Widescreen</PresentationFormat>
  <Paragraphs>277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Corbel</vt:lpstr>
      <vt:lpstr>Times New Roman</vt:lpstr>
      <vt:lpstr>Wingdings</vt:lpstr>
      <vt:lpstr>Parallax</vt:lpstr>
      <vt:lpstr>Photo Editor Photo</vt:lpstr>
      <vt:lpstr>Animal Cell Culture</vt:lpstr>
      <vt:lpstr>PowerPoint Presentation</vt:lpstr>
      <vt:lpstr>Cell Culture</vt:lpstr>
      <vt:lpstr>History</vt:lpstr>
      <vt:lpstr>Major development’s in cell culture technology</vt:lpstr>
      <vt:lpstr>Primary culture vs Cell line</vt:lpstr>
      <vt:lpstr>PowerPoint Presentation</vt:lpstr>
      <vt:lpstr>Sub culturing of cells</vt:lpstr>
      <vt:lpstr>Primary culture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Epithelial cells</vt:lpstr>
      <vt:lpstr>Fibroblast </vt:lpstr>
      <vt:lpstr>Muscle cell</vt:lpstr>
      <vt:lpstr>Nerve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Cell Culture</dc:title>
  <dc:creator>ani.gatz1 ani.gatz1</dc:creator>
  <cp:lastModifiedBy>ani.gatz1 ani.gatz1</cp:lastModifiedBy>
  <cp:revision>2</cp:revision>
  <dcterms:created xsi:type="dcterms:W3CDTF">2020-06-10T11:17:34Z</dcterms:created>
  <dcterms:modified xsi:type="dcterms:W3CDTF">2020-06-10T11:19:13Z</dcterms:modified>
</cp:coreProperties>
</file>