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6" r:id="rId6"/>
    <p:sldId id="262" r:id="rId7"/>
    <p:sldId id="263" r:id="rId8"/>
    <p:sldId id="264" r:id="rId9"/>
    <p:sldId id="265" r:id="rId10"/>
    <p:sldId id="268" r:id="rId11"/>
    <p:sldId id="269" r:id="rId12"/>
    <p:sldId id="271"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5/31/2020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76B70-BE26-4E7A-8F0E-A4344D0075BE}"/>
              </a:ext>
            </a:extLst>
          </p:cNvPr>
          <p:cNvSpPr>
            <a:spLocks noGrp="1"/>
          </p:cNvSpPr>
          <p:nvPr>
            <p:ph type="ctrTitle"/>
          </p:nvPr>
        </p:nvSpPr>
        <p:spPr>
          <a:xfrm>
            <a:off x="1244010" y="4464028"/>
            <a:ext cx="3721396" cy="1641490"/>
          </a:xfrm>
        </p:spPr>
        <p:txBody>
          <a:bodyPr>
            <a:normAutofit/>
          </a:bodyPr>
          <a:lstStyle/>
          <a:p>
            <a:pPr algn="l"/>
            <a:r>
              <a:rPr lang="en-US" sz="2000" dirty="0">
                <a:solidFill>
                  <a:srgbClr val="FFFF00"/>
                </a:solidFill>
                <a:effectLst/>
                <a:latin typeface="Times New Roman" panose="02020603050405020304" pitchFamily="18" charset="0"/>
                <a:cs typeface="Times New Roman" panose="02020603050405020304" pitchFamily="18" charset="0"/>
              </a:rPr>
              <a:t>Department :   Dairy Technology</a:t>
            </a:r>
            <a:br>
              <a:rPr lang="en-US" sz="2000" dirty="0">
                <a:solidFill>
                  <a:srgbClr val="FFFF00"/>
                </a:solidFill>
                <a:effectLst/>
                <a:latin typeface="Times New Roman" panose="02020603050405020304" pitchFamily="18" charset="0"/>
                <a:cs typeface="Times New Roman" panose="02020603050405020304" pitchFamily="18" charset="0"/>
              </a:rPr>
            </a:br>
            <a:r>
              <a:rPr lang="en-US" sz="2000" dirty="0">
                <a:solidFill>
                  <a:srgbClr val="FFFF00"/>
                </a:solidFill>
                <a:effectLst/>
                <a:latin typeface="Times New Roman" panose="02020603050405020304" pitchFamily="18" charset="0"/>
                <a:cs typeface="Times New Roman" panose="02020603050405020304" pitchFamily="18" charset="0"/>
              </a:rPr>
              <a:t>Course Title :   Ice Cream  &amp;  Frozen  Desserts</a:t>
            </a:r>
            <a:br>
              <a:rPr lang="en-US" sz="2000" dirty="0">
                <a:solidFill>
                  <a:srgbClr val="FFFF00"/>
                </a:solidFill>
                <a:effectLst/>
                <a:latin typeface="Times New Roman" panose="02020603050405020304" pitchFamily="18" charset="0"/>
                <a:cs typeface="Times New Roman" panose="02020603050405020304" pitchFamily="18" charset="0"/>
              </a:rPr>
            </a:br>
            <a:r>
              <a:rPr lang="en-US" sz="2000" dirty="0">
                <a:solidFill>
                  <a:srgbClr val="FFFF00"/>
                </a:solidFill>
                <a:effectLst/>
                <a:latin typeface="Times New Roman" panose="02020603050405020304" pitchFamily="18" charset="0"/>
                <a:cs typeface="Times New Roman" panose="02020603050405020304" pitchFamily="18" charset="0"/>
              </a:rPr>
              <a:t>Course No. :    DTT -222</a:t>
            </a:r>
            <a:br>
              <a:rPr lang="en-US" sz="2000" dirty="0">
                <a:solidFill>
                  <a:srgbClr val="FFFF00"/>
                </a:solidFill>
                <a:effectLst/>
                <a:latin typeface="Times New Roman" panose="02020603050405020304" pitchFamily="18" charset="0"/>
                <a:cs typeface="Times New Roman" panose="02020603050405020304" pitchFamily="18" charset="0"/>
              </a:rPr>
            </a:br>
            <a:r>
              <a:rPr lang="en-US" sz="2000" dirty="0">
                <a:solidFill>
                  <a:srgbClr val="FFFF00"/>
                </a:solidFill>
                <a:effectLst/>
                <a:latin typeface="Times New Roman" panose="02020603050405020304" pitchFamily="18" charset="0"/>
                <a:cs typeface="Times New Roman" panose="02020603050405020304" pitchFamily="18" charset="0"/>
              </a:rPr>
              <a:t>Semester-  4th</a:t>
            </a:r>
            <a:br>
              <a:rPr lang="en-US" sz="2000" dirty="0">
                <a:solidFill>
                  <a:srgbClr val="FFFF00"/>
                </a:solidFill>
                <a:effectLst/>
                <a:latin typeface="Times New Roman" panose="02020603050405020304" pitchFamily="18" charset="0"/>
                <a:cs typeface="Times New Roman" panose="02020603050405020304" pitchFamily="18" charset="0"/>
              </a:rPr>
            </a:br>
            <a:r>
              <a:rPr lang="en-US" sz="2000" dirty="0">
                <a:solidFill>
                  <a:srgbClr val="FFFF00"/>
                </a:solidFill>
                <a:effectLst/>
                <a:latin typeface="Times New Roman" panose="02020603050405020304" pitchFamily="18" charset="0"/>
                <a:cs typeface="Times New Roman" panose="02020603050405020304" pitchFamily="18" charset="0"/>
              </a:rPr>
              <a:t>Course Teacher:     Dr.  Bipin   Kumar    Singh</a:t>
            </a:r>
            <a:endParaRPr lang="en-IN" sz="2000" dirty="0">
              <a:solidFill>
                <a:srgbClr val="FFFF00"/>
              </a:solidFill>
              <a:effectLst/>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82BD13CC-D5C6-4436-9730-C2F7BDB1A7CA}"/>
              </a:ext>
            </a:extLst>
          </p:cNvPr>
          <p:cNvSpPr>
            <a:spLocks noGrp="1"/>
          </p:cNvSpPr>
          <p:nvPr>
            <p:ph type="subTitle" idx="1"/>
          </p:nvPr>
        </p:nvSpPr>
        <p:spPr>
          <a:xfrm>
            <a:off x="2209799" y="563527"/>
            <a:ext cx="9144000" cy="1031357"/>
          </a:xfrm>
        </p:spPr>
        <p:txBody>
          <a:bodyPr>
            <a:normAutofit/>
          </a:bodyPr>
          <a:lstStyle/>
          <a:p>
            <a:pPr algn="ctr"/>
            <a:r>
              <a:rPr lang="en-IN" sz="2800" dirty="0"/>
              <a:t>DRIED ICE CREAM MIX</a:t>
            </a:r>
          </a:p>
        </p:txBody>
      </p:sp>
      <p:pic>
        <p:nvPicPr>
          <p:cNvPr id="4" name="Picture 3">
            <a:extLst>
              <a:ext uri="{FF2B5EF4-FFF2-40B4-BE49-F238E27FC236}">
                <a16:creationId xmlns:a16="http://schemas.microsoft.com/office/drawing/2014/main" id="{9316D90C-9F97-4B30-9529-1330E0ABB86C}"/>
              </a:ext>
            </a:extLst>
          </p:cNvPr>
          <p:cNvPicPr>
            <a:picLocks/>
          </p:cNvPicPr>
          <p:nvPr/>
        </p:nvPicPr>
        <p:blipFill>
          <a:blip r:embed="rId2"/>
          <a:stretch>
            <a:fillRect/>
          </a:stretch>
        </p:blipFill>
        <p:spPr>
          <a:xfrm>
            <a:off x="5238044" y="2200940"/>
            <a:ext cx="6107289" cy="3646704"/>
          </a:xfrm>
          <a:prstGeom prst="rect">
            <a:avLst/>
          </a:prstGeom>
        </p:spPr>
      </p:pic>
      <p:pic>
        <p:nvPicPr>
          <p:cNvPr id="1028" name="Picture 4" descr="See the source image">
            <a:extLst>
              <a:ext uri="{FF2B5EF4-FFF2-40B4-BE49-F238E27FC236}">
                <a16:creationId xmlns:a16="http://schemas.microsoft.com/office/drawing/2014/main" id="{EBEB415E-2409-4891-9E03-ADDC50CC4B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0335" y="2200939"/>
            <a:ext cx="3887709" cy="2263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792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6D252-E3C2-4162-8A02-8EDCABF9EA57}"/>
              </a:ext>
            </a:extLst>
          </p:cNvPr>
          <p:cNvSpPr>
            <a:spLocks noGrp="1"/>
          </p:cNvSpPr>
          <p:nvPr>
            <p:ph type="title"/>
          </p:nvPr>
        </p:nvSpPr>
        <p:spPr>
          <a:xfrm>
            <a:off x="838200" y="170121"/>
            <a:ext cx="10515600" cy="946298"/>
          </a:xfrm>
        </p:spPr>
        <p:txBody>
          <a:bodyPr>
            <a:normAutofit fontScale="90000"/>
          </a:bodyPr>
          <a:lstStyle/>
          <a:p>
            <a:pPr algn="ctr"/>
            <a:r>
              <a:rPr lang="en-US" sz="3100" b="1" cap="all" dirty="0"/>
              <a:t>LIQUID VS. POWDER ICE CREAM MIX</a:t>
            </a:r>
            <a:br>
              <a:rPr lang="en-US" b="1" cap="all" dirty="0"/>
            </a:br>
            <a:endParaRPr lang="en-IN" dirty="0"/>
          </a:p>
        </p:txBody>
      </p:sp>
      <p:sp>
        <p:nvSpPr>
          <p:cNvPr id="3" name="Content Placeholder 2">
            <a:extLst>
              <a:ext uri="{FF2B5EF4-FFF2-40B4-BE49-F238E27FC236}">
                <a16:creationId xmlns:a16="http://schemas.microsoft.com/office/drawing/2014/main" id="{2A6127C9-F328-42B2-BBC4-D9C8ECF1B537}"/>
              </a:ext>
            </a:extLst>
          </p:cNvPr>
          <p:cNvSpPr>
            <a:spLocks noGrp="1"/>
          </p:cNvSpPr>
          <p:nvPr>
            <p:ph idx="1"/>
          </p:nvPr>
        </p:nvSpPr>
        <p:spPr>
          <a:xfrm>
            <a:off x="1120000" y="1116419"/>
            <a:ext cx="10233800" cy="5060544"/>
          </a:xfrm>
        </p:spPr>
        <p:txBody>
          <a:bodyPr>
            <a:normAutofit fontScale="62500" lnSpcReduction="20000"/>
          </a:bodyPr>
          <a:lstStyle/>
          <a:p>
            <a:pPr marL="0" indent="0" algn="just">
              <a:buNone/>
            </a:pPr>
            <a:r>
              <a:rPr lang="en-IN" b="1" cap="all" dirty="0"/>
              <a:t>LIQUID ICE CREAM MIX</a:t>
            </a:r>
          </a:p>
          <a:p>
            <a:pPr algn="just"/>
            <a:r>
              <a:rPr lang="en-US" b="1" cap="all" dirty="0"/>
              <a:t>THE PRODUCT -</a:t>
            </a:r>
          </a:p>
          <a:p>
            <a:pPr algn="just"/>
            <a:r>
              <a:rPr lang="en-US" dirty="0"/>
              <a:t>Liquid ice cream mix creates the </a:t>
            </a:r>
            <a:r>
              <a:rPr lang="en-US" b="1" dirty="0"/>
              <a:t>quintessential soft serve ice cream</a:t>
            </a:r>
            <a:r>
              <a:rPr lang="en-US" dirty="0"/>
              <a:t>, the type of product you remember eating as a child. The taste and texture are similar to that of the </a:t>
            </a:r>
            <a:r>
              <a:rPr lang="en-US" b="1" dirty="0"/>
              <a:t>large chains</a:t>
            </a:r>
            <a:r>
              <a:rPr lang="en-US" dirty="0"/>
              <a:t> that carry soft serve, like Dairy Queen. In more technical terms, liquid ice cream mix is </a:t>
            </a:r>
            <a:r>
              <a:rPr lang="en-US" b="1" dirty="0"/>
              <a:t>dairy-based and the butterfat content is higher (4-6%)</a:t>
            </a:r>
            <a:r>
              <a:rPr lang="en-US" dirty="0"/>
              <a:t>, creating a smoother ice cream with </a:t>
            </a:r>
            <a:r>
              <a:rPr lang="en-US" b="1" dirty="0"/>
              <a:t>fewer ice crystals</a:t>
            </a:r>
            <a:r>
              <a:rPr lang="en-US" dirty="0"/>
              <a:t>.</a:t>
            </a:r>
          </a:p>
          <a:p>
            <a:pPr algn="just"/>
            <a:r>
              <a:rPr lang="en-US" b="1" cap="all" dirty="0"/>
              <a:t>DISTRIBUTION, STORAGE &amp; PRICE -</a:t>
            </a:r>
          </a:p>
          <a:p>
            <a:pPr algn="just"/>
            <a:r>
              <a:rPr lang="en-US" dirty="0"/>
              <a:t>Liquid ice cream mix must be kept refrigerated </a:t>
            </a:r>
            <a:r>
              <a:rPr lang="en-US" b="1" dirty="0"/>
              <a:t>below 40℉ </a:t>
            </a:r>
            <a:r>
              <a:rPr lang="en-US" dirty="0"/>
              <a:t>and has a </a:t>
            </a:r>
            <a:r>
              <a:rPr lang="en-US" b="1" dirty="0"/>
              <a:t>short shelf life</a:t>
            </a:r>
            <a:r>
              <a:rPr lang="en-US" dirty="0"/>
              <a:t>, requiring rapid distribution and quick use. Not every distributor has the ability to distribute liquid mix, due to its short shelf life. Therefore, liquid soft serve mix is not available everywhere.</a:t>
            </a:r>
          </a:p>
          <a:p>
            <a:pPr algn="just"/>
            <a:r>
              <a:rPr lang="en-US" dirty="0"/>
              <a:t>These requirements make transporting this kind of ice cream difficult, putting a strain on distribution and transportation on all levels. Thus, liquid mix is recommended for shops, restaurants, and those making ice cream on-site and where the distribution of the liquid mix is available.</a:t>
            </a:r>
          </a:p>
          <a:p>
            <a:pPr algn="just"/>
            <a:r>
              <a:rPr lang="en-US" dirty="0"/>
              <a:t>Liquid ice cream mix will run you a few more dollars than powder, due to the higher fat content. Fat equals money, in this case, and higher fat content means a more expensive product.</a:t>
            </a:r>
          </a:p>
          <a:p>
            <a:pPr algn="just"/>
            <a:endParaRPr lang="en-US" dirty="0"/>
          </a:p>
          <a:p>
            <a:pPr algn="just"/>
            <a:r>
              <a:rPr lang="en-US" dirty="0"/>
              <a:t> </a:t>
            </a:r>
          </a:p>
          <a:p>
            <a:endParaRPr lang="en-US" dirty="0"/>
          </a:p>
          <a:p>
            <a:pPr marL="0" indent="0">
              <a:buNone/>
            </a:pPr>
            <a:endParaRPr lang="en-IN" dirty="0"/>
          </a:p>
        </p:txBody>
      </p:sp>
    </p:spTree>
    <p:extLst>
      <p:ext uri="{BB962C8B-B14F-4D97-AF65-F5344CB8AC3E}">
        <p14:creationId xmlns:p14="http://schemas.microsoft.com/office/powerpoint/2010/main" val="3472168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89621-2B4A-4357-BFC0-8A6EC0326FB6}"/>
              </a:ext>
            </a:extLst>
          </p:cNvPr>
          <p:cNvSpPr>
            <a:spLocks noGrp="1"/>
          </p:cNvSpPr>
          <p:nvPr>
            <p:ph type="title"/>
          </p:nvPr>
        </p:nvSpPr>
        <p:spPr>
          <a:xfrm>
            <a:off x="838200" y="365126"/>
            <a:ext cx="10515600" cy="730028"/>
          </a:xfrm>
        </p:spPr>
        <p:txBody>
          <a:bodyPr>
            <a:normAutofit/>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14250C2A-A137-4A66-97D0-75BAB4F684E3}"/>
              </a:ext>
            </a:extLst>
          </p:cNvPr>
          <p:cNvSpPr>
            <a:spLocks noGrp="1"/>
          </p:cNvSpPr>
          <p:nvPr>
            <p:ph idx="1"/>
          </p:nvPr>
        </p:nvSpPr>
        <p:spPr>
          <a:xfrm>
            <a:off x="1120000" y="1329070"/>
            <a:ext cx="10233800" cy="4847893"/>
          </a:xfrm>
        </p:spPr>
        <p:txBody>
          <a:bodyPr>
            <a:normAutofit fontScale="77500" lnSpcReduction="20000"/>
          </a:bodyPr>
          <a:lstStyle/>
          <a:p>
            <a:pPr marL="0" indent="0" algn="just">
              <a:buNone/>
            </a:pPr>
            <a:r>
              <a:rPr lang="en-IN" b="1" cap="all" dirty="0"/>
              <a:t>POWDER ICE CREAM MIX </a:t>
            </a:r>
          </a:p>
          <a:p>
            <a:pPr algn="just"/>
            <a:r>
              <a:rPr lang="en-US" b="1" cap="all" dirty="0"/>
              <a:t>THE PRODUCT -</a:t>
            </a:r>
          </a:p>
          <a:p>
            <a:pPr algn="just"/>
            <a:r>
              <a:rPr lang="en-US" dirty="0"/>
              <a:t>Did you ever eat ice cream at the county fair as a kid? You probably enjoyed ice cream made from powder mix then! Powder ice cream mix is </a:t>
            </a:r>
            <a:r>
              <a:rPr lang="en-US" b="1" dirty="0"/>
              <a:t>usually nondairy</a:t>
            </a:r>
            <a:r>
              <a:rPr lang="en-US" dirty="0"/>
              <a:t>. Compared to liquid mix, powder ice cream mix has a little bit more crystallization. </a:t>
            </a:r>
          </a:p>
          <a:p>
            <a:pPr algn="just"/>
            <a:r>
              <a:rPr lang="en-US" dirty="0"/>
              <a:t> </a:t>
            </a:r>
            <a:r>
              <a:rPr lang="en-US" b="1" cap="all" dirty="0"/>
              <a:t>DISTRIBUTION, STORAGE &amp; PRICE -</a:t>
            </a:r>
          </a:p>
          <a:p>
            <a:pPr algn="just"/>
            <a:r>
              <a:rPr lang="en-US" dirty="0"/>
              <a:t>Powder mix has a </a:t>
            </a:r>
            <a:r>
              <a:rPr lang="en-US" b="1" dirty="0"/>
              <a:t>stable shelf life and is easily transportable</a:t>
            </a:r>
            <a:r>
              <a:rPr lang="en-US" dirty="0"/>
              <a:t>, making it effective and efficient for distribution. These features allow the mix to be shipped anywhere, making powder mix </a:t>
            </a:r>
            <a:r>
              <a:rPr lang="en-US" b="1" dirty="0"/>
              <a:t>convenient for those without liquid mix distribution</a:t>
            </a:r>
            <a:r>
              <a:rPr lang="en-US" dirty="0"/>
              <a:t>.</a:t>
            </a:r>
          </a:p>
          <a:p>
            <a:pPr algn="just"/>
            <a:r>
              <a:rPr lang="en-US" dirty="0"/>
              <a:t>Easy transportation also allows the customer to make ice cream virtually anytime and anywhere - ice cream machine and electricity withstanding.</a:t>
            </a:r>
          </a:p>
          <a:p>
            <a:pPr algn="just"/>
            <a:r>
              <a:rPr lang="en-US" dirty="0"/>
              <a:t>For these reasons, powder mix is great for fairs and festivals or for any seller that needs to travel with their product. Powder mix will also cost you less, due to a lack of fat in the mix. And that's a plus for everyone!</a:t>
            </a:r>
          </a:p>
          <a:p>
            <a:endParaRPr lang="en-US" dirty="0"/>
          </a:p>
          <a:p>
            <a:pPr marL="0" indent="0">
              <a:buNone/>
            </a:pPr>
            <a:endParaRPr lang="en-IN" b="1" cap="all" dirty="0"/>
          </a:p>
          <a:p>
            <a:endParaRPr lang="en-IN" dirty="0"/>
          </a:p>
        </p:txBody>
      </p:sp>
    </p:spTree>
    <p:extLst>
      <p:ext uri="{BB962C8B-B14F-4D97-AF65-F5344CB8AC3E}">
        <p14:creationId xmlns:p14="http://schemas.microsoft.com/office/powerpoint/2010/main" val="1058043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9967C-8FEE-4F08-B73D-D267B7834DFC}"/>
              </a:ext>
            </a:extLst>
          </p:cNvPr>
          <p:cNvSpPr>
            <a:spLocks noGrp="1"/>
          </p:cNvSpPr>
          <p:nvPr>
            <p:ph type="title"/>
          </p:nvPr>
        </p:nvSpPr>
        <p:spPr/>
        <p:txBody>
          <a:bodyPr>
            <a:normAutofit/>
          </a:bodyPr>
          <a:lstStyle/>
          <a:p>
            <a:pPr algn="ctr"/>
            <a:r>
              <a:rPr lang="en-IN" sz="2800" u="sng" dirty="0">
                <a:solidFill>
                  <a:srgbClr val="000000"/>
                </a:solidFill>
                <a:latin typeface="Arial" panose="020B0604020202020204" pitchFamily="34" charset="0"/>
              </a:rPr>
              <a:t>Benefits of Dry Mixes</a:t>
            </a:r>
            <a:br>
              <a:rPr lang="en-IN" sz="2800" dirty="0"/>
            </a:br>
            <a:endParaRPr lang="en-IN" sz="2800" dirty="0"/>
          </a:p>
        </p:txBody>
      </p:sp>
      <p:sp>
        <p:nvSpPr>
          <p:cNvPr id="3" name="Content Placeholder 2">
            <a:extLst>
              <a:ext uri="{FF2B5EF4-FFF2-40B4-BE49-F238E27FC236}">
                <a16:creationId xmlns:a16="http://schemas.microsoft.com/office/drawing/2014/main" id="{E35D0F1D-A5FB-43C2-9C32-5FB79766504F}"/>
              </a:ext>
            </a:extLst>
          </p:cNvPr>
          <p:cNvSpPr>
            <a:spLocks noGrp="1"/>
          </p:cNvSpPr>
          <p:nvPr>
            <p:ph idx="1"/>
          </p:nvPr>
        </p:nvSpPr>
        <p:spPr>
          <a:xfrm>
            <a:off x="1120000" y="1825625"/>
            <a:ext cx="4196279" cy="4351338"/>
          </a:xfrm>
        </p:spPr>
        <p:txBody>
          <a:bodyPr/>
          <a:lstStyle/>
          <a:p>
            <a:pPr marL="0" indent="0">
              <a:buNone/>
            </a:pPr>
            <a:r>
              <a:rPr lang="en-IN" i="1" dirty="0"/>
              <a:t>   Free recipe support</a:t>
            </a:r>
          </a:p>
          <a:p>
            <a:pPr marL="0" indent="0">
              <a:buNone/>
            </a:pPr>
            <a:r>
              <a:rPr lang="en-US" i="1" dirty="0"/>
              <a:t>   Simple to use</a:t>
            </a:r>
            <a:br>
              <a:rPr lang="en-US" i="1" dirty="0"/>
            </a:br>
            <a:r>
              <a:rPr lang="en-US" i="1" dirty="0"/>
              <a:t>  Hydrate with milk</a:t>
            </a:r>
            <a:br>
              <a:rPr lang="en-US" i="1" dirty="0"/>
            </a:br>
            <a:r>
              <a:rPr lang="en-US" i="1" dirty="0"/>
              <a:t>  Long Shelf Life</a:t>
            </a:r>
            <a:br>
              <a:rPr lang="en-US" i="1" dirty="0"/>
            </a:br>
            <a:r>
              <a:rPr lang="en-US" i="1" dirty="0"/>
              <a:t>  Low Shipping Costs</a:t>
            </a:r>
            <a:br>
              <a:rPr lang="en-US" i="1" dirty="0"/>
            </a:br>
            <a:r>
              <a:rPr lang="en-US" i="1" dirty="0"/>
              <a:t>  Cost Effective</a:t>
            </a:r>
          </a:p>
          <a:p>
            <a:pPr marL="0" indent="0">
              <a:buNone/>
            </a:pPr>
            <a:r>
              <a:rPr lang="en-IN" i="1" dirty="0"/>
              <a:t>  Easy to Store</a:t>
            </a:r>
          </a:p>
          <a:p>
            <a:pPr marL="0" indent="0">
              <a:buNone/>
            </a:pPr>
            <a:r>
              <a:rPr lang="en-IN" i="1" dirty="0"/>
              <a:t>  No refrigeration required</a:t>
            </a:r>
            <a:endParaRPr lang="en-IN" dirty="0"/>
          </a:p>
        </p:txBody>
      </p:sp>
    </p:spTree>
    <p:extLst>
      <p:ext uri="{BB962C8B-B14F-4D97-AF65-F5344CB8AC3E}">
        <p14:creationId xmlns:p14="http://schemas.microsoft.com/office/powerpoint/2010/main" val="1050536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image thanks">
            <a:extLst>
              <a:ext uri="{FF2B5EF4-FFF2-40B4-BE49-F238E27FC236}">
                <a16:creationId xmlns:a16="http://schemas.microsoft.com/office/drawing/2014/main" id="{63812759-F4EE-4B48-AF28-E58B868612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7237" y="1807536"/>
            <a:ext cx="5422605" cy="3583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33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2C1FD-C039-4E5F-A8E8-D3769DA855A7}"/>
              </a:ext>
            </a:extLst>
          </p:cNvPr>
          <p:cNvSpPr>
            <a:spLocks noGrp="1"/>
          </p:cNvSpPr>
          <p:nvPr>
            <p:ph type="title"/>
          </p:nvPr>
        </p:nvSpPr>
        <p:spPr/>
        <p:txBody>
          <a:bodyPr>
            <a:normAutofit/>
          </a:bodyPr>
          <a:lstStyle/>
          <a:p>
            <a:pPr algn="ctr"/>
            <a:r>
              <a:rPr lang="en-IN" sz="2800" dirty="0"/>
              <a:t>Introduction</a:t>
            </a:r>
          </a:p>
        </p:txBody>
      </p:sp>
      <p:sp>
        <p:nvSpPr>
          <p:cNvPr id="3" name="Content Placeholder 2">
            <a:extLst>
              <a:ext uri="{FF2B5EF4-FFF2-40B4-BE49-F238E27FC236}">
                <a16:creationId xmlns:a16="http://schemas.microsoft.com/office/drawing/2014/main" id="{3D7A2D71-6DE2-4FAE-800C-A47E061DED60}"/>
              </a:ext>
            </a:extLst>
          </p:cNvPr>
          <p:cNvSpPr>
            <a:spLocks noGrp="1"/>
          </p:cNvSpPr>
          <p:nvPr>
            <p:ph idx="1"/>
          </p:nvPr>
        </p:nvSpPr>
        <p:spPr/>
        <p:txBody>
          <a:bodyPr>
            <a:normAutofit lnSpcReduction="10000"/>
          </a:bodyPr>
          <a:lstStyle/>
          <a:p>
            <a:pPr algn="just"/>
            <a:r>
              <a:rPr lang="en-US" dirty="0"/>
              <a:t>Ice cream is a delicious, </a:t>
            </a:r>
            <a:r>
              <a:rPr lang="en-US" dirty="0" err="1"/>
              <a:t>wholesome,frozen</a:t>
            </a:r>
            <a:r>
              <a:rPr lang="en-US" dirty="0"/>
              <a:t> dairy product and is liked equally by the people of all age groups. Ice cream is obtained with the addition of milk, cream, sugar in certain proportions and freezing. During lean season, there is a acute shortage of milk and milk products. Significant advancements in drying techniques have overcome this difficulty by manufacturing ice cream mix powder during flush season and using it during lean season for the ice cream manufacture. The advantages claimed for dried ice cream mix are reduction in volume with a consequent saving in storage space, ease of packaging and handling, lesser perish </a:t>
            </a:r>
            <a:r>
              <a:rPr lang="en-US" dirty="0" err="1"/>
              <a:t>ability,refrigerated</a:t>
            </a:r>
            <a:r>
              <a:rPr lang="en-US" dirty="0"/>
              <a:t> storage space not necessary and lower transportation costs due to reduction in weight. </a:t>
            </a:r>
            <a:endParaRPr lang="en-IN" dirty="0"/>
          </a:p>
        </p:txBody>
      </p:sp>
    </p:spTree>
    <p:extLst>
      <p:ext uri="{BB962C8B-B14F-4D97-AF65-F5344CB8AC3E}">
        <p14:creationId xmlns:p14="http://schemas.microsoft.com/office/powerpoint/2010/main" val="2762344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6DCF8-51A2-45B6-845E-8239F74B6174}"/>
              </a:ext>
            </a:extLst>
          </p:cNvPr>
          <p:cNvSpPr>
            <a:spLocks noGrp="1"/>
          </p:cNvSpPr>
          <p:nvPr>
            <p:ph type="title"/>
          </p:nvPr>
        </p:nvSpPr>
        <p:spPr/>
        <p:txBody>
          <a:bodyPr>
            <a:normAutofit/>
          </a:bodyPr>
          <a:lstStyle/>
          <a:p>
            <a:pPr algn="ctr"/>
            <a:r>
              <a:rPr lang="en-US" sz="2800" dirty="0"/>
              <a:t>Composition of Dried Ice Cream Mix</a:t>
            </a:r>
            <a:endParaRPr lang="en-IN" sz="2800" dirty="0"/>
          </a:p>
        </p:txBody>
      </p:sp>
      <p:graphicFrame>
        <p:nvGraphicFramePr>
          <p:cNvPr id="4" name="Content Placeholder 3">
            <a:extLst>
              <a:ext uri="{FF2B5EF4-FFF2-40B4-BE49-F238E27FC236}">
                <a16:creationId xmlns:a16="http://schemas.microsoft.com/office/drawing/2014/main" id="{44AF2220-2184-40A0-A693-F7C11B66BCBE}"/>
              </a:ext>
            </a:extLst>
          </p:cNvPr>
          <p:cNvGraphicFramePr>
            <a:graphicFrameLocks noGrp="1"/>
          </p:cNvGraphicFramePr>
          <p:nvPr>
            <p:ph idx="1"/>
            <p:extLst>
              <p:ext uri="{D42A27DB-BD31-4B8C-83A1-F6EECF244321}">
                <p14:modId xmlns:p14="http://schemas.microsoft.com/office/powerpoint/2010/main" val="2406161393"/>
              </p:ext>
            </p:extLst>
          </p:nvPr>
        </p:nvGraphicFramePr>
        <p:xfrm>
          <a:off x="1120775" y="1818166"/>
          <a:ext cx="10233024" cy="3785192"/>
        </p:xfrm>
        <a:graphic>
          <a:graphicData uri="http://schemas.openxmlformats.org/drawingml/2006/table">
            <a:tbl>
              <a:tblPr firstRow="1" bandRow="1">
                <a:tableStyleId>{5C22544A-7EE6-4342-B048-85BDC9FD1C3A}</a:tableStyleId>
              </a:tblPr>
              <a:tblGrid>
                <a:gridCol w="1292816">
                  <a:extLst>
                    <a:ext uri="{9D8B030D-6E8A-4147-A177-3AD203B41FA5}">
                      <a16:colId xmlns:a16="http://schemas.microsoft.com/office/drawing/2014/main" val="2728609876"/>
                    </a:ext>
                  </a:extLst>
                </a:gridCol>
                <a:gridCol w="5529200">
                  <a:extLst>
                    <a:ext uri="{9D8B030D-6E8A-4147-A177-3AD203B41FA5}">
                      <a16:colId xmlns:a16="http://schemas.microsoft.com/office/drawing/2014/main" val="366212400"/>
                    </a:ext>
                  </a:extLst>
                </a:gridCol>
                <a:gridCol w="3411008">
                  <a:extLst>
                    <a:ext uri="{9D8B030D-6E8A-4147-A177-3AD203B41FA5}">
                      <a16:colId xmlns:a16="http://schemas.microsoft.com/office/drawing/2014/main" val="2786332653"/>
                    </a:ext>
                  </a:extLst>
                </a:gridCol>
              </a:tblGrid>
              <a:tr h="641402">
                <a:tc>
                  <a:txBody>
                    <a:bodyPr/>
                    <a:lstStyle/>
                    <a:p>
                      <a:r>
                        <a:rPr lang="en-IN" dirty="0"/>
                        <a:t>SNO.</a:t>
                      </a:r>
                    </a:p>
                  </a:txBody>
                  <a:tcPr/>
                </a:tc>
                <a:tc>
                  <a:txBody>
                    <a:bodyPr/>
                    <a:lstStyle/>
                    <a:p>
                      <a:r>
                        <a:rPr lang="en-IN" dirty="0"/>
                        <a:t>Constituents</a:t>
                      </a:r>
                    </a:p>
                  </a:txBody>
                  <a:tcPr/>
                </a:tc>
                <a:tc>
                  <a:txBody>
                    <a:bodyPr/>
                    <a:lstStyle/>
                    <a:p>
                      <a:r>
                        <a:rPr lang="en-IN" dirty="0"/>
                        <a:t>Percentage%</a:t>
                      </a:r>
                    </a:p>
                  </a:txBody>
                  <a:tcPr/>
                </a:tc>
                <a:extLst>
                  <a:ext uri="{0D108BD9-81ED-4DB2-BD59-A6C34878D82A}">
                    <a16:rowId xmlns:a16="http://schemas.microsoft.com/office/drawing/2014/main" val="2545860246"/>
                  </a:ext>
                </a:extLst>
              </a:tr>
              <a:tr h="628758">
                <a:tc>
                  <a:txBody>
                    <a:bodyPr/>
                    <a:lstStyle/>
                    <a:p>
                      <a:r>
                        <a:rPr lang="en-IN" dirty="0"/>
                        <a:t>1</a:t>
                      </a:r>
                    </a:p>
                  </a:txBody>
                  <a:tcPr/>
                </a:tc>
                <a:tc>
                  <a:txBody>
                    <a:bodyPr/>
                    <a:lstStyle/>
                    <a:p>
                      <a:r>
                        <a:rPr lang="en-IN" dirty="0"/>
                        <a:t>Moisture(Max.)</a:t>
                      </a:r>
                    </a:p>
                  </a:txBody>
                  <a:tcPr/>
                </a:tc>
                <a:tc>
                  <a:txBody>
                    <a:bodyPr/>
                    <a:lstStyle/>
                    <a:p>
                      <a:r>
                        <a:rPr lang="en-IN" dirty="0"/>
                        <a:t>4.0</a:t>
                      </a:r>
                    </a:p>
                  </a:txBody>
                  <a:tcPr/>
                </a:tc>
                <a:extLst>
                  <a:ext uri="{0D108BD9-81ED-4DB2-BD59-A6C34878D82A}">
                    <a16:rowId xmlns:a16="http://schemas.microsoft.com/office/drawing/2014/main" val="583736441"/>
                  </a:ext>
                </a:extLst>
              </a:tr>
              <a:tr h="628758">
                <a:tc>
                  <a:txBody>
                    <a:bodyPr/>
                    <a:lstStyle/>
                    <a:p>
                      <a:r>
                        <a:rPr lang="en-IN" dirty="0"/>
                        <a:t>2</a:t>
                      </a:r>
                    </a:p>
                  </a:txBody>
                  <a:tcPr/>
                </a:tc>
                <a:tc>
                  <a:txBody>
                    <a:bodyPr/>
                    <a:lstStyle/>
                    <a:p>
                      <a:r>
                        <a:rPr lang="en-IN" dirty="0"/>
                        <a:t>Milk Fat(Max)</a:t>
                      </a:r>
                    </a:p>
                  </a:txBody>
                  <a:tcPr/>
                </a:tc>
                <a:tc>
                  <a:txBody>
                    <a:bodyPr/>
                    <a:lstStyle/>
                    <a:p>
                      <a:r>
                        <a:rPr lang="en-IN" dirty="0"/>
                        <a:t>27.0</a:t>
                      </a:r>
                    </a:p>
                  </a:txBody>
                  <a:tcPr/>
                </a:tc>
                <a:extLst>
                  <a:ext uri="{0D108BD9-81ED-4DB2-BD59-A6C34878D82A}">
                    <a16:rowId xmlns:a16="http://schemas.microsoft.com/office/drawing/2014/main" val="1937528991"/>
                  </a:ext>
                </a:extLst>
              </a:tr>
              <a:tr h="628758">
                <a:tc>
                  <a:txBody>
                    <a:bodyPr/>
                    <a:lstStyle/>
                    <a:p>
                      <a:r>
                        <a:rPr lang="en-IN" dirty="0"/>
                        <a:t>3</a:t>
                      </a:r>
                    </a:p>
                  </a:txBody>
                  <a:tcPr/>
                </a:tc>
                <a:tc>
                  <a:txBody>
                    <a:bodyPr/>
                    <a:lstStyle/>
                    <a:p>
                      <a:r>
                        <a:rPr lang="en-IN" dirty="0"/>
                        <a:t>Milk Protein(Max)</a:t>
                      </a:r>
                    </a:p>
                  </a:txBody>
                  <a:tcPr/>
                </a:tc>
                <a:tc>
                  <a:txBody>
                    <a:bodyPr/>
                    <a:lstStyle/>
                    <a:p>
                      <a:r>
                        <a:rPr lang="en-IN" dirty="0"/>
                        <a:t>9.5</a:t>
                      </a:r>
                    </a:p>
                  </a:txBody>
                  <a:tcPr/>
                </a:tc>
                <a:extLst>
                  <a:ext uri="{0D108BD9-81ED-4DB2-BD59-A6C34878D82A}">
                    <a16:rowId xmlns:a16="http://schemas.microsoft.com/office/drawing/2014/main" val="2801491061"/>
                  </a:ext>
                </a:extLst>
              </a:tr>
              <a:tr h="628758">
                <a:tc>
                  <a:txBody>
                    <a:bodyPr/>
                    <a:lstStyle/>
                    <a:p>
                      <a:r>
                        <a:rPr lang="en-IN" dirty="0"/>
                        <a:t>4</a:t>
                      </a:r>
                    </a:p>
                  </a:txBody>
                  <a:tcPr/>
                </a:tc>
                <a:tc>
                  <a:txBody>
                    <a:bodyPr/>
                    <a:lstStyle/>
                    <a:p>
                      <a:r>
                        <a:rPr lang="en-IN" dirty="0"/>
                        <a:t>Sucrose(Max)</a:t>
                      </a:r>
                    </a:p>
                  </a:txBody>
                  <a:tcPr/>
                </a:tc>
                <a:tc>
                  <a:txBody>
                    <a:bodyPr/>
                    <a:lstStyle/>
                    <a:p>
                      <a:r>
                        <a:rPr lang="en-IN" dirty="0"/>
                        <a:t>40.0</a:t>
                      </a:r>
                    </a:p>
                  </a:txBody>
                  <a:tcPr/>
                </a:tc>
                <a:extLst>
                  <a:ext uri="{0D108BD9-81ED-4DB2-BD59-A6C34878D82A}">
                    <a16:rowId xmlns:a16="http://schemas.microsoft.com/office/drawing/2014/main" val="907129354"/>
                  </a:ext>
                </a:extLst>
              </a:tr>
              <a:tr h="628758">
                <a:tc>
                  <a:txBody>
                    <a:bodyPr/>
                    <a:lstStyle/>
                    <a:p>
                      <a:r>
                        <a:rPr lang="en-IN" dirty="0"/>
                        <a:t>5</a:t>
                      </a:r>
                    </a:p>
                  </a:txBody>
                  <a:tcPr/>
                </a:tc>
                <a:tc>
                  <a:txBody>
                    <a:bodyPr/>
                    <a:lstStyle/>
                    <a:p>
                      <a:r>
                        <a:rPr lang="en-IN" dirty="0"/>
                        <a:t>Stabiliser &amp; Emulsifier(Max)</a:t>
                      </a:r>
                    </a:p>
                  </a:txBody>
                  <a:tcPr/>
                </a:tc>
                <a:tc>
                  <a:txBody>
                    <a:bodyPr/>
                    <a:lstStyle/>
                    <a:p>
                      <a:r>
                        <a:rPr lang="en-IN" dirty="0"/>
                        <a:t>1.25</a:t>
                      </a:r>
                    </a:p>
                  </a:txBody>
                  <a:tcPr/>
                </a:tc>
                <a:extLst>
                  <a:ext uri="{0D108BD9-81ED-4DB2-BD59-A6C34878D82A}">
                    <a16:rowId xmlns:a16="http://schemas.microsoft.com/office/drawing/2014/main" val="1545185027"/>
                  </a:ext>
                </a:extLst>
              </a:tr>
            </a:tbl>
          </a:graphicData>
        </a:graphic>
      </p:graphicFrame>
    </p:spTree>
    <p:extLst>
      <p:ext uri="{BB962C8B-B14F-4D97-AF65-F5344CB8AC3E}">
        <p14:creationId xmlns:p14="http://schemas.microsoft.com/office/powerpoint/2010/main" val="3693325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7FC70-8954-43C1-9BD9-F14FD9B4D1C7}"/>
              </a:ext>
            </a:extLst>
          </p:cNvPr>
          <p:cNvSpPr>
            <a:spLocks noGrp="1"/>
          </p:cNvSpPr>
          <p:nvPr>
            <p:ph type="title"/>
          </p:nvPr>
        </p:nvSpPr>
        <p:spPr/>
        <p:txBody>
          <a:bodyPr>
            <a:normAutofit/>
          </a:bodyPr>
          <a:lstStyle/>
          <a:p>
            <a:pPr algn="ctr"/>
            <a:r>
              <a:rPr lang="en-US" sz="2800" dirty="0"/>
              <a:t>Manufacture of Dried Ice Cream Mix</a:t>
            </a:r>
            <a:endParaRPr lang="en-IN" sz="2800" dirty="0"/>
          </a:p>
        </p:txBody>
      </p:sp>
      <p:sp>
        <p:nvSpPr>
          <p:cNvPr id="3" name="Content Placeholder 2">
            <a:extLst>
              <a:ext uri="{FF2B5EF4-FFF2-40B4-BE49-F238E27FC236}">
                <a16:creationId xmlns:a16="http://schemas.microsoft.com/office/drawing/2014/main" id="{DEC05344-93D7-49CF-ADC0-8B5CDF938C2A}"/>
              </a:ext>
            </a:extLst>
          </p:cNvPr>
          <p:cNvSpPr>
            <a:spLocks noGrp="1"/>
          </p:cNvSpPr>
          <p:nvPr>
            <p:ph idx="1"/>
          </p:nvPr>
        </p:nvSpPr>
        <p:spPr/>
        <p:txBody>
          <a:bodyPr>
            <a:normAutofit fontScale="62500" lnSpcReduction="20000"/>
          </a:bodyPr>
          <a:lstStyle/>
          <a:p>
            <a:pPr marL="0" indent="0">
              <a:buNone/>
            </a:pPr>
            <a:r>
              <a:rPr lang="en-US" dirty="0"/>
              <a:t>A typical mix would be prepared in the following manner: </a:t>
            </a:r>
          </a:p>
          <a:p>
            <a:r>
              <a:rPr lang="en-US" dirty="0"/>
              <a:t>Liquid ingredients are weighed/metered into the process vessel. Heating follows to aid melting of the fat and dissolving/hydration of subsequent ingredients.</a:t>
            </a:r>
          </a:p>
          <a:p>
            <a:r>
              <a:rPr lang="en-US" dirty="0"/>
              <a:t>Powdered ingredients - skim milk powder, sugars, whey powder, etc. are added to the liquid and mixed until dispersed.</a:t>
            </a:r>
          </a:p>
          <a:p>
            <a:r>
              <a:rPr lang="en-US" dirty="0"/>
              <a:t>Stabilizing and emulsifying agents are added. These may be dry premixed with other ingredients, (e.g. sugar) to reduce particle agglomeration and “weight” the powder to aid incorporation into the liquid.</a:t>
            </a:r>
          </a:p>
          <a:p>
            <a:r>
              <a:rPr lang="en-US" dirty="0"/>
              <a:t>Fat is added. Butter or other solid fats may be melted in a separate vessel before addition to the mix. </a:t>
            </a:r>
          </a:p>
          <a:p>
            <a:r>
              <a:rPr lang="en-US" dirty="0"/>
              <a:t>The mix is pasteurized at around 185ºF (85ºC).</a:t>
            </a:r>
          </a:p>
          <a:p>
            <a:r>
              <a:rPr lang="en-US" dirty="0"/>
              <a:t>The mix is homogenized, usually by passing through a high pressure homogenizer. </a:t>
            </a:r>
          </a:p>
          <a:p>
            <a:r>
              <a:rPr lang="en-US" dirty="0"/>
              <a:t>The product is then “aged” in a holding (or ripening) tank to allow the stabilizing agents to hydrate and the fat to crystallize.</a:t>
            </a:r>
          </a:p>
          <a:p>
            <a:r>
              <a:rPr lang="en-US" dirty="0"/>
              <a:t>Flavor and coloring may be added at this stage. </a:t>
            </a:r>
          </a:p>
          <a:p>
            <a:r>
              <a:rPr lang="en-US" dirty="0"/>
              <a:t>The finished mix is frozen in special freezers which whip a controlled amount of air into the mix.</a:t>
            </a:r>
          </a:p>
          <a:p>
            <a:pPr marL="0" indent="0">
              <a:buNone/>
            </a:pPr>
            <a:r>
              <a:rPr lang="en-US" dirty="0"/>
              <a:t> </a:t>
            </a:r>
          </a:p>
          <a:p>
            <a:endParaRPr lang="en-IN" dirty="0"/>
          </a:p>
        </p:txBody>
      </p:sp>
    </p:spTree>
    <p:extLst>
      <p:ext uri="{BB962C8B-B14F-4D97-AF65-F5344CB8AC3E}">
        <p14:creationId xmlns:p14="http://schemas.microsoft.com/office/powerpoint/2010/main" val="318396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silverson.com/images/uploads/general/Flashmix_Diag_2_col.jpg">
            <a:extLst>
              <a:ext uri="{FF2B5EF4-FFF2-40B4-BE49-F238E27FC236}">
                <a16:creationId xmlns:a16="http://schemas.microsoft.com/office/drawing/2014/main" id="{512C982E-AFAB-45BF-A700-E02551B487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5638" y="627320"/>
            <a:ext cx="8340725" cy="5454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12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7A0D5-37BA-4DD6-823C-0900643A8D68}"/>
              </a:ext>
            </a:extLst>
          </p:cNvPr>
          <p:cNvSpPr>
            <a:spLocks noGrp="1"/>
          </p:cNvSpPr>
          <p:nvPr>
            <p:ph type="title"/>
          </p:nvPr>
        </p:nvSpPr>
        <p:spPr/>
        <p:txBody>
          <a:bodyPr>
            <a:normAutofit/>
          </a:bodyPr>
          <a:lstStyle/>
          <a:p>
            <a:pPr algn="ctr"/>
            <a:r>
              <a:rPr lang="en-IN" sz="3100" dirty="0"/>
              <a:t>The Problem</a:t>
            </a:r>
            <a:br>
              <a:rPr lang="en-IN" dirty="0"/>
            </a:br>
            <a:endParaRPr lang="en-IN" dirty="0"/>
          </a:p>
        </p:txBody>
      </p:sp>
      <p:sp>
        <p:nvSpPr>
          <p:cNvPr id="3" name="Content Placeholder 2">
            <a:extLst>
              <a:ext uri="{FF2B5EF4-FFF2-40B4-BE49-F238E27FC236}">
                <a16:creationId xmlns:a16="http://schemas.microsoft.com/office/drawing/2014/main" id="{36553E9C-3A40-47AE-AA38-E638F3A9BCC4}"/>
              </a:ext>
            </a:extLst>
          </p:cNvPr>
          <p:cNvSpPr>
            <a:spLocks noGrp="1"/>
          </p:cNvSpPr>
          <p:nvPr>
            <p:ph idx="1"/>
          </p:nvPr>
        </p:nvSpPr>
        <p:spPr/>
        <p:txBody>
          <a:bodyPr>
            <a:normAutofit fontScale="77500" lnSpcReduction="20000"/>
          </a:bodyPr>
          <a:lstStyle/>
          <a:p>
            <a:pPr algn="just"/>
            <a:r>
              <a:rPr lang="en-US" dirty="0"/>
              <a:t>Mixing powders into liquids is one of the most difficult mixing operations. The process is subject to a number of problems when using conventional powder/liquid wetting systems and agitators:</a:t>
            </a:r>
          </a:p>
          <a:p>
            <a:pPr algn="just"/>
            <a:r>
              <a:rPr lang="en-US" dirty="0"/>
              <a:t>Powder must be added at a controlled rate to reduce agglomeration of particles.</a:t>
            </a:r>
          </a:p>
          <a:p>
            <a:pPr algn="just"/>
            <a:r>
              <a:rPr lang="en-US" dirty="0"/>
              <a:t>Premixing of powders increases labor costs and process time.</a:t>
            </a:r>
          </a:p>
          <a:p>
            <a:pPr algn="just"/>
            <a:r>
              <a:rPr lang="en-US" dirty="0"/>
              <a:t>SMP, whey powder and cocoa powder (used in chocolate ice creams) are very cohesive, making handling and controlled powder addition difficult.</a:t>
            </a:r>
          </a:p>
          <a:p>
            <a:pPr algn="just"/>
            <a:r>
              <a:rPr lang="en-US" dirty="0"/>
              <a:t>Stabilizing and emulsifying agents have an even greater tendency to agglomerate and require special handling.</a:t>
            </a:r>
          </a:p>
          <a:p>
            <a:pPr algn="just"/>
            <a:r>
              <a:rPr lang="en-US" dirty="0"/>
              <a:t>Conventional systems do not produce sufficient shear to break down agglomerates.</a:t>
            </a:r>
          </a:p>
          <a:p>
            <a:pPr algn="just"/>
            <a:r>
              <a:rPr lang="en-US" dirty="0"/>
              <a:t>Long processing times are required to complete dispersion and achieve a satisfactory consistency.</a:t>
            </a:r>
          </a:p>
          <a:p>
            <a:pPr algn="just"/>
            <a:r>
              <a:rPr lang="en-US" dirty="0"/>
              <a:t>Cocoa (where used) needs to be thoroughly wetted and “cooked” to prevent it imparting a “gritty” or “floury” texture to the ice cream.</a:t>
            </a:r>
          </a:p>
          <a:p>
            <a:endParaRPr lang="en-IN" dirty="0"/>
          </a:p>
        </p:txBody>
      </p:sp>
    </p:spTree>
    <p:extLst>
      <p:ext uri="{BB962C8B-B14F-4D97-AF65-F5344CB8AC3E}">
        <p14:creationId xmlns:p14="http://schemas.microsoft.com/office/powerpoint/2010/main" val="22482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D6827-D471-43CD-8BF9-CB331B4391AA}"/>
              </a:ext>
            </a:extLst>
          </p:cNvPr>
          <p:cNvSpPr>
            <a:spLocks noGrp="1"/>
          </p:cNvSpPr>
          <p:nvPr>
            <p:ph type="title"/>
          </p:nvPr>
        </p:nvSpPr>
        <p:spPr/>
        <p:txBody>
          <a:bodyPr>
            <a:normAutofit/>
          </a:bodyPr>
          <a:lstStyle/>
          <a:p>
            <a:pPr algn="ctr"/>
            <a:r>
              <a:rPr lang="en-IN" sz="3100" dirty="0"/>
              <a:t>The Solution</a:t>
            </a:r>
            <a:br>
              <a:rPr lang="en-IN" dirty="0"/>
            </a:br>
            <a:endParaRPr lang="en-IN" dirty="0"/>
          </a:p>
        </p:txBody>
      </p:sp>
      <p:sp>
        <p:nvSpPr>
          <p:cNvPr id="3" name="Content Placeholder 2">
            <a:extLst>
              <a:ext uri="{FF2B5EF4-FFF2-40B4-BE49-F238E27FC236}">
                <a16:creationId xmlns:a16="http://schemas.microsoft.com/office/drawing/2014/main" id="{9B88BD22-B540-45F0-BCD2-0C9C8A62859A}"/>
              </a:ext>
            </a:extLst>
          </p:cNvPr>
          <p:cNvSpPr>
            <a:spLocks noGrp="1"/>
          </p:cNvSpPr>
          <p:nvPr>
            <p:ph idx="1"/>
          </p:nvPr>
        </p:nvSpPr>
        <p:spPr/>
        <p:txBody>
          <a:bodyPr>
            <a:normAutofit/>
          </a:bodyPr>
          <a:lstStyle/>
          <a:p>
            <a:pPr algn="just"/>
            <a:r>
              <a:rPr lang="en-US" dirty="0"/>
              <a:t>Stage 1</a:t>
            </a:r>
          </a:p>
          <a:p>
            <a:pPr marL="0" indent="0" algn="just">
              <a:buNone/>
            </a:pPr>
            <a:r>
              <a:rPr lang="en-US" dirty="0"/>
              <a:t>The high speed rotation of the rotor blades creates a powerful suction which draws the liquid and solid/powdered ingredients into the </a:t>
            </a:r>
            <a:r>
              <a:rPr lang="en-US" dirty="0" err="1"/>
              <a:t>workhead</a:t>
            </a:r>
            <a:r>
              <a:rPr lang="en-US" dirty="0"/>
              <a:t>. These can be added without the need for pre-mixing.</a:t>
            </a:r>
          </a:p>
          <a:p>
            <a:pPr algn="just"/>
            <a:r>
              <a:rPr lang="en-US" dirty="0"/>
              <a:t>Stage 2</a:t>
            </a:r>
          </a:p>
          <a:p>
            <a:pPr marL="0" indent="0" algn="just">
              <a:buNone/>
            </a:pPr>
            <a:r>
              <a:rPr lang="en-US" dirty="0"/>
              <a:t>The materials are subjected to intense shear in the confined area of the </a:t>
            </a:r>
            <a:r>
              <a:rPr lang="en-US" dirty="0" err="1"/>
              <a:t>workhead</a:t>
            </a:r>
            <a:r>
              <a:rPr lang="en-US" dirty="0"/>
              <a:t>. Agglomerates are broken down in the gap between the rotor blades and stator wall.</a:t>
            </a:r>
          </a:p>
          <a:p>
            <a:endParaRPr lang="en-IN" dirty="0"/>
          </a:p>
        </p:txBody>
      </p:sp>
    </p:spTree>
    <p:extLst>
      <p:ext uri="{BB962C8B-B14F-4D97-AF65-F5344CB8AC3E}">
        <p14:creationId xmlns:p14="http://schemas.microsoft.com/office/powerpoint/2010/main" val="420477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8E21C-6EA4-4DC3-9905-992A9E6A5F9A}"/>
              </a:ext>
            </a:extLst>
          </p:cNvPr>
          <p:cNvSpPr>
            <a:spLocks noGrp="1"/>
          </p:cNvSpPr>
          <p:nvPr>
            <p:ph type="title"/>
          </p:nvPr>
        </p:nvSpPr>
        <p:spPr/>
        <p:txBody>
          <a:bodyPr>
            <a:normAutofit/>
          </a:bodyPr>
          <a:lstStyle/>
          <a:p>
            <a:r>
              <a:rPr lang="en-IN" sz="2800" dirty="0"/>
              <a:t>Contd..</a:t>
            </a:r>
          </a:p>
        </p:txBody>
      </p:sp>
      <p:sp>
        <p:nvSpPr>
          <p:cNvPr id="3" name="Content Placeholder 2">
            <a:extLst>
              <a:ext uri="{FF2B5EF4-FFF2-40B4-BE49-F238E27FC236}">
                <a16:creationId xmlns:a16="http://schemas.microsoft.com/office/drawing/2014/main" id="{1D8D2831-8482-4BD9-BFCD-098605435140}"/>
              </a:ext>
            </a:extLst>
          </p:cNvPr>
          <p:cNvSpPr>
            <a:spLocks noGrp="1"/>
          </p:cNvSpPr>
          <p:nvPr>
            <p:ph idx="1"/>
          </p:nvPr>
        </p:nvSpPr>
        <p:spPr/>
        <p:txBody>
          <a:bodyPr/>
          <a:lstStyle/>
          <a:p>
            <a:pPr algn="just"/>
            <a:r>
              <a:rPr lang="en-US" dirty="0"/>
              <a:t>Stage 3</a:t>
            </a:r>
          </a:p>
          <a:p>
            <a:pPr marL="0" indent="0" algn="just">
              <a:buNone/>
            </a:pPr>
            <a:r>
              <a:rPr lang="en-US" dirty="0"/>
              <a:t>A lump-free mixture is rapidly obtained. The product is forced out of the stator as fresh material is drawn into the </a:t>
            </a:r>
            <a:r>
              <a:rPr lang="en-US" dirty="0" err="1"/>
              <a:t>workhead</a:t>
            </a:r>
            <a:r>
              <a:rPr lang="en-US" dirty="0"/>
              <a:t>. A circulatory mixing cycle develops in which all the material passes through the  </a:t>
            </a:r>
            <a:r>
              <a:rPr lang="en-US" dirty="0" err="1"/>
              <a:t>workhead</a:t>
            </a:r>
            <a:r>
              <a:rPr lang="en-US" dirty="0"/>
              <a:t>.</a:t>
            </a:r>
          </a:p>
          <a:p>
            <a:endParaRPr lang="en-IN" dirty="0"/>
          </a:p>
        </p:txBody>
      </p:sp>
    </p:spTree>
    <p:extLst>
      <p:ext uri="{BB962C8B-B14F-4D97-AF65-F5344CB8AC3E}">
        <p14:creationId xmlns:p14="http://schemas.microsoft.com/office/powerpoint/2010/main" val="405876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9DDC9-3F9D-489A-AF6A-BC3ABA19E5D9}"/>
              </a:ext>
            </a:extLst>
          </p:cNvPr>
          <p:cNvSpPr>
            <a:spLocks noGrp="1"/>
          </p:cNvSpPr>
          <p:nvPr>
            <p:ph type="title"/>
          </p:nvPr>
        </p:nvSpPr>
        <p:spPr/>
        <p:txBody>
          <a:bodyPr>
            <a:normAutofit/>
          </a:bodyPr>
          <a:lstStyle/>
          <a:p>
            <a:pPr algn="ctr"/>
            <a:r>
              <a:rPr lang="en-IN" sz="3100" dirty="0"/>
              <a:t>The Advantages</a:t>
            </a:r>
            <a:br>
              <a:rPr lang="en-IN" dirty="0"/>
            </a:br>
            <a:endParaRPr lang="en-IN" dirty="0"/>
          </a:p>
        </p:txBody>
      </p:sp>
      <p:sp>
        <p:nvSpPr>
          <p:cNvPr id="3" name="Content Placeholder 2">
            <a:extLst>
              <a:ext uri="{FF2B5EF4-FFF2-40B4-BE49-F238E27FC236}">
                <a16:creationId xmlns:a16="http://schemas.microsoft.com/office/drawing/2014/main" id="{B26D071B-8CD9-42E2-8855-188F749DF810}"/>
              </a:ext>
            </a:extLst>
          </p:cNvPr>
          <p:cNvSpPr>
            <a:spLocks noGrp="1"/>
          </p:cNvSpPr>
          <p:nvPr>
            <p:ph idx="1"/>
          </p:nvPr>
        </p:nvSpPr>
        <p:spPr/>
        <p:txBody>
          <a:bodyPr>
            <a:normAutofit fontScale="92500"/>
          </a:bodyPr>
          <a:lstStyle/>
          <a:p>
            <a:r>
              <a:rPr lang="en-US" dirty="0"/>
              <a:t>Premixing of powdered ingredients is not necessary.</a:t>
            </a:r>
          </a:p>
          <a:p>
            <a:r>
              <a:rPr lang="en-US" dirty="0"/>
              <a:t>Agglomerate-free mix.</a:t>
            </a:r>
          </a:p>
          <a:p>
            <a:r>
              <a:rPr lang="en-US" dirty="0"/>
              <a:t>Stable emulsion.</a:t>
            </a:r>
          </a:p>
          <a:p>
            <a:r>
              <a:rPr lang="en-US" dirty="0"/>
              <a:t>Rapid mixing times. </a:t>
            </a:r>
          </a:p>
          <a:p>
            <a:r>
              <a:rPr lang="en-US" dirty="0"/>
              <a:t>Maximized yield of raw materials as thickening agents are fully hydrated and other ingredients are properly dispersed.</a:t>
            </a:r>
          </a:p>
          <a:p>
            <a:pPr algn="just"/>
            <a:r>
              <a:rPr lang="en-IN" dirty="0"/>
              <a:t>Uses:</a:t>
            </a:r>
          </a:p>
          <a:p>
            <a:pPr algn="just">
              <a:buFont typeface="Wingdings" panose="05000000000000000000" pitchFamily="2" charset="2"/>
              <a:buChar char="§"/>
            </a:pPr>
            <a:r>
              <a:rPr lang="en-US" dirty="0"/>
              <a:t>It is convenient to use as a value added product. </a:t>
            </a:r>
          </a:p>
          <a:p>
            <a:pPr algn="just">
              <a:buFont typeface="Wingdings" panose="05000000000000000000" pitchFamily="2" charset="2"/>
              <a:buChar char="§"/>
            </a:pPr>
            <a:r>
              <a:rPr lang="en-US" dirty="0"/>
              <a:t>Soft serve ice cream manufacturers have a great utility of this product. </a:t>
            </a:r>
            <a:endParaRPr lang="en-IN" dirty="0"/>
          </a:p>
          <a:p>
            <a:pPr marL="0" indent="0">
              <a:buNone/>
            </a:pPr>
            <a:endParaRPr lang="en-US" dirty="0"/>
          </a:p>
          <a:p>
            <a:endParaRPr lang="en-IN" dirty="0"/>
          </a:p>
        </p:txBody>
      </p:sp>
    </p:spTree>
    <p:extLst>
      <p:ext uri="{BB962C8B-B14F-4D97-AF65-F5344CB8AC3E}">
        <p14:creationId xmlns:p14="http://schemas.microsoft.com/office/powerpoint/2010/main" val="88497504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64</TotalTime>
  <Words>1248</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Corbel</vt:lpstr>
      <vt:lpstr>Times New Roman</vt:lpstr>
      <vt:lpstr>Wingdings</vt:lpstr>
      <vt:lpstr>Depth</vt:lpstr>
      <vt:lpstr>Department :   Dairy Technology Course Title :   Ice Cream  &amp;  Frozen  Desserts Course No. :    DTT -222 Semester-  4th Course Teacher:     Dr.  Bipin   Kumar    Singh</vt:lpstr>
      <vt:lpstr>Introduction</vt:lpstr>
      <vt:lpstr>Composition of Dried Ice Cream Mix</vt:lpstr>
      <vt:lpstr>Manufacture of Dried Ice Cream Mix</vt:lpstr>
      <vt:lpstr>PowerPoint Presentation</vt:lpstr>
      <vt:lpstr>The Problem </vt:lpstr>
      <vt:lpstr>The Solution </vt:lpstr>
      <vt:lpstr>Contd..</vt:lpstr>
      <vt:lpstr>The Advantages </vt:lpstr>
      <vt:lpstr>LIQUID VS. POWDER ICE CREAM MIX </vt:lpstr>
      <vt:lpstr>Contd…</vt:lpstr>
      <vt:lpstr>Benefits of Dry Mixes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DR.VK SINGH</dc:creator>
  <cp:lastModifiedBy>DR.VK SINGH</cp:lastModifiedBy>
  <cp:revision>62</cp:revision>
  <dcterms:created xsi:type="dcterms:W3CDTF">2020-05-22T17:19:16Z</dcterms:created>
  <dcterms:modified xsi:type="dcterms:W3CDTF">2020-05-31T15:11:32Z</dcterms:modified>
</cp:coreProperties>
</file>