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75" r:id="rId4"/>
    <p:sldId id="279" r:id="rId5"/>
    <p:sldId id="278" r:id="rId6"/>
    <p:sldId id="260" r:id="rId7"/>
    <p:sldId id="261" r:id="rId8"/>
    <p:sldId id="262" r:id="rId9"/>
    <p:sldId id="274" r:id="rId10"/>
    <p:sldId id="281" r:id="rId11"/>
    <p:sldId id="282" r:id="rId12"/>
    <p:sldId id="283" r:id="rId13"/>
    <p:sldId id="286" r:id="rId14"/>
    <p:sldId id="287" r:id="rId15"/>
    <p:sldId id="263" r:id="rId16"/>
    <p:sldId id="264" r:id="rId17"/>
    <p:sldId id="265" r:id="rId18"/>
    <p:sldId id="266" r:id="rId19"/>
    <p:sldId id="267" r:id="rId20"/>
    <p:sldId id="268" r:id="rId21"/>
    <p:sldId id="269" r:id="rId22"/>
    <p:sldId id="270" r:id="rId23"/>
    <p:sldId id="271"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1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84123-474A-4A4E-A8EF-FA720089310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EF5F145-6DC0-4082-A7CA-12D47BF9C01A}">
      <dgm:prSet/>
      <dgm:spPr/>
      <dgm:t>
        <a:bodyPr/>
        <a:lstStyle/>
        <a:p>
          <a:pPr rtl="0"/>
          <a:r>
            <a:rPr lang="en-US" dirty="0" smtClean="0"/>
            <a:t>Thanks</a:t>
          </a:r>
          <a:endParaRPr lang="en-US" dirty="0"/>
        </a:p>
      </dgm:t>
    </dgm:pt>
    <dgm:pt modelId="{54B8746B-0079-45D2-A31D-3C553635C224}" type="parTrans" cxnId="{B9A4EAF0-AE3B-41A2-9804-3728C236B09D}">
      <dgm:prSet/>
      <dgm:spPr/>
      <dgm:t>
        <a:bodyPr/>
        <a:lstStyle/>
        <a:p>
          <a:endParaRPr lang="en-US"/>
        </a:p>
      </dgm:t>
    </dgm:pt>
    <dgm:pt modelId="{480AF1F7-5FE7-4F9C-A854-19A3834E9ED1}" type="sibTrans" cxnId="{B9A4EAF0-AE3B-41A2-9804-3728C236B09D}">
      <dgm:prSet/>
      <dgm:spPr/>
      <dgm:t>
        <a:bodyPr/>
        <a:lstStyle/>
        <a:p>
          <a:endParaRPr lang="en-US"/>
        </a:p>
      </dgm:t>
    </dgm:pt>
    <dgm:pt modelId="{D57639BD-E892-4E7E-84CA-866B82397BF5}" type="pres">
      <dgm:prSet presAssocID="{01984123-474A-4A4E-A8EF-FA7200893106}" presName="Name0" presStyleCnt="0">
        <dgm:presLayoutVars>
          <dgm:dir/>
          <dgm:animLvl val="lvl"/>
          <dgm:resizeHandles val="exact"/>
        </dgm:presLayoutVars>
      </dgm:prSet>
      <dgm:spPr/>
      <dgm:t>
        <a:bodyPr/>
        <a:lstStyle/>
        <a:p>
          <a:endParaRPr lang="en-US"/>
        </a:p>
      </dgm:t>
    </dgm:pt>
    <dgm:pt modelId="{C9EDC813-6921-4EDB-9AB6-A52F17FF03B3}" type="pres">
      <dgm:prSet presAssocID="{7EF5F145-6DC0-4082-A7CA-12D47BF9C01A}" presName="linNode" presStyleCnt="0"/>
      <dgm:spPr/>
    </dgm:pt>
    <dgm:pt modelId="{3B16FE7F-AF0B-4DD2-92C6-69EDDFADF806}" type="pres">
      <dgm:prSet presAssocID="{7EF5F145-6DC0-4082-A7CA-12D47BF9C01A}" presName="parentText" presStyleLbl="node1" presStyleIdx="0" presStyleCnt="1">
        <dgm:presLayoutVars>
          <dgm:chMax val="1"/>
          <dgm:bulletEnabled val="1"/>
        </dgm:presLayoutVars>
      </dgm:prSet>
      <dgm:spPr/>
      <dgm:t>
        <a:bodyPr/>
        <a:lstStyle/>
        <a:p>
          <a:endParaRPr lang="en-US"/>
        </a:p>
      </dgm:t>
    </dgm:pt>
  </dgm:ptLst>
  <dgm:cxnLst>
    <dgm:cxn modelId="{B9A4EAF0-AE3B-41A2-9804-3728C236B09D}" srcId="{01984123-474A-4A4E-A8EF-FA7200893106}" destId="{7EF5F145-6DC0-4082-A7CA-12D47BF9C01A}" srcOrd="0" destOrd="0" parTransId="{54B8746B-0079-45D2-A31D-3C553635C224}" sibTransId="{480AF1F7-5FE7-4F9C-A854-19A3834E9ED1}"/>
    <dgm:cxn modelId="{0341EEB2-C1F5-4900-BC0C-09F3D019D4D9}" type="presOf" srcId="{7EF5F145-6DC0-4082-A7CA-12D47BF9C01A}" destId="{3B16FE7F-AF0B-4DD2-92C6-69EDDFADF806}" srcOrd="0" destOrd="0" presId="urn:microsoft.com/office/officeart/2005/8/layout/vList5"/>
    <dgm:cxn modelId="{3B5BB323-DFAD-404F-A698-ABC286FBC943}" type="presOf" srcId="{01984123-474A-4A4E-A8EF-FA7200893106}" destId="{D57639BD-E892-4E7E-84CA-866B82397BF5}" srcOrd="0" destOrd="0" presId="urn:microsoft.com/office/officeart/2005/8/layout/vList5"/>
    <dgm:cxn modelId="{0ECEEE4F-8669-448F-97C0-2B62C36F2194}" type="presParOf" srcId="{D57639BD-E892-4E7E-84CA-866B82397BF5}" destId="{C9EDC813-6921-4EDB-9AB6-A52F17FF03B3}" srcOrd="0" destOrd="0" presId="urn:microsoft.com/office/officeart/2005/8/layout/vList5"/>
    <dgm:cxn modelId="{9A19C0D4-74A2-45B0-A092-124C87130437}" type="presParOf" srcId="{C9EDC813-6921-4EDB-9AB6-A52F17FF03B3}" destId="{3B16FE7F-AF0B-4DD2-92C6-69EDDFADF8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FE7F-AF0B-4DD2-92C6-69EDDFADF806}">
      <dsp:nvSpPr>
        <dsp:cNvPr id="0" name=""/>
        <dsp:cNvSpPr/>
      </dsp:nvSpPr>
      <dsp:spPr>
        <a:xfrm>
          <a:off x="2633471" y="0"/>
          <a:ext cx="2962656" cy="438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rtl="0">
            <a:lnSpc>
              <a:spcPct val="90000"/>
            </a:lnSpc>
            <a:spcBef>
              <a:spcPct val="0"/>
            </a:spcBef>
            <a:spcAft>
              <a:spcPct val="35000"/>
            </a:spcAft>
          </a:pPr>
          <a:r>
            <a:rPr lang="en-US" sz="6000" kern="1200" dirty="0" smtClean="0"/>
            <a:t>Thanks</a:t>
          </a:r>
          <a:endParaRPr lang="en-US" sz="6000" kern="1200" dirty="0"/>
        </a:p>
      </dsp:txBody>
      <dsp:txXfrm>
        <a:off x="2778096" y="144625"/>
        <a:ext cx="2673406" cy="40998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hordate" TargetMode="External"/><Relationship Id="rId2" Type="http://schemas.openxmlformats.org/officeDocument/2006/relationships/hyperlink" Target="https://en.wikipedia.org/wiki/Animal" TargetMode="External"/><Relationship Id="rId1" Type="http://schemas.openxmlformats.org/officeDocument/2006/relationships/slideLayout" Target="../slideLayouts/slideLayout2.xml"/><Relationship Id="rId6" Type="http://schemas.openxmlformats.org/officeDocument/2006/relationships/hyperlink" Target="https://en.wikipedia.org/wiki/Camelidae" TargetMode="External"/><Relationship Id="rId5" Type="http://schemas.openxmlformats.org/officeDocument/2006/relationships/hyperlink" Target="https://en.wikipedia.org/wiki/Even-toed_ungulate" TargetMode="External"/><Relationship Id="rId4" Type="http://schemas.openxmlformats.org/officeDocument/2006/relationships/hyperlink" Target="https://en.wikipedia.org/wiki/Mamma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Autofit/>
          </a:bodyPr>
          <a:lstStyle/>
          <a:p>
            <a:r>
              <a:rPr lang="en-US" sz="3600" b="1" dirty="0" smtClean="0"/>
              <a:t>General information of Horse and its Management</a:t>
            </a:r>
            <a:endParaRPr lang="en-US" sz="3600" b="1" dirty="0"/>
          </a:p>
        </p:txBody>
      </p:sp>
      <p:sp>
        <p:nvSpPr>
          <p:cNvPr id="10" name="Rectangle 3"/>
          <p:cNvSpPr txBox="1">
            <a:spLocks noChangeArrowheads="1"/>
          </p:cNvSpPr>
          <p:nvPr/>
        </p:nvSpPr>
        <p:spPr>
          <a:xfrm>
            <a:off x="3581400" y="4876800"/>
            <a:ext cx="4686300" cy="1752600"/>
          </a:xfrm>
          <a:prstGeom prst="rect">
            <a:avLst/>
          </a:prstGeom>
          <a:solidFill>
            <a:srgbClr val="FFFF00"/>
          </a:solidFill>
          <a:ln w="57150">
            <a:solidFill>
              <a:srgbClr val="FF0000"/>
            </a:solidFill>
          </a:ln>
        </p:spPr>
        <p:txBody>
          <a:bodyPr vert="horz" lIns="91440" tIns="45720" rIns="91440" bIns="45720" rtlCol="0">
            <a:normAutofit fontScale="70000" lnSpcReduction="20000"/>
          </a:bodyPr>
          <a:lstStyle/>
          <a:p>
            <a:pPr indent="-342900" algn="ctr">
              <a:buClr>
                <a:schemeClr val="hlink"/>
              </a:buClr>
              <a:buSzPct val="80000"/>
              <a:defRPr/>
            </a:pPr>
            <a:r>
              <a:rPr lang="en-US" sz="3200" dirty="0" smtClean="0"/>
              <a:t>Presented by</a:t>
            </a:r>
          </a:p>
          <a:p>
            <a:pPr lvl="0" indent="-342900" algn="ctr">
              <a:buClr>
                <a:schemeClr val="hlink"/>
              </a:buClr>
              <a:buSzPct val="80000"/>
              <a:defRPr/>
            </a:pPr>
            <a:r>
              <a:rPr lang="en-US" sz="4000" b="1" dirty="0" smtClean="0">
                <a:solidFill>
                  <a:srgbClr val="FF0000"/>
                </a:solidFill>
              </a:rPr>
              <a:t>Dr. </a:t>
            </a:r>
            <a:r>
              <a:rPr lang="en-US" sz="4000" b="1" dirty="0" err="1" smtClean="0">
                <a:solidFill>
                  <a:srgbClr val="FF0000"/>
                </a:solidFill>
              </a:rPr>
              <a:t>Ravikant</a:t>
            </a:r>
            <a:r>
              <a:rPr lang="en-US" sz="4000" b="1" dirty="0" smtClean="0">
                <a:solidFill>
                  <a:srgbClr val="FF0000"/>
                </a:solidFill>
              </a:rPr>
              <a:t> </a:t>
            </a:r>
            <a:r>
              <a:rPr lang="en-US" sz="4000" b="1" dirty="0" err="1" smtClean="0">
                <a:solidFill>
                  <a:srgbClr val="FF0000"/>
                </a:solidFill>
              </a:rPr>
              <a:t>Nirala</a:t>
            </a:r>
            <a:r>
              <a:rPr lang="en-US" sz="4000" b="1" dirty="0" smtClean="0">
                <a:solidFill>
                  <a:srgbClr val="FF0000"/>
                </a:solidFill>
              </a:rPr>
              <a:t> </a:t>
            </a:r>
          </a:p>
          <a:p>
            <a:pPr lvl="0" indent="-342900" algn="ctr">
              <a:buClr>
                <a:schemeClr val="hlink"/>
              </a:buClr>
              <a:buSzPct val="80000"/>
              <a:defRPr/>
            </a:pPr>
            <a:r>
              <a:rPr kumimoji="0" lang="en-US" sz="32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Assistant Professor </a:t>
            </a:r>
            <a:r>
              <a:rPr kumimoji="0" lang="hi-IN" sz="32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 </a:t>
            </a:r>
          </a:p>
          <a:p>
            <a:pPr marL="0" marR="0" lvl="0" indent="-342900" algn="ctr" defTabSz="914400" rtl="0" eaLnBrk="1" fontAlgn="auto" latinLnBrk="0" hangingPunct="1">
              <a:lnSpc>
                <a:spcPct val="100000"/>
              </a:lnSpc>
              <a:spcBef>
                <a:spcPts val="0"/>
              </a:spcBef>
              <a:spcAft>
                <a:spcPts val="0"/>
              </a:spcAft>
              <a:buClr>
                <a:schemeClr val="hlink"/>
              </a:buClr>
              <a:buSzPct val="80000"/>
              <a:buFont typeface="Arial" pitchFamily="34" charset="0"/>
              <a:buNone/>
              <a:tabLst/>
              <a:defRPr/>
            </a:pPr>
            <a:r>
              <a:rPr kumimoji="0" lang="en-US" sz="32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Livestock Production Management</a:t>
            </a:r>
            <a:endParaRPr kumimoji="0" lang="hi-IN" sz="32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endParaRPr>
          </a:p>
          <a:p>
            <a:pPr marL="0" marR="0" lvl="0" indent="-342900" algn="ctr" defTabSz="914400" rtl="0" eaLnBrk="1" fontAlgn="auto" latinLnBrk="0" hangingPunct="1">
              <a:lnSpc>
                <a:spcPct val="100000"/>
              </a:lnSpc>
              <a:spcBef>
                <a:spcPts val="0"/>
              </a:spcBef>
              <a:spcAft>
                <a:spcPts val="0"/>
              </a:spcAft>
              <a:buClr>
                <a:schemeClr val="hlink"/>
              </a:buClr>
              <a:buSzPct val="80000"/>
              <a:buFont typeface="Arial" pitchFamily="34" charset="0"/>
              <a:buNone/>
              <a:tabLst/>
              <a:defRPr/>
            </a:pPr>
            <a:r>
              <a:rPr kumimoji="0" lang="en-US" sz="32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Bihar Veterinary College, Patna - 14</a:t>
            </a:r>
          </a:p>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10"/>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524000"/>
            <a:ext cx="2891789"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dirty="0"/>
              <a:t>Horses are adapted to run, allowing them to quickly escape predators, possessing an excellent sense of balance and a strong fight-or-flight response. </a:t>
            </a:r>
            <a:endParaRPr lang="en-US" dirty="0" smtClean="0"/>
          </a:p>
          <a:p>
            <a:pPr algn="just"/>
            <a:r>
              <a:rPr lang="en-US" dirty="0"/>
              <a:t>Related to this need to flee from predators in the wild is an unusual </a:t>
            </a:r>
            <a:r>
              <a:rPr lang="en-US" dirty="0" smtClean="0"/>
              <a:t>trait.</a:t>
            </a:r>
          </a:p>
          <a:p>
            <a:pPr algn="just"/>
            <a:r>
              <a:rPr lang="en-US" dirty="0"/>
              <a:t>horses are able to sleep both standing up and lying down, with younger horses tending to sleep significantly more than </a:t>
            </a:r>
            <a:r>
              <a:rPr lang="en-US" dirty="0" smtClean="0"/>
              <a:t>adults.</a:t>
            </a:r>
          </a:p>
          <a:p>
            <a:pPr algn="just"/>
            <a:r>
              <a:rPr lang="en-US" dirty="0"/>
              <a:t>Female horses, called mares, carry their young for </a:t>
            </a:r>
            <a:r>
              <a:rPr lang="en-US" dirty="0" smtClean="0"/>
              <a:t>11</a:t>
            </a:r>
            <a:r>
              <a:rPr lang="en-US" dirty="0"/>
              <a:t> </a:t>
            </a:r>
            <a:r>
              <a:rPr lang="en-US" dirty="0" smtClean="0"/>
              <a:t>months and foal</a:t>
            </a:r>
            <a:r>
              <a:rPr lang="en-US" dirty="0"/>
              <a:t>, can stand and run shortly following birth. </a:t>
            </a:r>
            <a:endParaRPr lang="en-US" dirty="0" smtClean="0"/>
          </a:p>
          <a:p>
            <a:pPr algn="just"/>
            <a:r>
              <a:rPr lang="en-US" dirty="0" smtClean="0"/>
              <a:t>Training </a:t>
            </a:r>
            <a:r>
              <a:rPr lang="en-US" dirty="0"/>
              <a:t>under a saddle or in a harness between the ages of two and four. </a:t>
            </a:r>
          </a:p>
        </p:txBody>
      </p:sp>
    </p:spTree>
    <p:extLst>
      <p:ext uri="{BB962C8B-B14F-4D97-AF65-F5344CB8AC3E}">
        <p14:creationId xmlns:p14="http://schemas.microsoft.com/office/powerpoint/2010/main" val="228722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Autofit/>
          </a:bodyPr>
          <a:lstStyle/>
          <a:p>
            <a:pPr algn="just"/>
            <a:r>
              <a:rPr lang="en-US" sz="2000" dirty="0"/>
              <a:t>Horse breeds are loosely divided into three categories based on general temperament: spirited </a:t>
            </a:r>
            <a:endParaRPr lang="en-US" sz="2000" dirty="0" smtClean="0"/>
          </a:p>
          <a:p>
            <a:pPr algn="just"/>
            <a:r>
              <a:rPr lang="en-US" sz="2000" dirty="0" smtClean="0"/>
              <a:t>Hot </a:t>
            </a:r>
            <a:r>
              <a:rPr lang="en-US" sz="2000" dirty="0"/>
              <a:t>bloods" with speed and endurance; </a:t>
            </a:r>
            <a:endParaRPr lang="en-US" sz="2000" dirty="0" smtClean="0"/>
          </a:p>
          <a:p>
            <a:pPr algn="just"/>
            <a:r>
              <a:rPr lang="en-US" sz="2000" dirty="0" smtClean="0"/>
              <a:t>Cold </a:t>
            </a:r>
            <a:r>
              <a:rPr lang="en-US" sz="2000" dirty="0"/>
              <a:t>bloods", such as draft horses and </a:t>
            </a:r>
            <a:r>
              <a:rPr lang="en-US" sz="2000" dirty="0" smtClean="0"/>
              <a:t>Ponies, suitable for slow, heavy work; and </a:t>
            </a:r>
          </a:p>
          <a:p>
            <a:pPr algn="just"/>
            <a:r>
              <a:rPr lang="en-US" sz="2000" dirty="0" smtClean="0"/>
              <a:t>Warmbloods", developed from crosses between hot bloods and cold bloods, often focusing on creating breeds for specific riding purposes, particularly in Europe. </a:t>
            </a:r>
          </a:p>
          <a:p>
            <a:pPr algn="just"/>
            <a:r>
              <a:rPr lang="en-US" sz="2000" dirty="0" smtClean="0"/>
              <a:t>There are more than 300 breeds of horse in the world today, developed for many different uses.</a:t>
            </a:r>
          </a:p>
          <a:p>
            <a:pPr algn="just"/>
            <a:r>
              <a:rPr lang="en-US" sz="2000" dirty="0" smtClean="0"/>
              <a:t>Horses </a:t>
            </a:r>
            <a:r>
              <a:rPr lang="en-US" sz="2000" dirty="0"/>
              <a:t>and humans interact in a wide variety of sport competitions and non-competitive recreational pursuits, as well as in working activities such as police work, agriculture, </a:t>
            </a:r>
            <a:r>
              <a:rPr lang="en-US" sz="2000" dirty="0" smtClean="0"/>
              <a:t>entertainment and</a:t>
            </a:r>
            <a:r>
              <a:rPr lang="en-US" sz="2000" dirty="0"/>
              <a:t> </a:t>
            </a:r>
            <a:r>
              <a:rPr lang="en-US" sz="2000" dirty="0" smtClean="0"/>
              <a:t>therapy.</a:t>
            </a:r>
          </a:p>
          <a:p>
            <a:pPr algn="just"/>
            <a:r>
              <a:rPr lang="en-US" sz="2000" dirty="0"/>
              <a:t>Many products are derived from horses, including meat, milk, hide, hair, bone, and pharmaceuticals extracted from the urine of pregnant mares. </a:t>
            </a:r>
            <a:endParaRPr lang="en-US" sz="2000" dirty="0" smtClean="0"/>
          </a:p>
          <a:p>
            <a:pPr algn="just"/>
            <a:r>
              <a:rPr lang="en-US" sz="2000" dirty="0" smtClean="0"/>
              <a:t>Humans </a:t>
            </a:r>
            <a:r>
              <a:rPr lang="en-US" sz="2000" dirty="0"/>
              <a:t>provide domesticated horses with food, water, and shelter, as well as attention from specialists such as veterinarians and farriers</a:t>
            </a:r>
            <a:r>
              <a:rPr lang="en-US" sz="2000" dirty="0" smtClean="0"/>
              <a:t>.</a:t>
            </a:r>
          </a:p>
          <a:p>
            <a:pPr algn="just"/>
            <a:endParaRPr lang="en-US" sz="2000" dirty="0"/>
          </a:p>
        </p:txBody>
      </p:sp>
    </p:spTree>
    <p:extLst>
      <p:ext uri="{BB962C8B-B14F-4D97-AF65-F5344CB8AC3E}">
        <p14:creationId xmlns:p14="http://schemas.microsoft.com/office/powerpoint/2010/main" val="169324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924800" cy="6400800"/>
          </a:xfrm>
        </p:spPr>
        <p:txBody>
          <a:bodyPr>
            <a:noAutofit/>
          </a:bodyPr>
          <a:lstStyle/>
          <a:p>
            <a:pPr algn="just"/>
            <a:r>
              <a:rPr lang="en-US" sz="1600" dirty="0"/>
              <a:t>The height of horses is measured at the highest point of the withers, where the neck meets the </a:t>
            </a:r>
            <a:r>
              <a:rPr lang="en-US" sz="1600" dirty="0" smtClean="0"/>
              <a:t>back</a:t>
            </a:r>
            <a:r>
              <a:rPr lang="en-US" sz="1600" u="sng" dirty="0" smtClean="0"/>
              <a:t>.</a:t>
            </a:r>
          </a:p>
          <a:p>
            <a:pPr algn="just"/>
            <a:r>
              <a:rPr lang="en-US" sz="1600" dirty="0"/>
              <a:t>In English-speaking countries, the height of horses is often stated in units of hands and inches: </a:t>
            </a:r>
            <a:endParaRPr lang="en-US" sz="1600" dirty="0" smtClean="0"/>
          </a:p>
          <a:p>
            <a:pPr algn="just"/>
            <a:r>
              <a:rPr lang="en-US" sz="1600" dirty="0" smtClean="0"/>
              <a:t>One </a:t>
            </a:r>
            <a:r>
              <a:rPr lang="en-US" sz="1600" dirty="0"/>
              <a:t>hand is equal to 4 inches (101.6 mm). The height is expressed as the number of full hands, followed by a point, then the number of additional inches, and ending with the abbreviation "h" or "</a:t>
            </a:r>
            <a:r>
              <a:rPr lang="en-US" sz="1600" dirty="0" err="1"/>
              <a:t>hh</a:t>
            </a:r>
            <a:r>
              <a:rPr lang="en-US" sz="1600" dirty="0"/>
              <a:t>" (for "hands high"). </a:t>
            </a:r>
            <a:endParaRPr lang="en-US" sz="1600" dirty="0" smtClean="0"/>
          </a:p>
          <a:p>
            <a:pPr algn="just"/>
            <a:r>
              <a:rPr lang="en-US" sz="1600" dirty="0" smtClean="0"/>
              <a:t>Thus</a:t>
            </a:r>
            <a:r>
              <a:rPr lang="en-US" sz="1600" dirty="0"/>
              <a:t>, a horse described as "15.2 h" is 15 hands plus 2 inches, for a total of 62 inches (157.5 cm) in </a:t>
            </a:r>
            <a:r>
              <a:rPr lang="en-US" sz="1600" dirty="0" smtClean="0"/>
              <a:t>height.</a:t>
            </a:r>
          </a:p>
          <a:p>
            <a:pPr algn="just"/>
            <a:r>
              <a:rPr lang="en-US" sz="1600" dirty="0"/>
              <a:t>The size of horses varies by breed, but also is influenced by nutrition. </a:t>
            </a:r>
            <a:endParaRPr lang="en-US" sz="1600" dirty="0" smtClean="0"/>
          </a:p>
          <a:p>
            <a:pPr algn="just"/>
            <a:r>
              <a:rPr lang="en-US" sz="1600" dirty="0" smtClean="0"/>
              <a:t>Light </a:t>
            </a:r>
            <a:r>
              <a:rPr lang="en-US" sz="1600" dirty="0"/>
              <a:t>riding horses usually range in height from 14 to 16 hands (56 to 64 inches, 142 to 163 cm) and can weigh from 380 to 550 </a:t>
            </a:r>
            <a:r>
              <a:rPr lang="en-US" sz="1600" dirty="0" smtClean="0"/>
              <a:t>kilograms.</a:t>
            </a:r>
          </a:p>
          <a:p>
            <a:pPr algn="just"/>
            <a:r>
              <a:rPr lang="en-US" sz="1600" dirty="0" smtClean="0"/>
              <a:t>Larger </a:t>
            </a:r>
            <a:r>
              <a:rPr lang="en-US" sz="1600" dirty="0"/>
              <a:t>riding horses usually start at about 15.2 hands (62 inches, 157 cm) and often are as tall as 17 hands (68 inches, 173 cm), weighing from 500 to 600 </a:t>
            </a:r>
            <a:r>
              <a:rPr lang="en-US" sz="1600" dirty="0" smtClean="0"/>
              <a:t>kilograms.</a:t>
            </a:r>
          </a:p>
          <a:p>
            <a:pPr algn="just"/>
            <a:r>
              <a:rPr lang="en-US" sz="1600" dirty="0" smtClean="0"/>
              <a:t>Heavy </a:t>
            </a:r>
            <a:r>
              <a:rPr lang="en-US" sz="1600" dirty="0"/>
              <a:t>or draft horses are usually at least 16 hands (64 inches, 163 cm) high and can be as tall as 18 hands (72 inches, 183 cm) high. They can weigh from about 700 to 1,000 </a:t>
            </a:r>
            <a:r>
              <a:rPr lang="en-US" sz="1600" dirty="0" smtClean="0"/>
              <a:t>kilograms.</a:t>
            </a:r>
          </a:p>
          <a:p>
            <a:pPr algn="just"/>
            <a:r>
              <a:rPr lang="en-US" sz="1600" dirty="0"/>
              <a:t>The largest horse in recorded history was probably a Shire horse named Mammoth, who was born in 1848. He stood 21.2</a:t>
            </a:r>
            <a:r>
              <a:rPr lang="en-US" sz="1600" baseline="30000" dirty="0"/>
              <a:t> 1</a:t>
            </a:r>
            <a:r>
              <a:rPr lang="en-US" sz="1600" dirty="0"/>
              <a:t>⁄</a:t>
            </a:r>
            <a:r>
              <a:rPr lang="en-US" sz="1600" baseline="-25000" dirty="0"/>
              <a:t>4</a:t>
            </a:r>
            <a:r>
              <a:rPr lang="en-US" sz="1600" dirty="0"/>
              <a:t> hands (86.25 inches, 219 cm) high and his peak weight was estimated at 1,524 </a:t>
            </a:r>
            <a:r>
              <a:rPr lang="en-US" sz="1600" dirty="0" smtClean="0"/>
              <a:t>kilograms.</a:t>
            </a:r>
          </a:p>
          <a:p>
            <a:pPr algn="just"/>
            <a:r>
              <a:rPr lang="en-US" sz="1600" dirty="0" smtClean="0"/>
              <a:t>The </a:t>
            </a:r>
            <a:r>
              <a:rPr lang="en-US" sz="1600" dirty="0"/>
              <a:t>current record holder for the world's smallest horse is Thumbelina, a fully mature miniature horse affected by dwarfism. She is 17 in (43 cm) tall and weighs 57 </a:t>
            </a:r>
            <a:r>
              <a:rPr lang="en-US" sz="1600" dirty="0" err="1"/>
              <a:t>lb</a:t>
            </a:r>
            <a:r>
              <a:rPr lang="en-US" sz="1600" dirty="0"/>
              <a:t> (26 kg)</a:t>
            </a:r>
            <a:endParaRPr lang="en-US" sz="1600" dirty="0" smtClean="0"/>
          </a:p>
          <a:p>
            <a:pPr algn="just"/>
            <a:endParaRPr lang="en-US" sz="1600" dirty="0"/>
          </a:p>
        </p:txBody>
      </p:sp>
    </p:spTree>
    <p:extLst>
      <p:ext uri="{BB962C8B-B14F-4D97-AF65-F5344CB8AC3E}">
        <p14:creationId xmlns:p14="http://schemas.microsoft.com/office/powerpoint/2010/main" val="310396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
            <a:ext cx="8229600" cy="6781800"/>
          </a:xfrm>
        </p:spPr>
        <p:txBody>
          <a:bodyPr>
            <a:noAutofit/>
          </a:bodyPr>
          <a:lstStyle/>
          <a:p>
            <a:pPr algn="just"/>
            <a:r>
              <a:rPr lang="en-US" sz="2800" dirty="0"/>
              <a:t>Ponies are taxonomically the same animals as horses. The distinction between a horse and pony is commonly drawn on the basis of height, especially for competition purposes. </a:t>
            </a:r>
            <a:endParaRPr lang="en-US" sz="2800" dirty="0" smtClean="0"/>
          </a:p>
          <a:p>
            <a:pPr algn="just"/>
            <a:r>
              <a:rPr lang="en-US" sz="2800" dirty="0" smtClean="0"/>
              <a:t>However</a:t>
            </a:r>
            <a:r>
              <a:rPr lang="en-US" sz="2800" dirty="0"/>
              <a:t>, height alone is not dispositive; the difference between horses and ponies may also include aspects of phenotype, including conformation and temperament</a:t>
            </a:r>
            <a:r>
              <a:rPr lang="en-US" sz="2800" dirty="0" smtClean="0"/>
              <a:t>.</a:t>
            </a:r>
          </a:p>
          <a:p>
            <a:pPr algn="just"/>
            <a:r>
              <a:rPr lang="en-US" sz="2800" dirty="0"/>
              <a:t>The traditional standard for height of a horse or a pony at maturity is 14.2 hands (58 inches, 147 cm). </a:t>
            </a:r>
            <a:endParaRPr lang="en-US" sz="2800" dirty="0" smtClean="0"/>
          </a:p>
          <a:p>
            <a:pPr algn="just"/>
            <a:r>
              <a:rPr lang="en-US" sz="2800" dirty="0" smtClean="0"/>
              <a:t>An </a:t>
            </a:r>
            <a:r>
              <a:rPr lang="en-US" sz="2800" dirty="0"/>
              <a:t>animal 14.2 h or over is usually considered to be a horse and one less than 14.2 h a </a:t>
            </a:r>
            <a:r>
              <a:rPr lang="en-US" sz="2800" dirty="0" smtClean="0"/>
              <a:t>pony.</a:t>
            </a:r>
          </a:p>
          <a:p>
            <a:pPr algn="just"/>
            <a:r>
              <a:rPr lang="en-US" sz="2800" dirty="0"/>
              <a:t>Horses exhibit a diverse array of coat colors and distinctive markings, described by a specialized vocabulary. </a:t>
            </a:r>
            <a:endParaRPr lang="en-US" sz="2800" dirty="0" smtClean="0"/>
          </a:p>
          <a:p>
            <a:pPr algn="just"/>
            <a:r>
              <a:rPr lang="en-US" sz="2800" dirty="0" smtClean="0"/>
              <a:t>Often</a:t>
            </a:r>
            <a:r>
              <a:rPr lang="en-US" sz="2800" dirty="0"/>
              <a:t>, a horse is classified first by its coat color, before breed or </a:t>
            </a:r>
            <a:r>
              <a:rPr lang="en-US" sz="2800" dirty="0" smtClean="0"/>
              <a:t>sex.</a:t>
            </a:r>
          </a:p>
          <a:p>
            <a:pPr algn="just"/>
            <a:endParaRPr lang="en-US" sz="2800" dirty="0"/>
          </a:p>
        </p:txBody>
      </p:sp>
    </p:spTree>
    <p:extLst>
      <p:ext uri="{BB962C8B-B14F-4D97-AF65-F5344CB8AC3E}">
        <p14:creationId xmlns:p14="http://schemas.microsoft.com/office/powerpoint/2010/main" val="47986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algn="just"/>
            <a:r>
              <a:rPr lang="en-US" dirty="0"/>
              <a:t>They have the largest eyes of any land </a:t>
            </a:r>
            <a:r>
              <a:rPr lang="en-US" dirty="0" smtClean="0"/>
              <a:t>mammal.</a:t>
            </a:r>
          </a:p>
          <a:p>
            <a:pPr algn="just"/>
            <a:r>
              <a:rPr lang="en-US" dirty="0" smtClean="0"/>
              <a:t>They have lateral-eyed</a:t>
            </a:r>
            <a:r>
              <a:rPr lang="en-US" dirty="0"/>
              <a:t>, meaning that their eyes are positioned on the sides of their </a:t>
            </a:r>
            <a:r>
              <a:rPr lang="en-US" dirty="0" smtClean="0"/>
              <a:t>heads. </a:t>
            </a:r>
          </a:p>
          <a:p>
            <a:pPr algn="just"/>
            <a:r>
              <a:rPr lang="en-US" dirty="0" smtClean="0"/>
              <a:t>This </a:t>
            </a:r>
            <a:r>
              <a:rPr lang="en-US" dirty="0"/>
              <a:t>means that horses have a range of vision of more than 350°, with approximately 65° of this being binocular vision and the remaining 285° monocular </a:t>
            </a:r>
            <a:r>
              <a:rPr lang="en-US" dirty="0" smtClean="0"/>
              <a:t>vision.</a:t>
            </a:r>
          </a:p>
          <a:p>
            <a:pPr algn="just"/>
            <a:r>
              <a:rPr lang="en-US" dirty="0" smtClean="0"/>
              <a:t>Horses </a:t>
            </a:r>
            <a:r>
              <a:rPr lang="en-US" dirty="0"/>
              <a:t>have excellent day and night vision, but they have two-color, or dichromatic vision; their color vision is somewhat like red-green color blindness in humans, where certain colors, especially red and related colors, appear as a shade of green</a:t>
            </a:r>
            <a:r>
              <a:rPr lang="en-US" dirty="0" smtClean="0"/>
              <a:t>.</a:t>
            </a:r>
          </a:p>
          <a:p>
            <a:pPr algn="just"/>
            <a:r>
              <a:rPr lang="en-US" dirty="0"/>
              <a:t>Their sense of </a:t>
            </a:r>
            <a:r>
              <a:rPr lang="en-US" dirty="0" smtClean="0"/>
              <a:t>smell is much </a:t>
            </a:r>
            <a:r>
              <a:rPr lang="en-US" dirty="0"/>
              <a:t>better than that of humans, is not quite as good as that of a dog. </a:t>
            </a:r>
            <a:endParaRPr lang="en-US" dirty="0" smtClean="0"/>
          </a:p>
          <a:p>
            <a:pPr algn="just"/>
            <a:r>
              <a:rPr lang="en-US" dirty="0" smtClean="0"/>
              <a:t>It </a:t>
            </a:r>
            <a:r>
              <a:rPr lang="en-US" dirty="0"/>
              <a:t>is believed to play a key role in the social interactions of horses as well as detecting other key scents in the environment. </a:t>
            </a:r>
            <a:endParaRPr lang="en-US" dirty="0" smtClean="0"/>
          </a:p>
          <a:p>
            <a:pPr algn="just"/>
            <a:r>
              <a:rPr lang="en-US" dirty="0" smtClean="0"/>
              <a:t>Horses </a:t>
            </a:r>
            <a:r>
              <a:rPr lang="en-US" dirty="0"/>
              <a:t>have two olfactory </a:t>
            </a:r>
            <a:r>
              <a:rPr lang="en-US" dirty="0" smtClean="0"/>
              <a:t>centers.</a:t>
            </a:r>
          </a:p>
          <a:p>
            <a:pPr algn="just"/>
            <a:r>
              <a:rPr lang="en-US" dirty="0"/>
              <a:t>Horses have a great sense of balance, due partly to their ability to feel their footing and partly to highly </a:t>
            </a:r>
            <a:r>
              <a:rPr lang="en-US" dirty="0" smtClean="0"/>
              <a:t>developed</a:t>
            </a:r>
            <a:r>
              <a:rPr lang="en-US" dirty="0"/>
              <a:t>.</a:t>
            </a:r>
          </a:p>
        </p:txBody>
      </p:sp>
    </p:spTree>
    <p:extLst>
      <p:ext uri="{BB962C8B-B14F-4D97-AF65-F5344CB8AC3E}">
        <p14:creationId xmlns:p14="http://schemas.microsoft.com/office/powerpoint/2010/main" val="119225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365126"/>
            <a:ext cx="6343650" cy="1325563"/>
          </a:xfrm>
          <a:solidFill>
            <a:srgbClr val="FFFF00"/>
          </a:solidFill>
          <a:ln w="28575">
            <a:solidFill>
              <a:srgbClr val="00B0F0"/>
            </a:solidFill>
          </a:ln>
          <a:effectLst>
            <a:glow rad="101600">
              <a:schemeClr val="accent1">
                <a:satMod val="175000"/>
                <a:alpha val="40000"/>
              </a:schemeClr>
            </a:glow>
            <a:innerShdw blurRad="63500" dist="50800" dir="13500000">
              <a:prstClr val="black">
                <a:alpha val="50000"/>
              </a:prstClr>
            </a:innerShdw>
          </a:effectLst>
          <a:scene3d>
            <a:camera prst="orthographicFront"/>
            <a:lightRig rig="threePt" dir="t"/>
          </a:scene3d>
          <a:sp3d>
            <a:bevelT/>
          </a:sp3d>
        </p:spPr>
        <p:txBody>
          <a:bodyPr>
            <a:norm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Terminology in Equine Production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301241"/>
            <a:ext cx="8115300" cy="4267199"/>
          </a:xfrm>
        </p:spPr>
        <p:txBody>
          <a:bodyPr>
            <a:normAutofit fontScale="70000" lnSpcReduction="20000"/>
          </a:bodyPr>
          <a:lstStyle/>
          <a:p>
            <a:pPr marL="0" indent="0" algn="just">
              <a:buNone/>
            </a:pPr>
            <a:r>
              <a:rPr lang="en-US" b="1" dirty="0" smtClean="0">
                <a:latin typeface="Times New Roman" panose="02020603050405020304" pitchFamily="18" charset="0"/>
                <a:cs typeface="Times New Roman" panose="02020603050405020304" pitchFamily="18" charset="0"/>
              </a:rPr>
              <a:t>Mare: </a:t>
            </a:r>
            <a:r>
              <a:rPr lang="en-US" dirty="0" smtClean="0">
                <a:latin typeface="Times New Roman" panose="02020603050405020304" pitchFamily="18" charset="0"/>
                <a:cs typeface="Times New Roman" panose="02020603050405020304" pitchFamily="18" charset="0"/>
              </a:rPr>
              <a:t>A mature female horse of four years of age and given birth of a foal. </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Stallion: </a:t>
            </a:r>
            <a:r>
              <a:rPr lang="en-US" dirty="0" smtClean="0">
                <a:latin typeface="Times New Roman" panose="02020603050405020304" pitchFamily="18" charset="0"/>
                <a:cs typeface="Times New Roman" panose="02020603050405020304" pitchFamily="18" charset="0"/>
              </a:rPr>
              <a:t>A mature uncastrated male horse of four years of age. </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Gelding: A</a:t>
            </a:r>
            <a:r>
              <a:rPr lang="en-US" dirty="0" smtClean="0">
                <a:latin typeface="Times New Roman" panose="02020603050405020304" pitchFamily="18" charset="0"/>
                <a:cs typeface="Times New Roman" panose="02020603050405020304" pitchFamily="18" charset="0"/>
              </a:rPr>
              <a:t> castrated male horse of all ages.</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Colt: </a:t>
            </a:r>
            <a:r>
              <a:rPr lang="en-US" dirty="0" smtClean="0">
                <a:latin typeface="Times New Roman" panose="02020603050405020304" pitchFamily="18" charset="0"/>
                <a:cs typeface="Times New Roman" panose="02020603050405020304" pitchFamily="18" charset="0"/>
              </a:rPr>
              <a:t>A young uncastrated male horse.</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Filly: </a:t>
            </a:r>
            <a:r>
              <a:rPr lang="en-US" dirty="0" smtClean="0">
                <a:latin typeface="Times New Roman" panose="02020603050405020304" pitchFamily="18" charset="0"/>
                <a:cs typeface="Times New Roman" panose="02020603050405020304" pitchFamily="18" charset="0"/>
              </a:rPr>
              <a:t>A young female horse under 3-4 years of age.  After foaling………. mare. </a:t>
            </a:r>
          </a:p>
          <a:p>
            <a:endParaRPr lang="en-US" dirty="0"/>
          </a:p>
        </p:txBody>
      </p:sp>
    </p:spTree>
    <p:extLst>
      <p:ext uri="{BB962C8B-B14F-4D97-AF65-F5344CB8AC3E}">
        <p14:creationId xmlns:p14="http://schemas.microsoft.com/office/powerpoint/2010/main" val="1471375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355330" cy="5943599"/>
          </a:xfrm>
        </p:spPr>
        <p:txBody>
          <a:bodyPr>
            <a:normAutofit fontScale="92500"/>
          </a:bodyPr>
          <a:lstStyle/>
          <a:p>
            <a:pPr marL="0" indent="0" algn="just">
              <a:buNone/>
            </a:pPr>
            <a:r>
              <a:rPr lang="en-US" sz="3200" b="1" dirty="0">
                <a:latin typeface="Times New Roman" panose="02020603050405020304" pitchFamily="18" charset="0"/>
                <a:cs typeface="Times New Roman" panose="02020603050405020304" pitchFamily="18" charset="0"/>
              </a:rPr>
              <a:t>Foal: </a:t>
            </a:r>
            <a:r>
              <a:rPr lang="en-US" sz="3200" dirty="0">
                <a:latin typeface="Times New Roman" panose="02020603050405020304" pitchFamily="18" charset="0"/>
                <a:cs typeface="Times New Roman" panose="02020603050405020304" pitchFamily="18" charset="0"/>
              </a:rPr>
              <a:t>A young horse of either sex under the age of one year such as Colt foal and Filly foal.</a:t>
            </a: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Foaling</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act of giving birth by mare.</a:t>
            </a: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Foal </a:t>
            </a:r>
            <a:r>
              <a:rPr lang="en-US" sz="3200" b="1" dirty="0">
                <a:latin typeface="Times New Roman" panose="02020603050405020304" pitchFamily="18" charset="0"/>
                <a:cs typeface="Times New Roman" panose="02020603050405020304" pitchFamily="18" charset="0"/>
              </a:rPr>
              <a:t>at foot: </a:t>
            </a:r>
            <a:r>
              <a:rPr lang="en-US" sz="3200" dirty="0">
                <a:latin typeface="Times New Roman" panose="02020603050405020304" pitchFamily="18" charset="0"/>
                <a:cs typeface="Times New Roman" panose="02020603050405020304" pitchFamily="18" charset="0"/>
              </a:rPr>
              <a:t>A suckling foal running with its dam/mare.</a:t>
            </a: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Covering</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Mating in horses. </a:t>
            </a: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Broodmare</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 mare that is used for horse </a:t>
            </a:r>
            <a:r>
              <a:rPr lang="en-US" sz="3200" dirty="0" smtClean="0">
                <a:latin typeface="Times New Roman" panose="02020603050405020304" pitchFamily="18" charset="0"/>
                <a:cs typeface="Times New Roman" panose="02020603050405020304" pitchFamily="18" charset="0"/>
              </a:rPr>
              <a:t>breeding.</a:t>
            </a:r>
            <a:endParaRPr lang="en-US" sz="3200" dirty="0">
              <a:latin typeface="Times New Roman" panose="02020603050405020304" pitchFamily="18" charset="0"/>
              <a:cs typeface="Times New Roman" panose="02020603050405020304" pitchFamily="18" charset="0"/>
            </a:endParaRPr>
          </a:p>
          <a:p>
            <a:pPr marL="0" indent="0" fontAlgn="base">
              <a:buNone/>
            </a:pPr>
            <a:endParaRPr lang="en-US" dirty="0"/>
          </a:p>
        </p:txBody>
      </p:sp>
    </p:spTree>
    <p:extLst>
      <p:ext uri="{BB962C8B-B14F-4D97-AF65-F5344CB8AC3E}">
        <p14:creationId xmlns:p14="http://schemas.microsoft.com/office/powerpoint/2010/main" val="9953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275320" cy="5943599"/>
          </a:xfrm>
        </p:spPr>
        <p:txBody>
          <a:bodyPr>
            <a:normAutofit fontScale="77500" lnSpcReduction="20000"/>
          </a:bodyPr>
          <a:lstStyle/>
          <a:p>
            <a:pPr marL="0" indent="0" algn="just">
              <a:buNone/>
            </a:pPr>
            <a:r>
              <a:rPr lang="en-US" b="1" dirty="0">
                <a:latin typeface="Times New Roman" panose="02020603050405020304" pitchFamily="18" charset="0"/>
                <a:cs typeface="Times New Roman" panose="02020603050405020304" pitchFamily="18" charset="0"/>
              </a:rPr>
              <a:t>Stud: </a:t>
            </a:r>
            <a:r>
              <a:rPr lang="en-US" dirty="0">
                <a:latin typeface="Times New Roman" panose="02020603050405020304" pitchFamily="18" charset="0"/>
                <a:cs typeface="Times New Roman" panose="02020603050405020304" pitchFamily="18" charset="0"/>
              </a:rPr>
              <a:t>An establishment where pedigreed stallion being kept for breeding. </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Stud </a:t>
            </a:r>
            <a:r>
              <a:rPr lang="en-US" b="1" dirty="0">
                <a:latin typeface="Times New Roman" panose="02020603050405020304" pitchFamily="18" charset="0"/>
                <a:cs typeface="Times New Roman" panose="02020603050405020304" pitchFamily="18" charset="0"/>
              </a:rPr>
              <a:t>Book: </a:t>
            </a:r>
            <a:r>
              <a:rPr lang="en-US" dirty="0">
                <a:latin typeface="Times New Roman" panose="02020603050405020304" pitchFamily="18" charset="0"/>
                <a:cs typeface="Times New Roman" panose="02020603050405020304" pitchFamily="18" charset="0"/>
              </a:rPr>
              <a:t>A list of horses of a particular breed whose parents are known.</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Hand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measurement of the height of a horse. One hand is equal to 4 inches. The measurement is usually taken from the ground to the </a:t>
            </a:r>
            <a:r>
              <a:rPr lang="en-US" dirty="0" smtClean="0">
                <a:latin typeface="Times New Roman" panose="02020603050405020304" pitchFamily="18" charset="0"/>
                <a:cs typeface="Times New Roman" panose="02020603050405020304" pitchFamily="18" charset="0"/>
              </a:rPr>
              <a:t>withers.</a:t>
            </a:r>
            <a:endParaRPr lang="en-US" dirty="0">
              <a:latin typeface="Times New Roman" panose="02020603050405020304" pitchFamily="18" charset="0"/>
              <a:cs typeface="Times New Roman" panose="02020603050405020304" pitchFamily="18" charset="0"/>
            </a:endParaRP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Pony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horse breed that typically </a:t>
            </a:r>
            <a:r>
              <a:rPr lang="en-US" dirty="0" smtClean="0">
                <a:latin typeface="Times New Roman" panose="02020603050405020304" pitchFamily="18" charset="0"/>
                <a:cs typeface="Times New Roman" panose="02020603050405020304" pitchFamily="18" charset="0"/>
              </a:rPr>
              <a:t>measures shorter </a:t>
            </a:r>
            <a:r>
              <a:rPr lang="en-US" dirty="0">
                <a:latin typeface="Times New Roman" panose="02020603050405020304" pitchFamily="18" charset="0"/>
                <a:cs typeface="Times New Roman" panose="02020603050405020304" pitchFamily="18" charset="0"/>
              </a:rPr>
              <a:t>than 14.2 hands (58 inches, 147 cm). it is used in sport of polo.</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Horses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Individual animals of breeds that typically </a:t>
            </a:r>
            <a:r>
              <a:rPr lang="en-US" dirty="0" smtClean="0">
                <a:latin typeface="Times New Roman" panose="02020603050405020304" pitchFamily="18" charset="0"/>
                <a:cs typeface="Times New Roman" panose="02020603050405020304" pitchFamily="18" charset="0"/>
              </a:rPr>
              <a:t>measure over </a:t>
            </a:r>
            <a:r>
              <a:rPr lang="en-US" dirty="0">
                <a:latin typeface="Times New Roman" panose="02020603050405020304" pitchFamily="18" charset="0"/>
                <a:cs typeface="Times New Roman" panose="02020603050405020304" pitchFamily="18" charset="0"/>
              </a:rPr>
              <a:t>14.2 hands (148 cm, 58.27 in) of  height without shoes and over 14.2½ h (149 cm, 58.66 in) (just) with shoes. </a:t>
            </a:r>
            <a:r>
              <a:rPr lang="en-US" b="1" dirty="0" smtClean="0">
                <a:solidFill>
                  <a:srgbClr val="FF0000"/>
                </a:solidFill>
                <a:latin typeface="Times New Roman" panose="02020603050405020304" pitchFamily="18" charset="0"/>
                <a:cs typeface="Times New Roman" panose="02020603050405020304" pitchFamily="18" charset="0"/>
              </a:rPr>
              <a:t>Cut off height: 14 hands</a:t>
            </a:r>
            <a:endParaRPr lang="en-US" b="1" dirty="0">
              <a:solidFill>
                <a:srgbClr val="FF0000"/>
              </a:solidFill>
              <a:latin typeface="Times New Roman" panose="02020603050405020304" pitchFamily="18" charset="0"/>
              <a:cs typeface="Times New Roman" panose="02020603050405020304" pitchFamily="18" charset="0"/>
            </a:endParaRPr>
          </a:p>
          <a:p>
            <a:pPr marL="0" indent="0" fontAlgn="base">
              <a:buNone/>
            </a:pPr>
            <a:endParaRPr lang="en-US" dirty="0"/>
          </a:p>
        </p:txBody>
      </p:sp>
    </p:spTree>
    <p:extLst>
      <p:ext uri="{BB962C8B-B14F-4D97-AF65-F5344CB8AC3E}">
        <p14:creationId xmlns:p14="http://schemas.microsoft.com/office/powerpoint/2010/main" val="367254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275320" cy="5943599"/>
          </a:xfrm>
        </p:spPr>
        <p:txBody>
          <a:bodyPr>
            <a:normAutofit fontScale="77500" lnSpcReduction="20000"/>
          </a:bodyPr>
          <a:lstStyle/>
          <a:p>
            <a:pPr marL="0" indent="0" algn="just">
              <a:buNone/>
            </a:pPr>
            <a:r>
              <a:rPr lang="en-US" b="1" dirty="0">
                <a:latin typeface="Times New Roman" panose="02020603050405020304" pitchFamily="18" charset="0"/>
                <a:cs typeface="Times New Roman" panose="02020603050405020304" pitchFamily="18" charset="0"/>
              </a:rPr>
              <a:t>Jack: </a:t>
            </a:r>
            <a:r>
              <a:rPr lang="en-US" dirty="0">
                <a:latin typeface="Times New Roman" panose="02020603050405020304" pitchFamily="18" charset="0"/>
                <a:cs typeface="Times New Roman" panose="02020603050405020304" pitchFamily="18" charset="0"/>
              </a:rPr>
              <a:t>An uncastrated male donkey or ass. </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Jennet/Jenny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female donkey. </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Jockey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rider of a horse in horse racing.</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lnSpc>
                <a:spcPct val="120000"/>
              </a:lnSpc>
              <a:buNone/>
            </a:pPr>
            <a:r>
              <a:rPr lang="en-US" b="1" dirty="0" smtClean="0">
                <a:latin typeface="Times New Roman" panose="02020603050405020304" pitchFamily="18" charset="0"/>
                <a:cs typeface="Times New Roman" panose="02020603050405020304" pitchFamily="18" charset="0"/>
              </a:rPr>
              <a:t>Mule</a:t>
            </a: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Hybrid</a:t>
            </a:r>
            <a:r>
              <a:rPr lang="en-US" dirty="0">
                <a:latin typeface="Times New Roman" panose="02020603050405020304" pitchFamily="18" charset="0"/>
                <a:cs typeface="Times New Roman" panose="02020603050405020304" pitchFamily="18" charset="0"/>
              </a:rPr>
              <a:t> offspring of a male donkey and a horse mare. Almost always sterile. Mules are noted for their sure-footedness. </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lnSpc>
                <a:spcPct val="120000"/>
              </a:lnSpc>
              <a:buNone/>
            </a:pPr>
            <a:r>
              <a:rPr lang="en-US" b="1" dirty="0" smtClean="0">
                <a:latin typeface="Times New Roman" panose="02020603050405020304" pitchFamily="18" charset="0"/>
                <a:cs typeface="Times New Roman" panose="02020603050405020304" pitchFamily="18" charset="0"/>
              </a:rPr>
              <a:t>Hinny</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sterile hybrid offsprings of horse stallion and female donkey. </a:t>
            </a:r>
            <a:endParaRPr lang="en-US" dirty="0" smtClean="0">
              <a:latin typeface="Times New Roman" panose="02020603050405020304" pitchFamily="18" charset="0"/>
              <a:cs typeface="Times New Roman" panose="02020603050405020304" pitchFamily="18" charset="0"/>
            </a:endParaRPr>
          </a:p>
          <a:p>
            <a:pPr marL="0" indent="0" algn="just">
              <a:lnSpc>
                <a:spcPct val="120000"/>
              </a:lnSpc>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err="1" smtClean="0">
                <a:latin typeface="Times New Roman" panose="02020603050405020304" pitchFamily="18" charset="0"/>
                <a:cs typeface="Times New Roman" panose="02020603050405020304" pitchFamily="18" charset="0"/>
              </a:rPr>
              <a:t>Zebroid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Hybrid offspring of a zebra crossed on another equine.</a:t>
            </a:r>
          </a:p>
          <a:p>
            <a:pPr marL="0" indent="0" fontAlgn="base">
              <a:buNone/>
            </a:pPr>
            <a:endParaRPr lang="en-US" dirty="0"/>
          </a:p>
        </p:txBody>
      </p:sp>
    </p:spTree>
    <p:extLst>
      <p:ext uri="{BB962C8B-B14F-4D97-AF65-F5344CB8AC3E}">
        <p14:creationId xmlns:p14="http://schemas.microsoft.com/office/powerpoint/2010/main" val="206550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275320" cy="5943599"/>
          </a:xfrm>
        </p:spPr>
        <p:txBody>
          <a:bodyPr>
            <a:normAutofit fontScale="92500" lnSpcReduction="10000"/>
          </a:bodyPr>
          <a:lstStyle/>
          <a:p>
            <a:pPr marL="0" indent="0" algn="just">
              <a:buNone/>
            </a:pPr>
            <a:r>
              <a:rPr lang="en-US" b="1" dirty="0">
                <a:latin typeface="Times New Roman" panose="02020603050405020304" pitchFamily="18" charset="0"/>
                <a:cs typeface="Times New Roman" panose="02020603050405020304" pitchFamily="18" charset="0"/>
              </a:rPr>
              <a:t>Neigh: </a:t>
            </a:r>
            <a:r>
              <a:rPr lang="en-US" dirty="0">
                <a:latin typeface="Times New Roman" panose="02020603050405020304" pitchFamily="18" charset="0"/>
                <a:cs typeface="Times New Roman" panose="02020603050405020304" pitchFamily="18" charset="0"/>
              </a:rPr>
              <a:t>A sound made by a horse.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A building in which horses are kept</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Grooming: </a:t>
            </a:r>
            <a:r>
              <a:rPr lang="en-US" dirty="0">
                <a:latin typeface="Times New Roman" panose="02020603050405020304" pitchFamily="18" charset="0"/>
                <a:cs typeface="Times New Roman" panose="02020603050405020304" pitchFamily="18" charset="0"/>
              </a:rPr>
              <a:t>Cleaning horses for hygienic, practical or esthetic reasons</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Doping: </a:t>
            </a:r>
            <a:r>
              <a:rPr lang="en-US" dirty="0">
                <a:latin typeface="Times New Roman" panose="02020603050405020304" pitchFamily="18" charset="0"/>
                <a:cs typeface="Times New Roman" panose="02020603050405020304" pitchFamily="18" charset="0"/>
              </a:rPr>
              <a:t>Illegal use of medicines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improve a horse's performance in racing/showing or to harm an animal to perform poorly by an opponent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Farrier: </a:t>
            </a:r>
            <a:r>
              <a:rPr lang="en-US" dirty="0">
                <a:latin typeface="Times New Roman" panose="02020603050405020304" pitchFamily="18" charset="0"/>
                <a:cs typeface="Times New Roman" panose="02020603050405020304" pitchFamily="18" charset="0"/>
              </a:rPr>
              <a:t>A professional hoof care specialist who does hoof trimming and horse shoeing. </a:t>
            </a:r>
          </a:p>
          <a:p>
            <a:pPr marL="0" indent="0" fontAlgn="base">
              <a:buNone/>
            </a:pPr>
            <a:endParaRPr lang="en-US" dirty="0"/>
          </a:p>
        </p:txBody>
      </p:sp>
    </p:spTree>
    <p:extLst>
      <p:ext uri="{BB962C8B-B14F-4D97-AF65-F5344CB8AC3E}">
        <p14:creationId xmlns:p14="http://schemas.microsoft.com/office/powerpoint/2010/main" val="94683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Autofit/>
          </a:bodyPr>
          <a:lstStyle/>
          <a:p>
            <a:pPr algn="just">
              <a:buFont typeface="Arial" charset="0"/>
              <a:buNone/>
              <a:defRPr/>
            </a:pPr>
            <a:r>
              <a:rPr lang="en-US" sz="2400" dirty="0" smtClean="0"/>
              <a:t>Kingdom:	</a:t>
            </a:r>
            <a:r>
              <a:rPr lang="en-US" sz="2400" dirty="0" err="1" smtClean="0">
                <a:hlinkClick r:id="rId2" tooltip="Animal"/>
              </a:rPr>
              <a:t>Animalia</a:t>
            </a:r>
            <a:endParaRPr lang="en-US" sz="2400" dirty="0" smtClean="0"/>
          </a:p>
          <a:p>
            <a:pPr algn="just">
              <a:buFont typeface="Arial" charset="0"/>
              <a:buNone/>
              <a:defRPr/>
            </a:pPr>
            <a:r>
              <a:rPr lang="en-US" sz="2400" dirty="0" smtClean="0"/>
              <a:t>Phylum:	</a:t>
            </a:r>
            <a:r>
              <a:rPr lang="en-US" sz="2400" dirty="0" err="1" smtClean="0">
                <a:hlinkClick r:id="rId3" tooltip="Chordate"/>
              </a:rPr>
              <a:t>Chordata</a:t>
            </a:r>
            <a:endParaRPr lang="en-US" sz="2400" dirty="0" smtClean="0"/>
          </a:p>
          <a:p>
            <a:pPr algn="just">
              <a:buFont typeface="Arial" charset="0"/>
              <a:buNone/>
              <a:defRPr/>
            </a:pPr>
            <a:r>
              <a:rPr lang="en-US" sz="2400" dirty="0" smtClean="0"/>
              <a:t>Class:		</a:t>
            </a:r>
            <a:r>
              <a:rPr lang="en-US" sz="2400" dirty="0" err="1" smtClean="0">
                <a:hlinkClick r:id="rId4" tooltip="Mammal"/>
              </a:rPr>
              <a:t>Mammalia</a:t>
            </a:r>
            <a:endParaRPr lang="en-US" sz="2400" dirty="0" smtClean="0"/>
          </a:p>
          <a:p>
            <a:pPr algn="just">
              <a:buFont typeface="Arial" charset="0"/>
              <a:buNone/>
              <a:defRPr/>
            </a:pPr>
            <a:r>
              <a:rPr lang="en-US" sz="2400" dirty="0" smtClean="0"/>
              <a:t>Order:		</a:t>
            </a:r>
            <a:r>
              <a:rPr lang="en-US" sz="2400" dirty="0" err="1" smtClean="0">
                <a:hlinkClick r:id="rId5" tooltip="Even-toed ungulate"/>
              </a:rPr>
              <a:t>Perissodactyla</a:t>
            </a:r>
            <a:endParaRPr lang="en-US" sz="2400" dirty="0" smtClean="0"/>
          </a:p>
          <a:p>
            <a:pPr algn="just">
              <a:buFont typeface="Arial" charset="0"/>
              <a:buNone/>
              <a:defRPr/>
            </a:pPr>
            <a:r>
              <a:rPr lang="en-US" sz="2400" dirty="0" smtClean="0"/>
              <a:t>Family:		</a:t>
            </a:r>
            <a:r>
              <a:rPr lang="en-US" sz="2400" dirty="0" err="1" smtClean="0">
                <a:hlinkClick r:id="rId6" tooltip="Camelidae"/>
              </a:rPr>
              <a:t>Equidae</a:t>
            </a:r>
            <a:endParaRPr lang="en-US" sz="2400" dirty="0" smtClean="0"/>
          </a:p>
          <a:p>
            <a:pPr algn="just">
              <a:buFont typeface="Arial" charset="0"/>
              <a:buNone/>
              <a:defRPr/>
            </a:pPr>
            <a:r>
              <a:rPr lang="en-US" sz="2400" dirty="0" smtClean="0"/>
              <a:t>Genus: 	</a:t>
            </a:r>
            <a:r>
              <a:rPr lang="en-US" sz="2400" b="1" i="1" dirty="0" err="1" smtClean="0"/>
              <a:t>Equus</a:t>
            </a:r>
            <a:endParaRPr lang="en-US" sz="2400" dirty="0" smtClean="0"/>
          </a:p>
          <a:p>
            <a:pPr algn="just">
              <a:buFont typeface="Arial" charset="0"/>
              <a:buNone/>
              <a:defRPr/>
            </a:pPr>
            <a:r>
              <a:rPr lang="en-US" sz="2400" dirty="0" smtClean="0"/>
              <a:t>Species: 	</a:t>
            </a:r>
            <a:r>
              <a:rPr lang="en-US" sz="2400" i="1" dirty="0" err="1" smtClean="0"/>
              <a:t>Equus</a:t>
            </a:r>
            <a:r>
              <a:rPr lang="en-US" sz="2400" i="1" dirty="0" smtClean="0"/>
              <a:t> </a:t>
            </a:r>
            <a:r>
              <a:rPr lang="en-US" sz="2400" i="1" dirty="0" err="1" smtClean="0"/>
              <a:t>caballus</a:t>
            </a:r>
            <a:r>
              <a:rPr lang="en-US" sz="2400" i="1" dirty="0" smtClean="0"/>
              <a:t> (Horse)</a:t>
            </a:r>
          </a:p>
          <a:p>
            <a:pPr algn="just">
              <a:buFont typeface="Arial" charset="0"/>
              <a:buNone/>
              <a:defRPr/>
            </a:pPr>
            <a:r>
              <a:rPr lang="en-US" sz="2400" i="1" dirty="0" smtClean="0"/>
              <a:t>		     	</a:t>
            </a:r>
            <a:r>
              <a:rPr lang="en-US" sz="2400" i="1" dirty="0" err="1" smtClean="0"/>
              <a:t>Equus</a:t>
            </a:r>
            <a:r>
              <a:rPr lang="en-US" sz="2400" i="1" dirty="0" smtClean="0"/>
              <a:t> </a:t>
            </a:r>
            <a:r>
              <a:rPr lang="en-US" sz="2400" i="1" dirty="0" err="1" smtClean="0"/>
              <a:t>asinus</a:t>
            </a:r>
            <a:r>
              <a:rPr lang="en-US" sz="2400" i="1" dirty="0"/>
              <a:t> </a:t>
            </a:r>
            <a:r>
              <a:rPr lang="en-US" sz="2400" i="1" dirty="0" smtClean="0"/>
              <a:t>(Ass)</a:t>
            </a:r>
          </a:p>
          <a:p>
            <a:pPr algn="just">
              <a:buFont typeface="Wingdings" panose="05000000000000000000" pitchFamily="2" charset="2"/>
              <a:buChar char="§"/>
              <a:defRPr/>
            </a:pPr>
            <a:r>
              <a:rPr lang="en-US" sz="2400" dirty="0" smtClean="0"/>
              <a:t>The </a:t>
            </a:r>
            <a:r>
              <a:rPr lang="en-US" sz="2400" dirty="0"/>
              <a:t>horse has evolved over the past 45 to 55 million years from a small multi-toed creature, </a:t>
            </a:r>
            <a:r>
              <a:rPr lang="en-US" sz="2400" i="1" dirty="0"/>
              <a:t>Eohippus</a:t>
            </a:r>
            <a:r>
              <a:rPr lang="en-US" sz="2400" dirty="0"/>
              <a:t>, into the large, single-toed animal of </a:t>
            </a:r>
            <a:r>
              <a:rPr lang="en-US" sz="2400" dirty="0" smtClean="0"/>
              <a:t>today.</a:t>
            </a:r>
          </a:p>
          <a:p>
            <a:pPr algn="just">
              <a:buFont typeface="Wingdings" panose="05000000000000000000" pitchFamily="2" charset="2"/>
              <a:buChar char="§"/>
              <a:defRPr/>
            </a:pPr>
            <a:r>
              <a:rPr lang="en-US" sz="2400" i="1" dirty="0"/>
              <a:t>It is an odd toed ungulate mammals</a:t>
            </a:r>
            <a:r>
              <a:rPr lang="en-US" sz="2400" i="1" dirty="0" smtClean="0"/>
              <a:t>.	           </a:t>
            </a:r>
          </a:p>
          <a:p>
            <a:pPr algn="just">
              <a:buFont typeface="Arial" charset="0"/>
              <a:buNone/>
              <a:defRPr/>
            </a:pPr>
            <a:endParaRPr lang="en-US" sz="2400" i="1" dirty="0" smtClean="0"/>
          </a:p>
          <a:p>
            <a:pPr algn="just">
              <a:buFont typeface="Arial" charset="0"/>
              <a:buNone/>
              <a:defRPr/>
            </a:pPr>
            <a:endParaRPr lang="en-US" sz="2400" dirty="0" smtClean="0"/>
          </a:p>
          <a:p>
            <a:pPr algn="just">
              <a:buFont typeface="Arial" charset="0"/>
              <a:buNone/>
              <a:defRPr/>
            </a:pPr>
            <a:endParaRPr lang="en-US" sz="2400" dirty="0" smtClean="0"/>
          </a:p>
        </p:txBody>
      </p:sp>
      <p:sp>
        <p:nvSpPr>
          <p:cNvPr id="14339" name="Title 1"/>
          <p:cNvSpPr>
            <a:spLocks noGrp="1"/>
          </p:cNvSpPr>
          <p:nvPr>
            <p:ph type="title"/>
          </p:nvPr>
        </p:nvSpPr>
        <p:spPr>
          <a:xfrm>
            <a:off x="533400" y="381000"/>
            <a:ext cx="8229600" cy="838200"/>
          </a:xfrm>
        </p:spPr>
        <p:txBody>
          <a:bodyPr>
            <a:normAutofit fontScale="90000"/>
          </a:bodyPr>
          <a:lstStyle/>
          <a:p>
            <a:r>
              <a:rPr lang="en-US" b="1" dirty="0" smtClean="0"/>
              <a:t>Position of horse in Animal kingdom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5280"/>
            <a:ext cx="8275320" cy="6233159"/>
          </a:xfrm>
        </p:spPr>
        <p:txBody>
          <a:bodyPr>
            <a:normAutofit fontScale="25000" lnSpcReduction="20000"/>
          </a:bodyPr>
          <a:lstStyle/>
          <a:p>
            <a:pPr marL="0" indent="0" fontAlgn="base">
              <a:buNone/>
            </a:pPr>
            <a:r>
              <a:rPr lang="en-US" sz="11100" b="1" dirty="0" smtClean="0">
                <a:solidFill>
                  <a:srgbClr val="C00000"/>
                </a:solidFill>
                <a:latin typeface="Times New Roman" panose="02020603050405020304" pitchFamily="18" charset="0"/>
                <a:cs typeface="Times New Roman" panose="02020603050405020304" pitchFamily="18" charset="0"/>
              </a:rPr>
              <a:t>Horses</a:t>
            </a:r>
          </a:p>
          <a:p>
            <a:pPr marL="0" indent="0" fontAlgn="base">
              <a:buNone/>
            </a:pPr>
            <a:r>
              <a:rPr lang="en-US" sz="5500" b="1" dirty="0" smtClean="0">
                <a:solidFill>
                  <a:srgbClr val="C00000"/>
                </a:solidFill>
                <a:latin typeface="Times New Roman" panose="02020603050405020304" pitchFamily="18" charset="0"/>
                <a:cs typeface="Times New Roman" panose="02020603050405020304" pitchFamily="18" charset="0"/>
              </a:rPr>
              <a:t> </a:t>
            </a:r>
            <a:endParaRPr lang="en-US" sz="5500" dirty="0">
              <a:solidFill>
                <a:srgbClr val="C00000"/>
              </a:solidFill>
              <a:latin typeface="Times New Roman" panose="02020603050405020304" pitchFamily="18" charset="0"/>
              <a:cs typeface="Times New Roman" panose="02020603050405020304" pitchFamily="18" charset="0"/>
            </a:endParaRPr>
          </a:p>
          <a:p>
            <a:pPr algn="just"/>
            <a:r>
              <a:rPr lang="en-US" sz="8300" b="1" dirty="0">
                <a:latin typeface="Times New Roman" panose="02020603050405020304" pitchFamily="18" charset="0"/>
                <a:cs typeface="Times New Roman" panose="02020603050405020304" pitchFamily="18" charset="0"/>
              </a:rPr>
              <a:t>Family: </a:t>
            </a:r>
            <a:r>
              <a:rPr lang="en-US" sz="8300" dirty="0" err="1" smtClean="0">
                <a:latin typeface="Times New Roman" panose="02020603050405020304" pitchFamily="18" charset="0"/>
                <a:cs typeface="Times New Roman" panose="02020603050405020304" pitchFamily="18" charset="0"/>
              </a:rPr>
              <a:t>Equidae</a:t>
            </a:r>
            <a:r>
              <a:rPr lang="en-US" sz="8300" dirty="0" smtClean="0">
                <a:latin typeface="Times New Roman" panose="02020603050405020304" pitchFamily="18" charset="0"/>
                <a:cs typeface="Times New Roman" panose="02020603050405020304" pitchFamily="18" charset="0"/>
              </a:rPr>
              <a:t>			</a:t>
            </a:r>
            <a:r>
              <a:rPr lang="en-US" sz="8300" b="1" dirty="0" smtClean="0">
                <a:latin typeface="Times New Roman" panose="02020603050405020304" pitchFamily="18" charset="0"/>
                <a:cs typeface="Times New Roman" panose="02020603050405020304" pitchFamily="18" charset="0"/>
              </a:rPr>
              <a:t>Scientific </a:t>
            </a:r>
            <a:r>
              <a:rPr lang="en-US" sz="8300" b="1" dirty="0">
                <a:latin typeface="Times New Roman" panose="02020603050405020304" pitchFamily="18" charset="0"/>
                <a:cs typeface="Times New Roman" panose="02020603050405020304" pitchFamily="18" charset="0"/>
              </a:rPr>
              <a:t>name: </a:t>
            </a:r>
            <a:r>
              <a:rPr lang="en-US" sz="8300" i="1" dirty="0" err="1" smtClean="0">
                <a:latin typeface="Times New Roman" panose="02020603050405020304" pitchFamily="18" charset="0"/>
                <a:cs typeface="Times New Roman" panose="02020603050405020304" pitchFamily="18" charset="0"/>
              </a:rPr>
              <a:t>Equus</a:t>
            </a:r>
            <a:r>
              <a:rPr lang="en-US" sz="8300" i="1" dirty="0" smtClean="0">
                <a:latin typeface="Times New Roman" panose="02020603050405020304" pitchFamily="18" charset="0"/>
                <a:cs typeface="Times New Roman" panose="02020603050405020304" pitchFamily="18" charset="0"/>
              </a:rPr>
              <a:t> </a:t>
            </a:r>
            <a:r>
              <a:rPr lang="en-US" sz="8300" i="1" dirty="0" err="1" smtClean="0">
                <a:latin typeface="Times New Roman" panose="02020603050405020304" pitchFamily="18" charset="0"/>
                <a:cs typeface="Times New Roman" panose="02020603050405020304" pitchFamily="18" charset="0"/>
              </a:rPr>
              <a:t>caballus</a:t>
            </a:r>
            <a:endParaRPr lang="en-US" sz="8300" i="1" dirty="0" smtClean="0">
              <a:latin typeface="Times New Roman" panose="02020603050405020304" pitchFamily="18" charset="0"/>
              <a:cs typeface="Times New Roman" panose="02020603050405020304" pitchFamily="18" charset="0"/>
            </a:endParaRPr>
          </a:p>
          <a:p>
            <a:pPr algn="just"/>
            <a:endParaRPr lang="en-US" sz="8300" i="1" dirty="0">
              <a:latin typeface="Times New Roman" panose="02020603050405020304" pitchFamily="18" charset="0"/>
              <a:cs typeface="Times New Roman" panose="02020603050405020304" pitchFamily="18" charset="0"/>
            </a:endParaRPr>
          </a:p>
          <a:p>
            <a:pPr lvl="0" algn="just"/>
            <a:r>
              <a:rPr lang="en-US" sz="8300" dirty="0">
                <a:latin typeface="Times New Roman" panose="02020603050405020304" pitchFamily="18" charset="0"/>
                <a:cs typeface="Times New Roman" panose="02020603050405020304" pitchFamily="18" charset="0"/>
              </a:rPr>
              <a:t>Odd-toed ungulate mammal</a:t>
            </a:r>
            <a:r>
              <a:rPr lang="en-US" sz="8300" dirty="0" smtClean="0">
                <a:latin typeface="Times New Roman" panose="02020603050405020304" pitchFamily="18" charset="0"/>
                <a:cs typeface="Times New Roman" panose="02020603050405020304" pitchFamily="18" charset="0"/>
              </a:rPr>
              <a:t>.</a:t>
            </a:r>
          </a:p>
          <a:p>
            <a:pPr lvl="0" algn="just"/>
            <a:endParaRPr lang="en-US" sz="8300" dirty="0">
              <a:latin typeface="Times New Roman" panose="02020603050405020304" pitchFamily="18" charset="0"/>
              <a:cs typeface="Times New Roman" panose="02020603050405020304" pitchFamily="18" charset="0"/>
            </a:endParaRPr>
          </a:p>
          <a:p>
            <a:pPr lvl="0" algn="just"/>
            <a:r>
              <a:rPr lang="en-US" sz="8300" dirty="0">
                <a:latin typeface="Times New Roman" panose="02020603050405020304" pitchFamily="18" charset="0"/>
                <a:cs typeface="Times New Roman" panose="02020603050405020304" pitchFamily="18" charset="0"/>
              </a:rPr>
              <a:t>Important role in transportation, agriculture, sports and warfare</a:t>
            </a:r>
            <a:r>
              <a:rPr lang="en-US" sz="8300" dirty="0" smtClean="0">
                <a:latin typeface="Times New Roman" panose="02020603050405020304" pitchFamily="18" charset="0"/>
                <a:cs typeface="Times New Roman" panose="02020603050405020304" pitchFamily="18" charset="0"/>
              </a:rPr>
              <a:t>.</a:t>
            </a:r>
          </a:p>
          <a:p>
            <a:pPr lvl="0" algn="just"/>
            <a:endParaRPr lang="en-US" sz="8300" dirty="0">
              <a:latin typeface="Times New Roman" panose="02020603050405020304" pitchFamily="18" charset="0"/>
              <a:cs typeface="Times New Roman" panose="02020603050405020304" pitchFamily="18" charset="0"/>
            </a:endParaRPr>
          </a:p>
          <a:p>
            <a:pPr lvl="0" algn="just" fontAlgn="ctr"/>
            <a:r>
              <a:rPr lang="en-US" sz="8300" b="1" dirty="0">
                <a:solidFill>
                  <a:srgbClr val="FF0000"/>
                </a:solidFill>
                <a:latin typeface="Times New Roman" panose="02020603050405020304" pitchFamily="18" charset="0"/>
                <a:cs typeface="Times New Roman" panose="02020603050405020304" pitchFamily="18" charset="0"/>
              </a:rPr>
              <a:t>Light riding horses: </a:t>
            </a:r>
            <a:r>
              <a:rPr lang="en-US" sz="8300" dirty="0">
                <a:latin typeface="Times New Roman" panose="02020603050405020304" pitchFamily="18" charset="0"/>
                <a:cs typeface="Times New Roman" panose="02020603050405020304" pitchFamily="18" charset="0"/>
              </a:rPr>
              <a:t>14.0-16.0 hands weighing 386-540 kg. </a:t>
            </a:r>
            <a:r>
              <a:rPr lang="en-US" sz="8300" dirty="0" smtClean="0">
                <a:latin typeface="Times New Roman" panose="02020603050405020304" pitchFamily="18" charset="0"/>
                <a:cs typeface="Times New Roman" panose="02020603050405020304" pitchFamily="18" charset="0"/>
              </a:rPr>
              <a:t>Ex</a:t>
            </a:r>
            <a:r>
              <a:rPr lang="en-US" sz="8300" dirty="0">
                <a:latin typeface="Times New Roman" panose="02020603050405020304" pitchFamily="18" charset="0"/>
                <a:cs typeface="Times New Roman" panose="02020603050405020304" pitchFamily="18" charset="0"/>
              </a:rPr>
              <a:t>. Arabians, </a:t>
            </a:r>
            <a:r>
              <a:rPr lang="en-US" sz="8300" dirty="0" err="1">
                <a:latin typeface="Times New Roman" panose="02020603050405020304" pitchFamily="18" charset="0"/>
                <a:cs typeface="Times New Roman" panose="02020603050405020304" pitchFamily="18" charset="0"/>
              </a:rPr>
              <a:t>Morgans</a:t>
            </a:r>
            <a:r>
              <a:rPr lang="en-US" sz="8300" dirty="0">
                <a:latin typeface="Times New Roman" panose="02020603050405020304" pitchFamily="18" charset="0"/>
                <a:cs typeface="Times New Roman" panose="02020603050405020304" pitchFamily="18" charset="0"/>
              </a:rPr>
              <a:t>, Quarter Horses. </a:t>
            </a:r>
            <a:endParaRPr lang="en-US" sz="8300" dirty="0" smtClean="0">
              <a:latin typeface="Times New Roman" panose="02020603050405020304" pitchFamily="18" charset="0"/>
              <a:cs typeface="Times New Roman" panose="02020603050405020304" pitchFamily="18" charset="0"/>
            </a:endParaRPr>
          </a:p>
          <a:p>
            <a:pPr lvl="0" algn="just" fontAlgn="ctr"/>
            <a:r>
              <a:rPr lang="en-US" sz="8300" dirty="0" smtClean="0">
                <a:latin typeface="Times New Roman" panose="02020603050405020304" pitchFamily="18" charset="0"/>
                <a:cs typeface="Times New Roman" panose="02020603050405020304" pitchFamily="18" charset="0"/>
              </a:rPr>
              <a:t> </a:t>
            </a:r>
            <a:endParaRPr lang="en-US" sz="8300" b="1" dirty="0">
              <a:latin typeface="Times New Roman" panose="02020603050405020304" pitchFamily="18" charset="0"/>
              <a:cs typeface="Times New Roman" panose="02020603050405020304" pitchFamily="18" charset="0"/>
            </a:endParaRPr>
          </a:p>
          <a:p>
            <a:pPr lvl="0" algn="just" fontAlgn="ctr"/>
            <a:r>
              <a:rPr lang="en-US" sz="8300" b="1" dirty="0">
                <a:solidFill>
                  <a:srgbClr val="FF0000"/>
                </a:solidFill>
                <a:latin typeface="Times New Roman" panose="02020603050405020304" pitchFamily="18" charset="0"/>
                <a:cs typeface="Times New Roman" panose="02020603050405020304" pitchFamily="18" charset="0"/>
              </a:rPr>
              <a:t>Larger riding horses: </a:t>
            </a:r>
            <a:r>
              <a:rPr lang="en-US" sz="8300" dirty="0">
                <a:latin typeface="Times New Roman" panose="02020603050405020304" pitchFamily="18" charset="0"/>
                <a:cs typeface="Times New Roman" panose="02020603050405020304" pitchFamily="18" charset="0"/>
              </a:rPr>
              <a:t>15.2-17 hands weighing 540-680 kg. Ex. Thoroughbreds, American Saddlebreds, Warmbloods</a:t>
            </a:r>
            <a:r>
              <a:rPr lang="en-US" sz="8300" dirty="0" smtClean="0">
                <a:latin typeface="Times New Roman" panose="02020603050405020304" pitchFamily="18" charset="0"/>
                <a:cs typeface="Times New Roman" panose="02020603050405020304" pitchFamily="18" charset="0"/>
              </a:rPr>
              <a:t>.</a:t>
            </a:r>
          </a:p>
          <a:p>
            <a:pPr lvl="0" algn="just" fontAlgn="ctr"/>
            <a:endParaRPr lang="en-US" sz="8300" b="1" dirty="0">
              <a:latin typeface="Times New Roman" panose="02020603050405020304" pitchFamily="18" charset="0"/>
              <a:cs typeface="Times New Roman" panose="02020603050405020304" pitchFamily="18" charset="0"/>
            </a:endParaRPr>
          </a:p>
          <a:p>
            <a:pPr lvl="0" algn="just" fontAlgn="ctr"/>
            <a:r>
              <a:rPr lang="en-US" sz="8300" dirty="0">
                <a:latin typeface="Times New Roman" panose="02020603050405020304" pitchFamily="18" charset="0"/>
                <a:cs typeface="Times New Roman" panose="02020603050405020304" pitchFamily="18" charset="0"/>
              </a:rPr>
              <a:t> </a:t>
            </a:r>
            <a:r>
              <a:rPr lang="en-US" sz="8300" b="1" dirty="0">
                <a:solidFill>
                  <a:srgbClr val="FF0000"/>
                </a:solidFill>
                <a:latin typeface="Times New Roman" panose="02020603050405020304" pitchFamily="18" charset="0"/>
                <a:cs typeface="Times New Roman" panose="02020603050405020304" pitchFamily="18" charset="0"/>
              </a:rPr>
              <a:t>Heavy/draft horses: </a:t>
            </a:r>
            <a:r>
              <a:rPr lang="en-US" sz="8300" dirty="0">
                <a:latin typeface="Times New Roman" panose="02020603050405020304" pitchFamily="18" charset="0"/>
                <a:cs typeface="Times New Roman" panose="02020603050405020304" pitchFamily="18" charset="0"/>
              </a:rPr>
              <a:t>16.0-18.0 hands weighing 680-900 kg. Ex. Clydesdale, Belgian, </a:t>
            </a:r>
            <a:r>
              <a:rPr lang="en-US" sz="8300" dirty="0" err="1">
                <a:latin typeface="Times New Roman" panose="02020603050405020304" pitchFamily="18" charset="0"/>
                <a:cs typeface="Times New Roman" panose="02020603050405020304" pitchFamily="18" charset="0"/>
              </a:rPr>
              <a:t>Percheron</a:t>
            </a:r>
            <a:r>
              <a:rPr lang="en-US" sz="8300" dirty="0">
                <a:latin typeface="Times New Roman" panose="02020603050405020304" pitchFamily="18" charset="0"/>
                <a:cs typeface="Times New Roman" panose="02020603050405020304" pitchFamily="18" charset="0"/>
              </a:rPr>
              <a:t> and Shire.</a:t>
            </a:r>
            <a:endParaRPr lang="en-US" sz="8300" b="1" dirty="0">
              <a:latin typeface="Times New Roman" panose="02020603050405020304" pitchFamily="18" charset="0"/>
              <a:cs typeface="Times New Roman" panose="02020603050405020304" pitchFamily="18" charset="0"/>
            </a:endParaRPr>
          </a:p>
          <a:p>
            <a:pPr marL="0" indent="0" fontAlgn="base">
              <a:buNone/>
            </a:pPr>
            <a:endParaRPr lang="en-US" dirty="0"/>
          </a:p>
        </p:txBody>
      </p:sp>
    </p:spTree>
    <p:extLst>
      <p:ext uri="{BB962C8B-B14F-4D97-AF65-F5344CB8AC3E}">
        <p14:creationId xmlns:p14="http://schemas.microsoft.com/office/powerpoint/2010/main" val="3532413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275320" cy="5943599"/>
          </a:xfrm>
        </p:spPr>
        <p:txBody>
          <a:bodyPr>
            <a:normAutofit fontScale="92500" lnSpcReduction="20000"/>
          </a:bodyPr>
          <a:lstStyle/>
          <a:p>
            <a:pPr marL="0" indent="0" fontAlgn="base">
              <a:buNone/>
            </a:pPr>
            <a:r>
              <a:rPr lang="en-US" sz="3600" b="1" dirty="0" smtClean="0">
                <a:solidFill>
                  <a:srgbClr val="FF0000"/>
                </a:solidFill>
                <a:latin typeface="Times New Roman" panose="02020603050405020304" pitchFamily="18" charset="0"/>
                <a:cs typeface="Times New Roman" panose="02020603050405020304" pitchFamily="18" charset="0"/>
              </a:rPr>
              <a:t>Pony </a:t>
            </a:r>
          </a:p>
          <a:p>
            <a:pPr algn="just" fontAlgn="base"/>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Shorter than </a:t>
            </a:r>
            <a:r>
              <a:rPr lang="en-US" dirty="0">
                <a:latin typeface="Times New Roman" panose="02020603050405020304" pitchFamily="18" charset="0"/>
                <a:cs typeface="Times New Roman" panose="02020603050405020304" pitchFamily="18" charset="0"/>
              </a:rPr>
              <a:t>14.2 hands (58 inches, 147 cm).</a:t>
            </a:r>
            <a:endParaRPr lang="en-US" dirty="0" smtClean="0">
              <a:latin typeface="Times New Roman" panose="02020603050405020304" pitchFamily="18" charset="0"/>
              <a:cs typeface="Times New Roman" panose="02020603050405020304" pitchFamily="18" charset="0"/>
            </a:endParaRPr>
          </a:p>
          <a:p>
            <a:pPr algn="just" fontAlgn="base"/>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Ponies </a:t>
            </a:r>
            <a:r>
              <a:rPr lang="en-US" dirty="0">
                <a:latin typeface="Times New Roman" panose="02020603050405020304" pitchFamily="18" charset="0"/>
                <a:cs typeface="Times New Roman" panose="02020603050405020304" pitchFamily="18" charset="0"/>
              </a:rPr>
              <a:t>often exhibit thicker manes, tails and overall coat. </a:t>
            </a:r>
            <a:endParaRPr lang="en-US" dirty="0" smtClean="0">
              <a:latin typeface="Times New Roman" panose="02020603050405020304" pitchFamily="18" charset="0"/>
              <a:cs typeface="Times New Roman" panose="02020603050405020304" pitchFamily="18" charset="0"/>
            </a:endParaRP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Proportionally shorter </a:t>
            </a:r>
            <a:r>
              <a:rPr lang="en-US" dirty="0">
                <a:latin typeface="Times New Roman" panose="02020603050405020304" pitchFamily="18" charset="0"/>
                <a:cs typeface="Times New Roman" panose="02020603050405020304" pitchFamily="18" charset="0"/>
              </a:rPr>
              <a:t>legs, wider barrels, heavier bone, shorter and thicker </a:t>
            </a:r>
            <a:r>
              <a:rPr lang="en-US" dirty="0" smtClean="0">
                <a:latin typeface="Times New Roman" panose="02020603050405020304" pitchFamily="18" charset="0"/>
                <a:cs typeface="Times New Roman" panose="02020603050405020304" pitchFamily="18" charset="0"/>
              </a:rPr>
              <a:t>necks </a:t>
            </a:r>
            <a:r>
              <a:rPr lang="en-US" dirty="0">
                <a:latin typeface="Times New Roman" panose="02020603050405020304" pitchFamily="18" charset="0"/>
                <a:cs typeface="Times New Roman" panose="02020603050405020304" pitchFamily="18" charset="0"/>
              </a:rPr>
              <a:t>and short heads with broad foreheads. </a:t>
            </a:r>
            <a:endParaRPr lang="en-US" dirty="0" smtClean="0">
              <a:latin typeface="Times New Roman" panose="02020603050405020304" pitchFamily="18" charset="0"/>
              <a:cs typeface="Times New Roman" panose="02020603050405020304" pitchFamily="18" charset="0"/>
            </a:endParaRP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Calmer temperaments </a:t>
            </a:r>
            <a:r>
              <a:rPr lang="en-US" dirty="0">
                <a:latin typeface="Times New Roman" panose="02020603050405020304" pitchFamily="18" charset="0"/>
                <a:cs typeface="Times New Roman" panose="02020603050405020304" pitchFamily="18" charset="0"/>
              </a:rPr>
              <a:t>than horses and </a:t>
            </a:r>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level of equine intelligence.  </a:t>
            </a:r>
            <a:endParaRPr lang="en-US" b="1" dirty="0">
              <a:latin typeface="Times New Roman" panose="02020603050405020304" pitchFamily="18" charset="0"/>
              <a:cs typeface="Times New Roman" panose="02020603050405020304" pitchFamily="18" charset="0"/>
            </a:endParaRPr>
          </a:p>
          <a:p>
            <a:pPr marL="0" indent="0" fontAlgn="base">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219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681"/>
            <a:ext cx="8275320" cy="6461759"/>
          </a:xfrm>
        </p:spPr>
        <p:txBody>
          <a:bodyPr>
            <a:normAutofit fontScale="62500" lnSpcReduction="20000"/>
          </a:bodyPr>
          <a:lstStyle/>
          <a:p>
            <a:pPr marL="0" indent="0" algn="just">
              <a:buNone/>
            </a:pPr>
            <a:r>
              <a:rPr lang="en-US" sz="5100" b="1" dirty="0">
                <a:solidFill>
                  <a:srgbClr val="FF0000"/>
                </a:solidFill>
                <a:latin typeface="Times New Roman" panose="02020603050405020304" pitchFamily="18" charset="0"/>
                <a:cs typeface="Times New Roman" panose="02020603050405020304" pitchFamily="18" charset="0"/>
              </a:rPr>
              <a:t>Donkey</a:t>
            </a:r>
          </a:p>
          <a:p>
            <a:pPr lvl="0" algn="just"/>
            <a:r>
              <a:rPr lang="en-US" sz="4000" dirty="0">
                <a:latin typeface="Times New Roman" panose="02020603050405020304" pitchFamily="18" charset="0"/>
                <a:cs typeface="Times New Roman" panose="02020603050405020304" pitchFamily="18" charset="0"/>
              </a:rPr>
              <a:t>Donkeys' ears are much longer in proportion to their </a:t>
            </a:r>
            <a:r>
              <a:rPr lang="en-US" sz="4000" dirty="0" smtClean="0">
                <a:latin typeface="Times New Roman" panose="02020603050405020304" pitchFamily="18" charset="0"/>
                <a:cs typeface="Times New Roman" panose="02020603050405020304" pitchFamily="18" charset="0"/>
              </a:rPr>
              <a:t>size. </a:t>
            </a:r>
            <a:endParaRPr lang="en-US" sz="4000" dirty="0">
              <a:latin typeface="Times New Roman" panose="02020603050405020304" pitchFamily="18" charset="0"/>
              <a:cs typeface="Times New Roman" panose="02020603050405020304" pitchFamily="18" charset="0"/>
            </a:endParaRPr>
          </a:p>
          <a:p>
            <a:pPr lvl="0" algn="just"/>
            <a:endParaRPr lang="en-US" sz="4000" dirty="0" smtClean="0">
              <a:latin typeface="Times New Roman" panose="02020603050405020304" pitchFamily="18" charset="0"/>
              <a:cs typeface="Times New Roman" panose="02020603050405020304" pitchFamily="18" charset="0"/>
            </a:endParaRPr>
          </a:p>
          <a:p>
            <a:pPr lvl="0" algn="just"/>
            <a:r>
              <a:rPr lang="en-US" sz="4000" dirty="0" smtClean="0">
                <a:latin typeface="Times New Roman" panose="02020603050405020304" pitchFamily="18" charset="0"/>
                <a:cs typeface="Times New Roman" panose="02020603050405020304" pitchFamily="18" charset="0"/>
              </a:rPr>
              <a:t>Straighter necks and back due to lack of true wither. </a:t>
            </a:r>
            <a:endParaRPr lang="en-US" sz="4000" dirty="0">
              <a:latin typeface="Times New Roman" panose="02020603050405020304" pitchFamily="18" charset="0"/>
              <a:cs typeface="Times New Roman" panose="02020603050405020304" pitchFamily="18" charset="0"/>
            </a:endParaRPr>
          </a:p>
          <a:p>
            <a:pPr lvl="0" algn="just" fontAlgn="t"/>
            <a:endParaRPr lang="en-US" sz="4000" dirty="0" smtClean="0">
              <a:latin typeface="Times New Roman" panose="02020603050405020304" pitchFamily="18" charset="0"/>
              <a:cs typeface="Times New Roman" panose="02020603050405020304" pitchFamily="18" charset="0"/>
            </a:endParaRPr>
          </a:p>
          <a:p>
            <a:pPr lvl="0" algn="just" fontAlgn="t"/>
            <a:r>
              <a:rPr lang="en-US" sz="4000" dirty="0" smtClean="0">
                <a:latin typeface="Times New Roman" panose="02020603050405020304" pitchFamily="18" charset="0"/>
                <a:cs typeface="Times New Roman" panose="02020603050405020304" pitchFamily="18" charset="0"/>
              </a:rPr>
              <a:t>Coarse mane </a:t>
            </a:r>
            <a:r>
              <a:rPr lang="en-US" sz="4000" dirty="0">
                <a:latin typeface="Times New Roman" panose="02020603050405020304" pitchFamily="18" charset="0"/>
                <a:cs typeface="Times New Roman" panose="02020603050405020304" pitchFamily="18" charset="0"/>
              </a:rPr>
              <a:t>and </a:t>
            </a:r>
            <a:r>
              <a:rPr lang="en-US" sz="4000" dirty="0" smtClean="0">
                <a:latin typeface="Times New Roman" panose="02020603050405020304" pitchFamily="18" charset="0"/>
                <a:cs typeface="Times New Roman" panose="02020603050405020304" pitchFamily="18" charset="0"/>
              </a:rPr>
              <a:t>tail. </a:t>
            </a:r>
            <a:endParaRPr lang="en-US" sz="4000" dirty="0">
              <a:latin typeface="Times New Roman" panose="02020603050405020304" pitchFamily="18" charset="0"/>
              <a:cs typeface="Times New Roman" panose="02020603050405020304" pitchFamily="18" charset="0"/>
            </a:endParaRPr>
          </a:p>
          <a:p>
            <a:pPr lvl="0" algn="just" fontAlgn="t"/>
            <a:endParaRPr lang="en-US" sz="4000" dirty="0" smtClean="0">
              <a:latin typeface="Times New Roman" panose="02020603050405020304" pitchFamily="18" charset="0"/>
              <a:cs typeface="Times New Roman" panose="02020603050405020304" pitchFamily="18" charset="0"/>
            </a:endParaRPr>
          </a:p>
          <a:p>
            <a:pPr lvl="0" algn="just" fontAlgn="t"/>
            <a:r>
              <a:rPr lang="en-US" sz="4000" dirty="0" smtClean="0">
                <a:latin typeface="Times New Roman" panose="02020603050405020304" pitchFamily="18" charset="0"/>
                <a:cs typeface="Times New Roman" panose="02020603050405020304" pitchFamily="18" charset="0"/>
              </a:rPr>
              <a:t>Smaller and </a:t>
            </a:r>
            <a:r>
              <a:rPr lang="en-US" sz="4000" dirty="0">
                <a:latin typeface="Times New Roman" panose="02020603050405020304" pitchFamily="18" charset="0"/>
                <a:cs typeface="Times New Roman" panose="02020603050405020304" pitchFamily="18" charset="0"/>
              </a:rPr>
              <a:t>rounder </a:t>
            </a:r>
            <a:r>
              <a:rPr lang="en-US" sz="4000" dirty="0" smtClean="0">
                <a:latin typeface="Times New Roman" panose="02020603050405020304" pitchFamily="18" charset="0"/>
                <a:cs typeface="Times New Roman" panose="02020603050405020304" pitchFamily="18" charset="0"/>
              </a:rPr>
              <a:t>hooves with </a:t>
            </a:r>
            <a:r>
              <a:rPr lang="en-US" sz="4000" dirty="0">
                <a:latin typeface="Times New Roman" panose="02020603050405020304" pitchFamily="18" charset="0"/>
                <a:cs typeface="Times New Roman" panose="02020603050405020304" pitchFamily="18" charset="0"/>
              </a:rPr>
              <a:t>more upright pasterns. </a:t>
            </a:r>
          </a:p>
          <a:p>
            <a:pPr lvl="0" algn="just" fontAlgn="t"/>
            <a:endParaRPr lang="en-US" sz="4000" dirty="0" smtClean="0">
              <a:latin typeface="Times New Roman" panose="02020603050405020304" pitchFamily="18" charset="0"/>
              <a:cs typeface="Times New Roman" panose="02020603050405020304" pitchFamily="18" charset="0"/>
            </a:endParaRPr>
          </a:p>
          <a:p>
            <a:pPr lvl="0" algn="just" fontAlgn="t"/>
            <a:r>
              <a:rPr lang="en-US" sz="4000" dirty="0" smtClean="0">
                <a:latin typeface="Times New Roman" panose="02020603050405020304" pitchFamily="18" charset="0"/>
                <a:cs typeface="Times New Roman" panose="02020603050405020304" pitchFamily="18" charset="0"/>
              </a:rPr>
              <a:t>Characteristic brassy bray sound</a:t>
            </a:r>
            <a:r>
              <a:rPr lang="en-US" sz="4000" dirty="0">
                <a:latin typeface="Times New Roman" panose="02020603050405020304" pitchFamily="18" charset="0"/>
                <a:cs typeface="Times New Roman" panose="02020603050405020304" pitchFamily="18" charset="0"/>
              </a:rPr>
              <a:t>. </a:t>
            </a:r>
          </a:p>
          <a:p>
            <a:pPr lvl="0" algn="just"/>
            <a:endParaRPr lang="en-US" sz="4000" dirty="0" smtClean="0">
              <a:latin typeface="Times New Roman" panose="02020603050405020304" pitchFamily="18" charset="0"/>
              <a:cs typeface="Times New Roman" panose="02020603050405020304" pitchFamily="18" charset="0"/>
            </a:endParaRPr>
          </a:p>
          <a:p>
            <a:pPr lvl="0" algn="just"/>
            <a:r>
              <a:rPr lang="en-US" sz="4000" dirty="0" smtClean="0">
                <a:latin typeface="Times New Roman" panose="02020603050405020304" pitchFamily="18" charset="0"/>
                <a:cs typeface="Times New Roman" panose="02020603050405020304" pitchFamily="18" charset="0"/>
              </a:rPr>
              <a:t>Colors from gray </a:t>
            </a:r>
            <a:r>
              <a:rPr lang="en-US" sz="4000" dirty="0">
                <a:latin typeface="Times New Roman" panose="02020603050405020304" pitchFamily="18" charset="0"/>
                <a:cs typeface="Times New Roman" panose="02020603050405020304" pitchFamily="18" charset="0"/>
              </a:rPr>
              <a:t>shades of gray-dun to brown, black, light-faced roan.</a:t>
            </a:r>
          </a:p>
          <a:p>
            <a:pPr lvl="0" algn="just"/>
            <a:endParaRPr lang="en-US" sz="4000" dirty="0" smtClean="0">
              <a:latin typeface="Times New Roman" panose="02020603050405020304" pitchFamily="18" charset="0"/>
              <a:cs typeface="Times New Roman" panose="02020603050405020304" pitchFamily="18" charset="0"/>
            </a:endParaRPr>
          </a:p>
          <a:p>
            <a:pPr lvl="0" algn="just">
              <a:lnSpc>
                <a:spcPct val="120000"/>
              </a:lnSpc>
            </a:pPr>
            <a:r>
              <a:rPr lang="en-US" sz="4000" dirty="0" smtClean="0">
                <a:latin typeface="Times New Roman" panose="02020603050405020304" pitchFamily="18" charset="0"/>
                <a:cs typeface="Times New Roman" panose="02020603050405020304" pitchFamily="18" charset="0"/>
              </a:rPr>
              <a:t>Sizes:  </a:t>
            </a:r>
            <a:r>
              <a:rPr lang="en-US" sz="4000" dirty="0">
                <a:latin typeface="Times New Roman" panose="02020603050405020304" pitchFamily="18" charset="0"/>
                <a:cs typeface="Times New Roman" panose="02020603050405020304" pitchFamily="18" charset="0"/>
              </a:rPr>
              <a:t>36" and under (Miniature Mediterranean), 36.01-48" (Standard),  48.01" to 56" (Large Standard).</a:t>
            </a: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6938724" y="106680"/>
            <a:ext cx="2068116" cy="2065454"/>
          </a:xfrm>
          <a:prstGeom prst="rect">
            <a:avLst/>
          </a:prstGeom>
        </p:spPr>
      </p:pic>
      <p:pic>
        <p:nvPicPr>
          <p:cNvPr id="5" name="Picture 4"/>
          <p:cNvPicPr>
            <a:picLocks noChangeAspect="1"/>
          </p:cNvPicPr>
          <p:nvPr/>
        </p:nvPicPr>
        <p:blipFill>
          <a:blip r:embed="rId3" cstate="print"/>
          <a:stretch>
            <a:fillRect/>
          </a:stretch>
        </p:blipFill>
        <p:spPr>
          <a:xfrm>
            <a:off x="6653676" y="2372678"/>
            <a:ext cx="2490324" cy="2062163"/>
          </a:xfrm>
          <a:prstGeom prst="rect">
            <a:avLst/>
          </a:prstGeom>
        </p:spPr>
      </p:pic>
    </p:spTree>
    <p:extLst>
      <p:ext uri="{BB962C8B-B14F-4D97-AF65-F5344CB8AC3E}">
        <p14:creationId xmlns:p14="http://schemas.microsoft.com/office/powerpoint/2010/main" val="2364757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4841"/>
            <a:ext cx="8275320" cy="5943599"/>
          </a:xfrm>
        </p:spPr>
        <p:txBody>
          <a:bodyPr>
            <a:normAutofit fontScale="85000" lnSpcReduction="10000"/>
          </a:bodyPr>
          <a:lstStyle/>
          <a:p>
            <a:pPr marL="0" indent="0" algn="just">
              <a:buNone/>
            </a:pPr>
            <a:r>
              <a:rPr lang="en-US" sz="3600" b="1" dirty="0" smtClean="0">
                <a:solidFill>
                  <a:srgbClr val="FF0000"/>
                </a:solidFill>
                <a:latin typeface="Times New Roman" panose="02020603050405020304" pitchFamily="18" charset="0"/>
                <a:cs typeface="Times New Roman" panose="02020603050405020304" pitchFamily="18" charset="0"/>
              </a:rPr>
              <a:t>Mule </a:t>
            </a:r>
          </a:p>
          <a:p>
            <a:pPr algn="just"/>
            <a:r>
              <a:rPr lang="en-US" dirty="0">
                <a:latin typeface="Times New Roman" panose="02020603050405020304" pitchFamily="18" charset="0"/>
                <a:cs typeface="Times New Roman" panose="02020603050405020304" pitchFamily="18" charset="0"/>
              </a:rPr>
              <a:t>Body of a horse with the extremities of a donkey.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Grow taller </a:t>
            </a:r>
            <a:r>
              <a:rPr lang="en-US" dirty="0">
                <a:latin typeface="Times New Roman" panose="02020603050405020304" pitchFamily="18" charset="0"/>
                <a:cs typeface="Times New Roman" panose="02020603050405020304" pitchFamily="18" charset="0"/>
              </a:rPr>
              <a:t>than both </a:t>
            </a:r>
            <a:r>
              <a:rPr lang="en-US" dirty="0" smtClean="0">
                <a:latin typeface="Times New Roman" panose="02020603050405020304" pitchFamily="18" charset="0"/>
                <a:cs typeface="Times New Roman" panose="02020603050405020304" pitchFamily="18" charset="0"/>
              </a:rPr>
              <a:t>parents due to hybrid vigour.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Stronger than horses.</a:t>
            </a: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Long ears</a:t>
            </a:r>
            <a:r>
              <a:rPr lang="en-US" dirty="0">
                <a:latin typeface="Times New Roman" panose="02020603050405020304" pitchFamily="18" charset="0"/>
                <a:cs typeface="Times New Roman" panose="02020603050405020304" pitchFamily="18" charset="0"/>
              </a:rPr>
              <a:t>, short thin mane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tail </a:t>
            </a:r>
            <a:r>
              <a:rPr lang="en-US" dirty="0" smtClean="0">
                <a:latin typeface="Times New Roman" panose="02020603050405020304" pitchFamily="18" charset="0"/>
                <a:cs typeface="Times New Roman" panose="02020603050405020304" pitchFamily="18" charset="0"/>
              </a:rPr>
              <a:t>with shorter hairs.</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Legs like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donkey with small and upright hooves.</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Stubbornness and bad-tempered  but highly intelligent.</a:t>
            </a:r>
          </a:p>
          <a:p>
            <a:pPr algn="just"/>
            <a:endParaRPr lang="en-US" dirty="0" smtClean="0"/>
          </a:p>
          <a:p>
            <a:pPr algn="just"/>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6632257" y="461963"/>
            <a:ext cx="2271713" cy="1514475"/>
          </a:xfrm>
          <a:prstGeom prst="rect">
            <a:avLst/>
          </a:prstGeom>
        </p:spPr>
      </p:pic>
      <p:pic>
        <p:nvPicPr>
          <p:cNvPr id="4" name="Picture 3"/>
          <p:cNvPicPr>
            <a:picLocks noChangeAspect="1"/>
          </p:cNvPicPr>
          <p:nvPr/>
        </p:nvPicPr>
        <p:blipFill>
          <a:blip r:embed="rId3" cstate="print"/>
          <a:stretch>
            <a:fillRect/>
          </a:stretch>
        </p:blipFill>
        <p:spPr>
          <a:xfrm>
            <a:off x="6749415" y="2139315"/>
            <a:ext cx="2154555" cy="2143506"/>
          </a:xfrm>
          <a:prstGeom prst="rect">
            <a:avLst/>
          </a:prstGeom>
        </p:spPr>
      </p:pic>
      <p:pic>
        <p:nvPicPr>
          <p:cNvPr id="5" name="Picture 4"/>
          <p:cNvPicPr>
            <a:picLocks noChangeAspect="1"/>
          </p:cNvPicPr>
          <p:nvPr/>
        </p:nvPicPr>
        <p:blipFill>
          <a:blip r:embed="rId4" cstate="print"/>
          <a:stretch>
            <a:fillRect/>
          </a:stretch>
        </p:blipFill>
        <p:spPr>
          <a:xfrm>
            <a:off x="6855601" y="4522707"/>
            <a:ext cx="2048369" cy="2045733"/>
          </a:xfrm>
          <a:prstGeom prst="rect">
            <a:avLst/>
          </a:prstGeom>
        </p:spPr>
      </p:pic>
    </p:spTree>
    <p:extLst>
      <p:ext uri="{BB962C8B-B14F-4D97-AF65-F5344CB8AC3E}">
        <p14:creationId xmlns:p14="http://schemas.microsoft.com/office/powerpoint/2010/main" val="1131759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48600" cy="533400"/>
          </a:xfrm>
        </p:spPr>
        <p:txBody>
          <a:bodyPr>
            <a:noAutofit/>
          </a:bodyPr>
          <a:lstStyle/>
          <a:p>
            <a:r>
              <a:rPr lang="en-US" sz="2800" b="1" dirty="0" smtClean="0"/>
              <a:t>Diagrammatic anatomical presentation of Horse</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534399" cy="5486400"/>
          </a:xfrm>
        </p:spPr>
      </p:pic>
    </p:spTree>
    <p:extLst>
      <p:ext uri="{BB962C8B-B14F-4D97-AF65-F5344CB8AC3E}">
        <p14:creationId xmlns:p14="http://schemas.microsoft.com/office/powerpoint/2010/main" val="129755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57819"/>
            <a:ext cx="7315199" cy="4810297"/>
          </a:xfrm>
        </p:spPr>
      </p:pic>
      <p:sp>
        <p:nvSpPr>
          <p:cNvPr id="5" name="Title 1"/>
          <p:cNvSpPr>
            <a:spLocks noGrp="1"/>
          </p:cNvSpPr>
          <p:nvPr>
            <p:ph type="title"/>
          </p:nvPr>
        </p:nvSpPr>
        <p:spPr/>
        <p:txBody>
          <a:bodyPr>
            <a:normAutofit fontScale="90000"/>
          </a:bodyPr>
          <a:lstStyle/>
          <a:p>
            <a:r>
              <a:rPr lang="en-US" b="1" dirty="0" smtClean="0"/>
              <a:t>Diagrammatic presentation of Horse</a:t>
            </a:r>
            <a:endParaRPr lang="en-US" b="1" dirty="0"/>
          </a:p>
        </p:txBody>
      </p:sp>
    </p:spTree>
    <p:extLst>
      <p:ext uri="{BB962C8B-B14F-4D97-AF65-F5344CB8AC3E}">
        <p14:creationId xmlns:p14="http://schemas.microsoft.com/office/powerpoint/2010/main" val="302730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47800" y="274638"/>
            <a:ext cx="5715000" cy="1143000"/>
          </a:xfrm>
        </p:spPr>
        <p:txBody>
          <a:bodyPr/>
          <a:lstStyle/>
          <a:p>
            <a:r>
              <a:rPr lang="en-US" dirty="0" smtClean="0"/>
              <a:t>Horse and Donkey</a:t>
            </a:r>
            <a:endParaRPr lang="en-US" dirty="0"/>
          </a:p>
        </p:txBody>
      </p:sp>
      <p:pic>
        <p:nvPicPr>
          <p:cNvPr id="14" name="Content Placeholder 13"/>
          <p:cNvPicPr>
            <a:picLocks noGrp="1" noChangeAspect="1"/>
          </p:cNvPicPr>
          <p:nvPr>
            <p:ph sz="half" idx="1"/>
          </p:nvPr>
        </p:nvPicPr>
        <p:blipFill>
          <a:blip r:embed="rId2"/>
          <a:stretch>
            <a:fillRect/>
          </a:stretch>
        </p:blipFill>
        <p:spPr>
          <a:xfrm>
            <a:off x="457200" y="1295400"/>
            <a:ext cx="4038600" cy="4191000"/>
          </a:xfrm>
          <a:prstGeom prst="rect">
            <a:avLst/>
          </a:prstGeom>
        </p:spPr>
      </p:pic>
      <p:pic>
        <p:nvPicPr>
          <p:cNvPr id="16" name="Content Placeholder 1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51218" y="1828800"/>
            <a:ext cx="4364182" cy="3429000"/>
          </a:xfrm>
        </p:spPr>
      </p:pic>
    </p:spTree>
    <p:extLst>
      <p:ext uri="{BB962C8B-B14F-4D97-AF65-F5344CB8AC3E}">
        <p14:creationId xmlns:p14="http://schemas.microsoft.com/office/powerpoint/2010/main" val="19121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lang="en-US" sz="3200" b="1" dirty="0" smtClean="0"/>
              <a:t>Common terminology associated with </a:t>
            </a:r>
            <a:r>
              <a:rPr lang="en-US" sz="3200" b="1" dirty="0" smtClean="0"/>
              <a:t>Horse</a:t>
            </a:r>
            <a:endParaRPr lang="en-US" sz="3200" b="1" dirty="0" smtClean="0"/>
          </a:p>
        </p:txBody>
      </p:sp>
      <p:sp>
        <p:nvSpPr>
          <p:cNvPr id="15363" name="Content Placeholder 2"/>
          <p:cNvSpPr>
            <a:spLocks noGrp="1"/>
          </p:cNvSpPr>
          <p:nvPr>
            <p:ph sz="half" idx="1"/>
          </p:nvPr>
        </p:nvSpPr>
        <p:spPr>
          <a:xfrm>
            <a:off x="381000" y="1371600"/>
            <a:ext cx="4495800" cy="5181600"/>
          </a:xfrm>
        </p:spPr>
        <p:txBody>
          <a:bodyPr>
            <a:noAutofit/>
          </a:bodyPr>
          <a:lstStyle/>
          <a:p>
            <a:r>
              <a:rPr lang="en-US" sz="2400" dirty="0" smtClean="0"/>
              <a:t>Species: </a:t>
            </a:r>
            <a:r>
              <a:rPr lang="en-US" sz="2400" dirty="0" err="1" smtClean="0"/>
              <a:t>Equus</a:t>
            </a:r>
            <a:endParaRPr lang="en-US" sz="2400" dirty="0" smtClean="0"/>
          </a:p>
          <a:p>
            <a:r>
              <a:rPr lang="en-US" sz="2400" dirty="0" smtClean="0"/>
              <a:t>Adult male: Stallion</a:t>
            </a:r>
          </a:p>
          <a:p>
            <a:r>
              <a:rPr lang="en-US" sz="2400" dirty="0" smtClean="0"/>
              <a:t>Adult male breeder: Stud</a:t>
            </a:r>
          </a:p>
          <a:p>
            <a:r>
              <a:rPr lang="en-US" sz="2400" dirty="0" smtClean="0"/>
              <a:t>Adult female: Mare</a:t>
            </a:r>
          </a:p>
          <a:p>
            <a:r>
              <a:rPr lang="en-US" sz="2400" dirty="0" smtClean="0"/>
              <a:t>Young born male/ female : Foal</a:t>
            </a:r>
          </a:p>
          <a:p>
            <a:r>
              <a:rPr lang="en-US" sz="2400" dirty="0" smtClean="0"/>
              <a:t>Young male </a:t>
            </a:r>
            <a:r>
              <a:rPr lang="en-US" sz="2400" dirty="0" err="1" smtClean="0"/>
              <a:t>upto</a:t>
            </a:r>
            <a:r>
              <a:rPr lang="en-US" sz="2400" dirty="0" smtClean="0"/>
              <a:t> 3 yrs: Colt</a:t>
            </a:r>
          </a:p>
          <a:p>
            <a:r>
              <a:rPr lang="en-US" sz="2400" dirty="0" smtClean="0"/>
              <a:t>Young female </a:t>
            </a:r>
            <a:r>
              <a:rPr lang="en-US" sz="2400" dirty="0" err="1" smtClean="0"/>
              <a:t>upto</a:t>
            </a:r>
            <a:r>
              <a:rPr lang="en-US" sz="2400" dirty="0" smtClean="0"/>
              <a:t> 3 yrs: Filly</a:t>
            </a:r>
          </a:p>
          <a:p>
            <a:r>
              <a:rPr lang="en-US" sz="2400" dirty="0" smtClean="0"/>
              <a:t>Gestation period: 336 days</a:t>
            </a:r>
          </a:p>
          <a:p>
            <a:r>
              <a:rPr lang="en-US" sz="2400" dirty="0" smtClean="0"/>
              <a:t>Age of Maturity: 15-24 months</a:t>
            </a:r>
          </a:p>
          <a:p>
            <a:endParaRPr lang="en-US" sz="2400" dirty="0" smtClean="0"/>
          </a:p>
          <a:p>
            <a:endParaRPr lang="en-US" sz="2400" dirty="0" smtClean="0"/>
          </a:p>
          <a:p>
            <a:endParaRPr lang="en-US" sz="2400" dirty="0" smtClean="0"/>
          </a:p>
        </p:txBody>
      </p:sp>
      <p:sp>
        <p:nvSpPr>
          <p:cNvPr id="5" name="Content Placeholder 4"/>
          <p:cNvSpPr>
            <a:spLocks noGrp="1"/>
          </p:cNvSpPr>
          <p:nvPr>
            <p:ph sz="half" idx="2"/>
          </p:nvPr>
        </p:nvSpPr>
        <p:spPr>
          <a:xfrm>
            <a:off x="4800600" y="1447800"/>
            <a:ext cx="4114800" cy="5029199"/>
          </a:xfrm>
        </p:spPr>
        <p:txBody>
          <a:bodyPr>
            <a:noAutofit/>
          </a:bodyPr>
          <a:lstStyle/>
          <a:p>
            <a:r>
              <a:rPr lang="en-US" sz="2400" dirty="0" smtClean="0"/>
              <a:t>Breeding life 18 years</a:t>
            </a:r>
          </a:p>
          <a:p>
            <a:r>
              <a:rPr lang="en-US" sz="2400" dirty="0" smtClean="0"/>
              <a:t>Estrous length: 21 days + 5days</a:t>
            </a:r>
          </a:p>
          <a:p>
            <a:r>
              <a:rPr lang="en-US" sz="2400" dirty="0" smtClean="0"/>
              <a:t>Estrous Period: 4 to 6 days</a:t>
            </a:r>
          </a:p>
          <a:p>
            <a:r>
              <a:rPr lang="en-US" sz="2400" dirty="0" smtClean="0"/>
              <a:t>Normal temp.: 99.5-101.3 F</a:t>
            </a:r>
          </a:p>
          <a:p>
            <a:r>
              <a:rPr lang="en-US" sz="2400" dirty="0" smtClean="0"/>
              <a:t>Male: Female= 1:30-40</a:t>
            </a:r>
          </a:p>
          <a:p>
            <a:r>
              <a:rPr lang="en-US" sz="2400" dirty="0" smtClean="0"/>
              <a:t>RR: </a:t>
            </a:r>
            <a:r>
              <a:rPr lang="en-US" sz="2400" dirty="0" smtClean="0"/>
              <a:t>8-16/m</a:t>
            </a:r>
            <a:endParaRPr lang="en-US" sz="2400" dirty="0" smtClean="0"/>
          </a:p>
          <a:p>
            <a:r>
              <a:rPr lang="en-US" sz="2400" dirty="0" smtClean="0"/>
              <a:t>HR: </a:t>
            </a:r>
            <a:r>
              <a:rPr lang="en-US" sz="2400" dirty="0" smtClean="0"/>
              <a:t>32-44/m</a:t>
            </a:r>
            <a:endParaRPr lang="en-US" sz="2400" dirty="0" smtClean="0"/>
          </a:p>
          <a:p>
            <a:r>
              <a:rPr lang="en-US" sz="2400" dirty="0" smtClean="0"/>
              <a:t>Av. Productive life: 20-25 yrs</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152400" y="1066801"/>
            <a:ext cx="4495800" cy="3733800"/>
          </a:xfrm>
        </p:spPr>
        <p:txBody>
          <a:bodyPr>
            <a:normAutofit/>
          </a:bodyPr>
          <a:lstStyle/>
          <a:p>
            <a:r>
              <a:rPr lang="en-US" sz="2400" dirty="0" smtClean="0"/>
              <a:t>Castrated male: 	      Gelding</a:t>
            </a:r>
          </a:p>
          <a:p>
            <a:r>
              <a:rPr lang="en-US" sz="2400" dirty="0" smtClean="0"/>
              <a:t>Castrated female: 	      Spayed</a:t>
            </a:r>
          </a:p>
          <a:p>
            <a:r>
              <a:rPr lang="en-US" sz="2400" dirty="0" smtClean="0"/>
              <a:t>Female with offspring: Suckling</a:t>
            </a:r>
          </a:p>
          <a:p>
            <a:r>
              <a:rPr lang="en-US" sz="2400" dirty="0" smtClean="0"/>
              <a:t>Young weaned male/ female :     </a:t>
            </a:r>
          </a:p>
          <a:p>
            <a:pPr>
              <a:buNone/>
            </a:pPr>
            <a:r>
              <a:rPr lang="en-US" sz="2400" dirty="0" smtClean="0"/>
              <a:t>                                             weanling</a:t>
            </a:r>
          </a:p>
          <a:p>
            <a:r>
              <a:rPr lang="en-US" sz="2400" dirty="0" smtClean="0"/>
              <a:t>Act of Parturition:        foaling</a:t>
            </a:r>
          </a:p>
          <a:p>
            <a:r>
              <a:rPr lang="en-US" sz="2400" dirty="0" smtClean="0"/>
              <a:t>Act of mating:               Covering</a:t>
            </a:r>
          </a:p>
          <a:p>
            <a:r>
              <a:rPr lang="en-US" sz="2400" dirty="0" smtClean="0"/>
              <a:t>Sound:            	      Neigh</a:t>
            </a:r>
          </a:p>
          <a:p>
            <a:endParaRPr lang="en-US" sz="2400" dirty="0" smtClean="0"/>
          </a:p>
          <a:p>
            <a:pPr marL="0" indent="0">
              <a:buNone/>
            </a:pPr>
            <a:endParaRPr lang="en-US" sz="2400" dirty="0" smtClean="0"/>
          </a:p>
        </p:txBody>
      </p:sp>
      <p:sp>
        <p:nvSpPr>
          <p:cNvPr id="6" name="Content Placeholder 4"/>
          <p:cNvSpPr>
            <a:spLocks noGrp="1"/>
          </p:cNvSpPr>
          <p:nvPr>
            <p:ph sz="half" idx="2"/>
          </p:nvPr>
        </p:nvSpPr>
        <p:spPr>
          <a:xfrm>
            <a:off x="4343400" y="1143001"/>
            <a:ext cx="4800600" cy="3657600"/>
          </a:xfrm>
        </p:spPr>
        <p:txBody>
          <a:bodyPr>
            <a:noAutofit/>
          </a:bodyPr>
          <a:lstStyle/>
          <a:p>
            <a:r>
              <a:rPr lang="en-US" sz="2400" dirty="0" smtClean="0"/>
              <a:t>Chromosome </a:t>
            </a:r>
            <a:r>
              <a:rPr lang="en-US" sz="2400" dirty="0"/>
              <a:t>No. Horse: </a:t>
            </a:r>
            <a:r>
              <a:rPr lang="en-US" sz="2400" dirty="0" smtClean="0"/>
              <a:t>   64</a:t>
            </a:r>
          </a:p>
          <a:p>
            <a:pPr marL="0" indent="0">
              <a:buNone/>
            </a:pPr>
            <a:r>
              <a:rPr lang="en-US" sz="2400" dirty="0" smtClean="0"/>
              <a:t>                                      </a:t>
            </a:r>
            <a:r>
              <a:rPr lang="en-US" sz="2400" dirty="0" smtClean="0"/>
              <a:t>Donkey</a:t>
            </a:r>
            <a:r>
              <a:rPr lang="en-US" sz="2400" dirty="0" smtClean="0"/>
              <a:t>: 62</a:t>
            </a:r>
          </a:p>
          <a:p>
            <a:r>
              <a:rPr lang="en-US" sz="2400" dirty="0" smtClean="0"/>
              <a:t>Meat of Horses:   Kinophagia</a:t>
            </a:r>
          </a:p>
          <a:p>
            <a:r>
              <a:rPr lang="en-US" sz="2400" dirty="0" smtClean="0"/>
              <a:t>Volume of Semen: 75 -150 ml</a:t>
            </a:r>
          </a:p>
          <a:p>
            <a:r>
              <a:rPr lang="en-US" sz="2400" dirty="0" smtClean="0"/>
              <a:t>Sperm count: 150 millions/CC</a:t>
            </a:r>
          </a:p>
          <a:p>
            <a:r>
              <a:rPr lang="en-US" sz="2400" dirty="0" smtClean="0"/>
              <a:t>Best breeding season: Early spring</a:t>
            </a:r>
          </a:p>
          <a:p>
            <a:r>
              <a:rPr lang="en-US" sz="2400" dirty="0" smtClean="0"/>
              <a:t>First heat after Parturition: 4-14 d</a:t>
            </a:r>
          </a:p>
          <a:p>
            <a:r>
              <a:rPr lang="en-US" sz="2400" dirty="0" smtClean="0"/>
              <a:t>House of Horse: Stable</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Milk composition</a:t>
            </a:r>
            <a:br>
              <a:rPr lang="en-US" dirty="0" smtClean="0"/>
            </a:br>
            <a:endParaRPr lang="en-US" dirty="0"/>
          </a:p>
        </p:txBody>
      </p:sp>
      <p:sp>
        <p:nvSpPr>
          <p:cNvPr id="5" name="Content Placeholder 4"/>
          <p:cNvSpPr>
            <a:spLocks noGrp="1"/>
          </p:cNvSpPr>
          <p:nvPr>
            <p:ph sz="half" idx="1"/>
          </p:nvPr>
        </p:nvSpPr>
        <p:spPr>
          <a:xfrm>
            <a:off x="457200" y="1600200"/>
            <a:ext cx="5943600" cy="4525963"/>
          </a:xfrm>
        </p:spPr>
        <p:txBody>
          <a:bodyPr>
            <a:normAutofit/>
          </a:bodyPr>
          <a:lstStyle/>
          <a:p>
            <a:r>
              <a:rPr lang="en-US" dirty="0" smtClean="0"/>
              <a:t>C : 6.1 % </a:t>
            </a:r>
          </a:p>
          <a:p>
            <a:r>
              <a:rPr lang="en-US" dirty="0" smtClean="0"/>
              <a:t>P : 2.7 % </a:t>
            </a:r>
          </a:p>
          <a:p>
            <a:r>
              <a:rPr lang="en-US" dirty="0" smtClean="0"/>
              <a:t>F : 1.6 % </a:t>
            </a:r>
          </a:p>
          <a:p>
            <a:r>
              <a:rPr lang="en-US" dirty="0" smtClean="0"/>
              <a:t>M : 0.51 % </a:t>
            </a:r>
          </a:p>
          <a:p>
            <a:r>
              <a:rPr lang="en-US" dirty="0" smtClean="0"/>
              <a:t>Water: 90 %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81800" cy="71596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equine comprises Horses, donkeys (Ass) and their crosses like Mule and Hinny.</a:t>
            </a:r>
          </a:p>
          <a:p>
            <a:pPr algn="just"/>
            <a:r>
              <a:rPr lang="en-US" dirty="0" smtClean="0"/>
              <a:t>They are used for cart/ draught, pack, transport, meat and riding purposes.</a:t>
            </a:r>
          </a:p>
          <a:p>
            <a:pPr algn="just"/>
            <a:r>
              <a:rPr lang="en-US" dirty="0" smtClean="0"/>
              <a:t>It used every where from plain, desert to hill.</a:t>
            </a:r>
          </a:p>
          <a:p>
            <a:pPr algn="just"/>
            <a:r>
              <a:rPr lang="en-US" dirty="0" smtClean="0"/>
              <a:t>The riding horses have use in carrying urgent messages and win the battles in warfare.</a:t>
            </a:r>
          </a:p>
          <a:p>
            <a:pPr algn="just"/>
            <a:r>
              <a:rPr lang="en-US" dirty="0" smtClean="0"/>
              <a:t>It is symbol of royalty.</a:t>
            </a:r>
          </a:p>
          <a:p>
            <a:pPr algn="just"/>
            <a:r>
              <a:rPr lang="en-US" dirty="0" smtClean="0"/>
              <a:t>There is sharp decline in its number due mechanization.</a:t>
            </a:r>
          </a:p>
          <a:p>
            <a:pPr algn="just"/>
            <a:r>
              <a:rPr lang="en-US" dirty="0" smtClean="0"/>
              <a:t>The population of horses and donkeys are more in western parts of India in which wild asses are found in </a:t>
            </a:r>
            <a:r>
              <a:rPr lang="en-US" dirty="0" err="1" smtClean="0"/>
              <a:t>Rann</a:t>
            </a:r>
            <a:r>
              <a:rPr lang="en-US" dirty="0" smtClean="0"/>
              <a:t> of </a:t>
            </a:r>
            <a:r>
              <a:rPr lang="en-US" dirty="0" err="1" smtClean="0"/>
              <a:t>Kutchh</a:t>
            </a:r>
            <a:r>
              <a:rPr lang="en-US" dirty="0" smtClean="0"/>
              <a:t>.</a:t>
            </a:r>
          </a:p>
          <a:p>
            <a:pPr algn="just"/>
            <a:r>
              <a:rPr lang="en-US" dirty="0" smtClean="0"/>
              <a:t>Horses are mainly used for riding, but asses and mules are used for transport.</a:t>
            </a:r>
          </a:p>
          <a:p>
            <a:pPr algn="just"/>
            <a:r>
              <a:rPr lang="en-US" dirty="0" smtClean="0"/>
              <a:t>Indian asses are donkeys, wild asses and kiang in Sikkim and </a:t>
            </a:r>
            <a:r>
              <a:rPr lang="en-US" dirty="0" err="1" smtClean="0"/>
              <a:t>laddakh</a:t>
            </a:r>
            <a:r>
              <a:rPr lang="en-US" dirty="0" smtClean="0"/>
              <a:t>.</a:t>
            </a:r>
          </a:p>
          <a:p>
            <a:pPr algn="just"/>
            <a:endParaRPr lang="en-US" dirty="0"/>
          </a:p>
        </p:txBody>
      </p:sp>
    </p:spTree>
    <p:extLst>
      <p:ext uri="{BB962C8B-B14F-4D97-AF65-F5344CB8AC3E}">
        <p14:creationId xmlns:p14="http://schemas.microsoft.com/office/powerpoint/2010/main" val="337791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771</Words>
  <Application>Microsoft Office PowerPoint</Application>
  <PresentationFormat>On-screen Show (4:3)</PresentationFormat>
  <Paragraphs>210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Mangal</vt:lpstr>
      <vt:lpstr>Times New Roman</vt:lpstr>
      <vt:lpstr>Wingdings</vt:lpstr>
      <vt:lpstr>Office Theme</vt:lpstr>
      <vt:lpstr>General information of Horse and its Management</vt:lpstr>
      <vt:lpstr>Position of horse in Animal kingdom</vt:lpstr>
      <vt:lpstr>Diagrammatic anatomical presentation of Horse</vt:lpstr>
      <vt:lpstr>Diagrammatic presentation of Horse</vt:lpstr>
      <vt:lpstr>Horse and Donkey</vt:lpstr>
      <vt:lpstr>Common terminology associated with Horse</vt:lpstr>
      <vt:lpstr>PowerPoint Presentation</vt:lpstr>
      <vt:lpstr>Milk composition </vt:lpstr>
      <vt:lpstr>Introduction</vt:lpstr>
      <vt:lpstr>PowerPoint Presentation</vt:lpstr>
      <vt:lpstr>PowerPoint Presentation</vt:lpstr>
      <vt:lpstr>PowerPoint Presentation</vt:lpstr>
      <vt:lpstr>PowerPoint Presentation</vt:lpstr>
      <vt:lpstr>PowerPoint Presentation</vt:lpstr>
      <vt:lpstr>Terminology in Equine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information of Horse and its Management</dc:title>
  <dc:creator>NIRALA PC</dc:creator>
  <cp:lastModifiedBy>HP</cp:lastModifiedBy>
  <cp:revision>31</cp:revision>
  <dcterms:created xsi:type="dcterms:W3CDTF">2006-08-16T00:00:00Z</dcterms:created>
  <dcterms:modified xsi:type="dcterms:W3CDTF">2020-06-02T10:11:49Z</dcterms:modified>
</cp:coreProperties>
</file>