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18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19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89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0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1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2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3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4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5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6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7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50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1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61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62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2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5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6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8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0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86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6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8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19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Content Placeholder 2"/>
          <p:cNvSpPr>
            <a:spLocks noGrp="1"/>
          </p:cNvSpPr>
          <p:nvPr>
            <p:ph idx="1"/>
          </p:nvPr>
        </p:nvSpPr>
        <p:spPr>
          <a:xfrm>
            <a:off x="465826" y="2147978"/>
            <a:ext cx="9825487" cy="3571335"/>
          </a:xfrm>
        </p:spPr>
        <p:txBody>
          <a:bodyPr>
            <a:normAutofit fontScale="96875" lnSpcReduction="20000"/>
          </a:bodyPr>
          <a:lstStyle/>
          <a:p>
            <a:endParaRPr lang="en-IN" sz="3200" dirty="0">
              <a:solidFill>
                <a:schemeClr val="tx1"/>
              </a:solidFill>
            </a:endParaRPr>
          </a:p>
          <a:p>
            <a:endParaRPr lang="en-IN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IN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IN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IN" sz="3200" dirty="0">
                <a:solidFill>
                  <a:schemeClr val="tx1"/>
                </a:solidFill>
              </a:rPr>
              <a:t>Name- Anita Bharti </a:t>
            </a:r>
          </a:p>
          <a:p>
            <a:pPr marL="0" indent="0">
              <a:buNone/>
            </a:pPr>
            <a:endParaRPr lang="en-IN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IN" sz="3200" dirty="0">
                <a:solidFill>
                  <a:schemeClr val="tx1"/>
                </a:solidFill>
              </a:rPr>
              <a:t>roll no-07/2018</a:t>
            </a:r>
          </a:p>
        </p:txBody>
      </p:sp>
      <p:sp>
        <p:nvSpPr>
          <p:cNvPr id="1048612" name="TextBox 3"/>
          <p:cNvSpPr txBox="1"/>
          <p:nvPr/>
        </p:nvSpPr>
        <p:spPr>
          <a:xfrm>
            <a:off x="1242203" y="621102"/>
            <a:ext cx="8428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/>
              <a:t>sub –starter culture and fermented milk product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7795959" cy="855501"/>
          </a:xfrm>
        </p:spPr>
        <p:txBody>
          <a:bodyPr/>
          <a:lstStyle/>
          <a:p>
            <a:pPr algn="l"/>
            <a:r>
              <a:rPr lang="en-IN" dirty="0"/>
              <a:t>    </a:t>
            </a:r>
            <a:r>
              <a:rPr lang="en-IN" sz="4400" i="1" dirty="0">
                <a:solidFill>
                  <a:schemeClr val="tx1"/>
                </a:solidFill>
              </a:rPr>
              <a:t>STARTER CULTURES</a:t>
            </a:r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705848" y="3578088"/>
            <a:ext cx="7748253" cy="3029446"/>
          </a:xfrm>
        </p:spPr>
        <p:txBody>
          <a:bodyPr>
            <a:normAutofit fontScale="83333" lnSpcReduction="20000"/>
          </a:bodyPr>
          <a:lstStyle/>
          <a:p>
            <a:pPr algn="ctr"/>
            <a:r>
              <a:rPr lang="en-IN" sz="36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DEFINATIO</a:t>
            </a:r>
            <a:r>
              <a:rPr lang="en-US" altLang="en-GB" sz="36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</a:t>
            </a:r>
            <a:endParaRPr lang="zh-CN" altLang="en-US"/>
          </a:p>
          <a:p>
            <a:pPr algn="ctr"/>
            <a:r>
              <a:rPr lang="en-IN" sz="36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starter culture is a microbiological culture which actually performs fermentation. These starters usually consist of a cultivation medium, such as grains, seeds, or nutrient liquids that have been well colonized by the microorganisms used for the fermentation.</a:t>
            </a:r>
            <a:r>
              <a:rPr lang="en-US" altLang="en-GB" sz="24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24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		 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048706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20122" cy="6075862"/>
          </a:xfrm>
        </p:spPr>
        <p:txBody>
          <a:bodyPr>
            <a:noAutofit/>
          </a:bodyPr>
          <a:lstStyle/>
          <a:p>
            <a:r>
              <a:rPr lang="en-GB" sz="3600">
                <a:solidFill>
                  <a:srgbClr val="000000"/>
                </a:solidFill>
              </a:rPr>
              <a:t>Typical microorganisms used in starters include various bacteria and fungi (yeasts and molds): Rhizopus, Aspergillus, Mucor, Amylomyces, Endomycopsis, Saccharomyces, Hansenula anomala, Lactobacillus, Acetobacter, etc. </a:t>
            </a:r>
            <a:br>
              <a:rPr lang="en-US" altLang="en-GB" sz="3600">
                <a:solidFill>
                  <a:srgbClr val="000000"/>
                </a:solidFill>
              </a:rPr>
            </a:br>
            <a:r>
              <a:rPr lang="en-GB" sz="3600">
                <a:solidFill>
                  <a:srgbClr val="000000"/>
                </a:solidFill>
              </a:rPr>
              <a:t>Various national cultures have various active ingredients in starters, and often involve mixed microflora</a:t>
            </a:r>
            <a:r>
              <a:rPr lang="en-US" altLang="en-GB" sz="3600">
                <a:solidFill>
                  <a:srgbClr val="000000"/>
                </a:solidFill>
              </a:rPr>
              <a:t>.</a:t>
            </a:r>
            <a:endParaRPr lang="en-GB"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64213" y="47467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dirty="0"/>
              <a:t>	</a:t>
            </a:r>
            <a:r>
              <a:rPr lang="en-IN" sz="4400" dirty="0">
                <a:solidFill>
                  <a:srgbClr val="FF0000"/>
                </a:solidFill>
              </a:rPr>
              <a:t>CLASSIFICATION F STARTER CULTURE</a:t>
            </a:r>
            <a:endParaRPr lang="en-IN" sz="2700" dirty="0">
              <a:solidFill>
                <a:srgbClr val="FF0000"/>
              </a:solidFill>
            </a:endParaRPr>
          </a:p>
        </p:txBody>
      </p:sp>
      <p:sp>
        <p:nvSpPr>
          <p:cNvPr id="1048610" name="Title 1"/>
          <p:cNvSpPr txBox="1"/>
          <p:nvPr/>
        </p:nvSpPr>
        <p:spPr>
          <a:xfrm>
            <a:off x="632407" y="28359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IN" dirty="0"/>
          </a:p>
        </p:txBody>
      </p:sp>
      <p:pic>
        <p:nvPicPr>
          <p:cNvPr id="2097152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890" y="1725283"/>
            <a:ext cx="8698827" cy="48947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en-IN" sz="3200" dirty="0">
                <a:solidFill>
                  <a:schemeClr val="tx1"/>
                </a:solidFill>
              </a:rPr>
              <a:t>Single strain </a:t>
            </a:r>
          </a:p>
          <a:p>
            <a:pPr marL="1828800" lvl="4" indent="0">
              <a:buNone/>
            </a:pPr>
            <a:r>
              <a:rPr lang="en-IN" sz="3200" dirty="0">
                <a:solidFill>
                  <a:schemeClr val="tx1"/>
                </a:solidFill>
              </a:rPr>
              <a:t>Always used as a single organism in the preparation of </a:t>
            </a:r>
            <a:r>
              <a:rPr lang="en-IN" sz="3200" dirty="0" err="1">
                <a:solidFill>
                  <a:schemeClr val="tx1"/>
                </a:solidFill>
              </a:rPr>
              <a:t>dahi</a:t>
            </a:r>
            <a:r>
              <a:rPr lang="en-IN" sz="3200" dirty="0">
                <a:solidFill>
                  <a:schemeClr val="tx1"/>
                </a:solidFill>
              </a:rPr>
              <a:t> or cheese .</a:t>
            </a:r>
          </a:p>
          <a:p>
            <a:pPr marL="1828800" lvl="4" indent="0">
              <a:buNone/>
            </a:pPr>
            <a:r>
              <a:rPr lang="en-IN" sz="3200" dirty="0">
                <a:solidFill>
                  <a:schemeClr val="tx1"/>
                </a:solidFill>
              </a:rPr>
              <a:t>One problem will be sudden failure of starter due to bacteriophage attack which leads to heavy loss to the industry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solidFill>
                  <a:srgbClr val="00B050"/>
                </a:solidFill>
              </a:rPr>
              <a:t>PAIRED COMPATIBLE STRAIN </a:t>
            </a:r>
          </a:p>
          <a:p>
            <a:r>
              <a:rPr lang="en-IN" sz="2400" dirty="0">
                <a:solidFill>
                  <a:schemeClr val="tx1"/>
                </a:solidFill>
              </a:rPr>
              <a:t>Two	 strain of cultures having complementary activity known portion are used .</a:t>
            </a:r>
          </a:p>
          <a:p>
            <a:r>
              <a:rPr lang="en-IN" sz="2400" dirty="0">
                <a:solidFill>
                  <a:schemeClr val="tx1"/>
                </a:solidFill>
              </a:rPr>
              <a:t>This will reduce change of culture failure</a:t>
            </a:r>
          </a:p>
          <a:p>
            <a:r>
              <a:rPr lang="en-IN" sz="2400" dirty="0">
                <a:solidFill>
                  <a:schemeClr val="tx1"/>
                </a:solidFill>
              </a:rPr>
              <a:t>Bacteriophage attack only one type of organism will affect and other organism will carry out the fermentation without any problem   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</a:t>
            </a:r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>
                <a:solidFill>
                  <a:srgbClr val="002060"/>
                </a:solidFill>
              </a:rPr>
              <a:t>MIXED STRAIN - 	</a:t>
            </a:r>
            <a:r>
              <a:rPr lang="en-IN" sz="2000" dirty="0">
                <a:solidFill>
                  <a:schemeClr val="tx1"/>
                </a:solidFill>
              </a:rPr>
              <a:t>than two More organism which have </a:t>
            </a:r>
            <a:r>
              <a:rPr lang="en-IN" sz="2000" dirty="0" err="1">
                <a:solidFill>
                  <a:schemeClr val="tx1"/>
                </a:solidFill>
              </a:rPr>
              <a:t>diffent</a:t>
            </a:r>
            <a:r>
              <a:rPr lang="en-IN" sz="2000" dirty="0">
                <a:solidFill>
                  <a:schemeClr val="tx1"/>
                </a:solidFill>
              </a:rPr>
              <a:t> 		characteristic like acid production ,flavour production </a:t>
            </a:r>
            <a:r>
              <a:rPr lang="en-IN" sz="2000" dirty="0" err="1">
                <a:solidFill>
                  <a:schemeClr val="tx1"/>
                </a:solidFill>
              </a:rPr>
              <a:t>etc</a:t>
            </a:r>
            <a:r>
              <a:rPr lang="en-IN" sz="2000" dirty="0">
                <a:solidFill>
                  <a:schemeClr val="tx1"/>
                </a:solidFill>
              </a:rPr>
              <a:t> .</a:t>
            </a:r>
          </a:p>
          <a:p>
            <a:pPr marL="0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In this strain unknown proportion are used</a:t>
            </a:r>
          </a:p>
          <a:p>
            <a:pPr marL="0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2060"/>
                </a:solidFill>
              </a:rPr>
              <a:t>MULTIPLE MIXED STRAIN -	</a:t>
            </a:r>
            <a:r>
              <a:rPr lang="en-IN" sz="2000" dirty="0">
                <a:solidFill>
                  <a:schemeClr val="tx1"/>
                </a:solidFill>
              </a:rPr>
              <a:t>more than two strain known proportion are used .</a:t>
            </a:r>
          </a:p>
          <a:p>
            <a:pPr marL="0" indent="0">
              <a:buNone/>
            </a:pPr>
            <a:r>
              <a:rPr lang="en-IN" sz="2000" dirty="0">
                <a:solidFill>
                  <a:schemeClr val="tx1"/>
                </a:solidFill>
              </a:rPr>
              <a:t>The quality and behaviour of strain predictable such as curd ,cheese </a:t>
            </a:r>
          </a:p>
          <a:p>
            <a:pPr marL="0" indent="0">
              <a:buNone/>
            </a:pPr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IN" sz="4400" dirty="0"/>
          </a:p>
          <a:p>
            <a:pPr marL="0" indent="0" algn="ctr">
              <a:buNone/>
            </a:pPr>
            <a:r>
              <a:rPr lang="en-IN" sz="4400" dirty="0">
                <a:solidFill>
                  <a:srgbClr val="FF0000"/>
                </a:solidFill>
              </a:rPr>
              <a:t>THANK TOU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华文新魏</vt:lpstr>
      <vt:lpstr>Arial</vt:lpstr>
      <vt:lpstr>Calibri</vt:lpstr>
      <vt:lpstr>Trebuchet MS</vt:lpstr>
      <vt:lpstr>Wingdings 3</vt:lpstr>
      <vt:lpstr>Facet</vt:lpstr>
      <vt:lpstr>PowerPoint Presentation</vt:lpstr>
      <vt:lpstr>    STARTER CULTURES</vt:lpstr>
      <vt:lpstr>Typical microorganisms used in starters include various bacteria and fungi (yeasts and molds): Rhizopus, Aspergillus, Mucor, Amylomyces, Endomycopsis, Saccharomyces, Hansenula anomala, Lactobacillus, Acetobacter, etc.  Various national cultures have various active ingredients in starters, and often involve mixed microflora.</vt:lpstr>
      <vt:lpstr> CLASSIFICATION F STARTER CULTURE</vt:lpstr>
      <vt:lpstr>PowerPoint Presentation</vt:lpstr>
      <vt:lpstr>PowerPoint Presentation</vt:lpstr>
      <vt:lpstr>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CULTURES</dc:title>
  <dc:creator>Diwkar 1820</dc:creator>
  <cp:lastModifiedBy>SGIDT</cp:lastModifiedBy>
  <cp:revision>1</cp:revision>
  <dcterms:created xsi:type="dcterms:W3CDTF">2020-04-09T16:43:58Z</dcterms:created>
  <dcterms:modified xsi:type="dcterms:W3CDTF">2020-06-29T09:21:03Z</dcterms:modified>
</cp:coreProperties>
</file>