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282" r:id="rId2"/>
    <p:sldId id="283" r:id="rId3"/>
    <p:sldId id="278" r:id="rId4"/>
    <p:sldId id="258" r:id="rId5"/>
    <p:sldId id="284" r:id="rId6"/>
    <p:sldId id="280" r:id="rId7"/>
    <p:sldId id="277" r:id="rId8"/>
    <p:sldId id="260" r:id="rId9"/>
    <p:sldId id="261" r:id="rId10"/>
    <p:sldId id="293" r:id="rId11"/>
    <p:sldId id="294" r:id="rId12"/>
    <p:sldId id="270" r:id="rId13"/>
    <p:sldId id="295" r:id="rId14"/>
    <p:sldId id="296" r:id="rId15"/>
    <p:sldId id="288" r:id="rId16"/>
    <p:sldId id="297" r:id="rId17"/>
    <p:sldId id="298" r:id="rId18"/>
    <p:sldId id="292"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584"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B543B-62F7-48D2-AB79-9A9D257A66AA}"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3930A4-D7D8-433A-B3FA-18057FF6B527}" type="slidenum">
              <a:rPr lang="en-US" smtClean="0"/>
              <a:t>‹#›</a:t>
            </a:fld>
            <a:endParaRPr lang="en-US"/>
          </a:p>
        </p:txBody>
      </p:sp>
    </p:spTree>
    <p:extLst>
      <p:ext uri="{BB962C8B-B14F-4D97-AF65-F5344CB8AC3E}">
        <p14:creationId xmlns:p14="http://schemas.microsoft.com/office/powerpoint/2010/main" val="391539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9E26AD6-F749-4F5A-AD48-14BD08A25E26}" type="datetime1">
              <a:rPr lang="en-US" smtClean="0"/>
              <a:t>6/8/2020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DR SANJIV KUMAR</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0A4740-0BE5-4B8B-8915-2CABE6D08961}" type="datetime1">
              <a:rPr lang="en-US" smtClean="0"/>
              <a:t>6/8/2020</a:t>
            </a:fld>
            <a:endParaRPr lang="en-US"/>
          </a:p>
        </p:txBody>
      </p:sp>
      <p:sp>
        <p:nvSpPr>
          <p:cNvPr id="5" name="Footer Placeholder 4"/>
          <p:cNvSpPr>
            <a:spLocks noGrp="1"/>
          </p:cNvSpPr>
          <p:nvPr>
            <p:ph type="ftr" sz="quarter" idx="11"/>
          </p:nvPr>
        </p:nvSpPr>
        <p:spPr/>
        <p:txBody>
          <a:bodyPr/>
          <a:lstStyle>
            <a:extLst/>
          </a:lstStyle>
          <a:p>
            <a:r>
              <a:rPr lang="en-US" smtClean="0"/>
              <a:t>DR SANJIV KUMAR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C760D1-BBBA-4B4E-BCCB-45FAE879A284}" type="datetime1">
              <a:rPr lang="en-US" smtClean="0"/>
              <a:t>6/8/2020</a:t>
            </a:fld>
            <a:endParaRPr lang="en-US"/>
          </a:p>
        </p:txBody>
      </p:sp>
      <p:sp>
        <p:nvSpPr>
          <p:cNvPr id="5" name="Footer Placeholder 4"/>
          <p:cNvSpPr>
            <a:spLocks noGrp="1"/>
          </p:cNvSpPr>
          <p:nvPr>
            <p:ph type="ftr" sz="quarter" idx="11"/>
          </p:nvPr>
        </p:nvSpPr>
        <p:spPr/>
        <p:txBody>
          <a:bodyPr/>
          <a:lstStyle>
            <a:extLst/>
          </a:lstStyle>
          <a:p>
            <a:r>
              <a:rPr lang="en-US" smtClean="0"/>
              <a:t>DR SANJIV KUMAR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325C6E8-CAFE-430A-9F1D-0FF29C972A2B}" type="datetime1">
              <a:rPr lang="en-US" smtClean="0"/>
              <a:t>6/8/2020</a:t>
            </a:fld>
            <a:endParaRPr lang="en-US"/>
          </a:p>
        </p:txBody>
      </p:sp>
      <p:sp>
        <p:nvSpPr>
          <p:cNvPr id="5" name="Footer Placeholder 4"/>
          <p:cNvSpPr>
            <a:spLocks noGrp="1"/>
          </p:cNvSpPr>
          <p:nvPr>
            <p:ph type="ftr" sz="quarter" idx="11"/>
          </p:nvPr>
        </p:nvSpPr>
        <p:spPr/>
        <p:txBody>
          <a:bodyPr/>
          <a:lstStyle>
            <a:extLst/>
          </a:lstStyle>
          <a:p>
            <a:r>
              <a:rPr lang="en-US" smtClean="0"/>
              <a:t>DR SANJIV KUMAR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A89727D-0E10-4084-B961-023E73E4A21D}" type="datetime1">
              <a:rPr lang="en-US" smtClean="0"/>
              <a:t>6/8/2020</a:t>
            </a:fld>
            <a:endParaRPr lang="en-US"/>
          </a:p>
        </p:txBody>
      </p:sp>
      <p:sp>
        <p:nvSpPr>
          <p:cNvPr id="5" name="Footer Placeholder 4"/>
          <p:cNvSpPr>
            <a:spLocks noGrp="1"/>
          </p:cNvSpPr>
          <p:nvPr>
            <p:ph type="ftr" sz="quarter" idx="11"/>
          </p:nvPr>
        </p:nvSpPr>
        <p:spPr/>
        <p:txBody>
          <a:bodyPr/>
          <a:lstStyle>
            <a:extLst/>
          </a:lstStyle>
          <a:p>
            <a:r>
              <a:rPr lang="en-US" smtClean="0"/>
              <a:t>DR SANJIV KUMAR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46BFFBF-CFE8-4464-AB2A-81077E3AEE0B}" type="datetime1">
              <a:rPr lang="en-US" smtClean="0"/>
              <a:t>6/8/2020</a:t>
            </a:fld>
            <a:endParaRPr lang="en-US"/>
          </a:p>
        </p:txBody>
      </p:sp>
      <p:sp>
        <p:nvSpPr>
          <p:cNvPr id="6" name="Footer Placeholder 5"/>
          <p:cNvSpPr>
            <a:spLocks noGrp="1"/>
          </p:cNvSpPr>
          <p:nvPr>
            <p:ph type="ftr" sz="quarter" idx="11"/>
          </p:nvPr>
        </p:nvSpPr>
        <p:spPr/>
        <p:txBody>
          <a:bodyPr/>
          <a:lstStyle>
            <a:extLst/>
          </a:lstStyle>
          <a:p>
            <a:r>
              <a:rPr lang="en-US" smtClean="0"/>
              <a:t>DR SANJIV KUMAR</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94C4EB4-E2D2-44A6-8F27-C39380B899A4}" type="datetime1">
              <a:rPr lang="en-US" smtClean="0"/>
              <a:t>6/8/2020</a:t>
            </a:fld>
            <a:endParaRPr lang="en-US"/>
          </a:p>
        </p:txBody>
      </p:sp>
      <p:sp>
        <p:nvSpPr>
          <p:cNvPr id="8" name="Footer Placeholder 7"/>
          <p:cNvSpPr>
            <a:spLocks noGrp="1"/>
          </p:cNvSpPr>
          <p:nvPr>
            <p:ph type="ftr" sz="quarter" idx="11"/>
          </p:nvPr>
        </p:nvSpPr>
        <p:spPr/>
        <p:txBody>
          <a:bodyPr/>
          <a:lstStyle>
            <a:extLst/>
          </a:lstStyle>
          <a:p>
            <a:r>
              <a:rPr lang="en-US" smtClean="0"/>
              <a:t>DR SANJIV KUMAR</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7BF391F-FF94-462C-8215-17FB12D7419E}" type="datetime1">
              <a:rPr lang="en-US" smtClean="0"/>
              <a:t>6/8/2020</a:t>
            </a:fld>
            <a:endParaRPr lang="en-US"/>
          </a:p>
        </p:txBody>
      </p:sp>
      <p:sp>
        <p:nvSpPr>
          <p:cNvPr id="4" name="Footer Placeholder 3"/>
          <p:cNvSpPr>
            <a:spLocks noGrp="1"/>
          </p:cNvSpPr>
          <p:nvPr>
            <p:ph type="ftr" sz="quarter" idx="11"/>
          </p:nvPr>
        </p:nvSpPr>
        <p:spPr/>
        <p:txBody>
          <a:bodyPr/>
          <a:lstStyle>
            <a:extLst/>
          </a:lstStyle>
          <a:p>
            <a:r>
              <a:rPr lang="en-US" smtClean="0"/>
              <a:t>DR SANJIV KUMAR</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5C3DCB-2577-4715-B304-3E5239A164FD}" type="datetime1">
              <a:rPr lang="en-US" smtClean="0"/>
              <a:t>6/8/2020</a:t>
            </a:fld>
            <a:endParaRPr lang="en-US"/>
          </a:p>
        </p:txBody>
      </p:sp>
      <p:sp>
        <p:nvSpPr>
          <p:cNvPr id="3" name="Footer Placeholder 2"/>
          <p:cNvSpPr>
            <a:spLocks noGrp="1"/>
          </p:cNvSpPr>
          <p:nvPr>
            <p:ph type="ftr" sz="quarter" idx="11"/>
          </p:nvPr>
        </p:nvSpPr>
        <p:spPr/>
        <p:txBody>
          <a:bodyPr/>
          <a:lstStyle>
            <a:extLst/>
          </a:lstStyle>
          <a:p>
            <a:r>
              <a:rPr lang="en-US" smtClean="0"/>
              <a:t>DR SANJIV KUMAR</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68E9E53-4171-4F64-A230-4D3965CDC2C8}" type="datetime1">
              <a:rPr lang="en-US" smtClean="0"/>
              <a:t>6/8/2020</a:t>
            </a:fld>
            <a:endParaRPr lang="en-US"/>
          </a:p>
        </p:txBody>
      </p:sp>
      <p:sp>
        <p:nvSpPr>
          <p:cNvPr id="6" name="Footer Placeholder 5"/>
          <p:cNvSpPr>
            <a:spLocks noGrp="1"/>
          </p:cNvSpPr>
          <p:nvPr>
            <p:ph type="ftr" sz="quarter" idx="11"/>
          </p:nvPr>
        </p:nvSpPr>
        <p:spPr/>
        <p:txBody>
          <a:bodyPr/>
          <a:lstStyle>
            <a:extLst/>
          </a:lstStyle>
          <a:p>
            <a:r>
              <a:rPr lang="en-US" smtClean="0"/>
              <a:t>DR SANJIV KUMAR</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0CF7D85-03AF-42D4-8576-534183A2775F}" type="datetime1">
              <a:rPr lang="en-US" smtClean="0"/>
              <a:t>6/8/2020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DR SANJIV KUMAR</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BDAB2E2-558D-449F-90B7-A3A739ADDCDE}" type="datetime1">
              <a:rPr lang="en-US" smtClean="0"/>
              <a:t>6/8/2020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DR SANJIV KUMAR</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6897" y="5086643"/>
            <a:ext cx="5507103" cy="1752600"/>
          </a:xfrm>
          <a:prstGeom prst="rect">
            <a:avLst/>
          </a:prstGeom>
          <a:solidFill>
            <a:schemeClr val="bg2"/>
          </a:solidFill>
          <a:ln>
            <a:noFill/>
          </a:ln>
          <a:effectLst/>
        </p:spPr>
      </p:pic>
      <p:pic>
        <p:nvPicPr>
          <p:cNvPr id="5123" name="Picture 3" descr="C:\Users\PC\Desktop\Bihar_Veterinary_Colleg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76201"/>
            <a:ext cx="2133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1676400" y="1143000"/>
            <a:ext cx="5029200" cy="3581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FFFF00"/>
                </a:solidFill>
                <a:latin typeface="Aharoni" pitchFamily="2" charset="-79"/>
                <a:cs typeface="Aharoni" pitchFamily="2" charset="-79"/>
              </a:rPr>
              <a:t>WOUND HEALING</a:t>
            </a:r>
            <a:endParaRPr lang="en-US" sz="6000" dirty="0">
              <a:solidFill>
                <a:srgbClr val="FFFF00"/>
              </a:solidFill>
              <a:latin typeface="Aharoni" pitchFamily="2" charset="-79"/>
              <a:cs typeface="Aharoni" pitchFamily="2" charset="-79"/>
            </a:endParaRPr>
          </a:p>
        </p:txBody>
      </p:sp>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265170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Stages of Wound Healing</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109728" indent="0">
              <a:lnSpc>
                <a:spcPct val="250000"/>
              </a:lnSpc>
              <a:buNone/>
            </a:pPr>
            <a:r>
              <a:rPr lang="en-US" dirty="0" smtClean="0">
                <a:solidFill>
                  <a:srgbClr val="00B0F0"/>
                </a:solidFill>
              </a:rPr>
              <a:t>INFLAMMATORY PHASE</a:t>
            </a:r>
            <a:br>
              <a:rPr lang="en-US" dirty="0" smtClean="0">
                <a:solidFill>
                  <a:srgbClr val="00B0F0"/>
                </a:solidFill>
              </a:rPr>
            </a:br>
            <a:r>
              <a:rPr lang="en-US" dirty="0" smtClean="0">
                <a:solidFill>
                  <a:srgbClr val="00B0F0"/>
                </a:solidFill>
              </a:rPr>
              <a:t> PROLIFERATIVE PHASE</a:t>
            </a:r>
            <a:br>
              <a:rPr lang="en-US" dirty="0" smtClean="0">
                <a:solidFill>
                  <a:srgbClr val="00B0F0"/>
                </a:solidFill>
              </a:rPr>
            </a:br>
            <a:r>
              <a:rPr lang="en-US" dirty="0" smtClean="0">
                <a:solidFill>
                  <a:srgbClr val="00B0F0"/>
                </a:solidFill>
              </a:rPr>
              <a:t> MATURATION  AND REMODELING PHASE</a:t>
            </a:r>
            <a:endParaRPr lang="en-US" dirty="0">
              <a:solidFill>
                <a:srgbClr val="00B0F0"/>
              </a:solidFill>
            </a:endParaRPr>
          </a:p>
        </p:txBody>
      </p:sp>
      <p:sp>
        <p:nvSpPr>
          <p:cNvPr id="4" name="Footer Placeholder 3"/>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908916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90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725355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29217836"/>
              </p:ext>
            </p:extLst>
          </p:nvPr>
        </p:nvGraphicFramePr>
        <p:xfrm>
          <a:off x="533400" y="457200"/>
          <a:ext cx="8305800" cy="3315462"/>
        </p:xfrm>
        <a:graphic>
          <a:graphicData uri="http://schemas.openxmlformats.org/drawingml/2006/table">
            <a:tbl>
              <a:tblPr firstRow="1" firstCol="1" bandRow="1">
                <a:tableStyleId>{5C22544A-7EE6-4342-B048-85BDC9FD1C3A}</a:tableStyleId>
              </a:tblPr>
              <a:tblGrid>
                <a:gridCol w="2071594"/>
                <a:gridCol w="6234206"/>
              </a:tblGrid>
              <a:tr h="142399">
                <a:tc>
                  <a:txBody>
                    <a:bodyPr/>
                    <a:lstStyle/>
                    <a:p>
                      <a:pPr marL="0" marR="0" algn="ctr">
                        <a:lnSpc>
                          <a:spcPct val="115000"/>
                        </a:lnSpc>
                        <a:spcBef>
                          <a:spcPts val="0"/>
                        </a:spcBef>
                        <a:spcAft>
                          <a:spcPts val="1000"/>
                        </a:spcAft>
                      </a:pPr>
                      <a:r>
                        <a:rPr lang="en-IN" sz="1800" dirty="0">
                          <a:effectLst/>
                        </a:rPr>
                        <a:t>0 hour</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b="0" dirty="0">
                          <a:solidFill>
                            <a:schemeClr val="tx1"/>
                          </a:solidFill>
                          <a:effectLst/>
                        </a:rPr>
                        <a:t>Clot filling the incised area</a:t>
                      </a:r>
                      <a:endParaRPr lang="en-US" sz="1800" b="0" dirty="0">
                        <a:solidFill>
                          <a:schemeClr val="tx1"/>
                        </a:solidFill>
                        <a:effectLst/>
                        <a:latin typeface="Calibri"/>
                        <a:ea typeface="Calibri"/>
                        <a:cs typeface="Times New Roman"/>
                      </a:endParaRPr>
                    </a:p>
                  </a:txBody>
                  <a:tcPr marL="47625" marR="47625" marT="47625" marB="47625">
                    <a:solidFill>
                      <a:schemeClr val="accent1">
                        <a:lumMod val="20000"/>
                        <a:lumOff val="80000"/>
                      </a:schemeClr>
                    </a:solidFill>
                  </a:tcPr>
                </a:tc>
              </a:tr>
              <a:tr h="325755">
                <a:tc>
                  <a:txBody>
                    <a:bodyPr/>
                    <a:lstStyle/>
                    <a:p>
                      <a:pPr marL="0" marR="0" algn="ctr">
                        <a:lnSpc>
                          <a:spcPct val="115000"/>
                        </a:lnSpc>
                        <a:spcBef>
                          <a:spcPts val="0"/>
                        </a:spcBef>
                        <a:spcAft>
                          <a:spcPts val="1000"/>
                        </a:spcAft>
                      </a:pPr>
                      <a:r>
                        <a:rPr lang="en-IN" sz="1800" dirty="0">
                          <a:effectLst/>
                        </a:rPr>
                        <a:t>3-24 hour</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754380" marR="0" algn="ctr">
                        <a:lnSpc>
                          <a:spcPct val="115000"/>
                        </a:lnSpc>
                        <a:spcBef>
                          <a:spcPts val="0"/>
                        </a:spcBef>
                        <a:spcAft>
                          <a:spcPts val="1000"/>
                        </a:spcAft>
                      </a:pPr>
                      <a:r>
                        <a:rPr lang="en-IN" sz="1800" dirty="0">
                          <a:effectLst/>
                        </a:rPr>
                        <a:t>Neutrophilic infiltration</a:t>
                      </a:r>
                      <a:endParaRPr lang="en-US" sz="1800" dirty="0">
                        <a:effectLst/>
                        <a:latin typeface="Calibri"/>
                        <a:ea typeface="Calibri"/>
                        <a:cs typeface="Times New Roman"/>
                      </a:endParaRPr>
                    </a:p>
                  </a:txBody>
                  <a:tcPr marL="47625" marR="47625" marT="47625" marB="47625"/>
                </a:tc>
              </a:tr>
              <a:tr h="325755">
                <a:tc>
                  <a:txBody>
                    <a:bodyPr/>
                    <a:lstStyle/>
                    <a:p>
                      <a:pPr marL="0" marR="0" algn="ctr">
                        <a:lnSpc>
                          <a:spcPct val="115000"/>
                        </a:lnSpc>
                        <a:spcBef>
                          <a:spcPts val="0"/>
                        </a:spcBef>
                        <a:spcAft>
                          <a:spcPts val="1000"/>
                        </a:spcAft>
                      </a:pPr>
                      <a:r>
                        <a:rPr lang="en-IN" sz="1800" dirty="0">
                          <a:effectLst/>
                        </a:rPr>
                        <a:t>48 hour</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a:effectLst/>
                        </a:rPr>
                        <a:t>Basal cell proliferation and epithelial closure takes place by 24-48 hours</a:t>
                      </a:r>
                      <a:endParaRPr lang="en-US" sz="1800">
                        <a:effectLst/>
                        <a:latin typeface="Calibri"/>
                        <a:ea typeface="Calibri"/>
                        <a:cs typeface="Times New Roman"/>
                      </a:endParaRPr>
                    </a:p>
                  </a:txBody>
                  <a:tcPr marL="47625" marR="47625" marT="47625" marB="47625"/>
                </a:tc>
              </a:tr>
              <a:tr h="335280">
                <a:tc>
                  <a:txBody>
                    <a:bodyPr/>
                    <a:lstStyle/>
                    <a:p>
                      <a:pPr marL="0" marR="0" algn="ctr">
                        <a:lnSpc>
                          <a:spcPct val="115000"/>
                        </a:lnSpc>
                        <a:spcBef>
                          <a:spcPts val="0"/>
                        </a:spcBef>
                        <a:spcAft>
                          <a:spcPts val="1000"/>
                        </a:spcAft>
                      </a:pPr>
                      <a:r>
                        <a:rPr lang="en-IN" sz="1800" dirty="0">
                          <a:effectLst/>
                        </a:rPr>
                        <a:t>72 hours</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dirty="0">
                          <a:effectLst/>
                        </a:rPr>
                        <a:t>Macrophages replace neutrophils. Granulation tissue begins to appear. Collagen is arranged vertically</a:t>
                      </a:r>
                      <a:endParaRPr lang="en-US" sz="1800" dirty="0">
                        <a:effectLst/>
                        <a:latin typeface="Calibri"/>
                        <a:ea typeface="Calibri"/>
                        <a:cs typeface="Times New Roman"/>
                      </a:endParaRPr>
                    </a:p>
                  </a:txBody>
                  <a:tcPr marL="47625" marR="47625" marT="47625" marB="47625"/>
                </a:tc>
              </a:tr>
              <a:tr h="325755">
                <a:tc>
                  <a:txBody>
                    <a:bodyPr/>
                    <a:lstStyle/>
                    <a:p>
                      <a:pPr marL="0" marR="0" algn="ctr">
                        <a:lnSpc>
                          <a:spcPct val="115000"/>
                        </a:lnSpc>
                        <a:spcBef>
                          <a:spcPts val="0"/>
                        </a:spcBef>
                        <a:spcAft>
                          <a:spcPts val="1000"/>
                        </a:spcAft>
                      </a:pPr>
                      <a:r>
                        <a:rPr lang="en-IN" sz="1800" dirty="0">
                          <a:effectLst/>
                        </a:rPr>
                        <a:t>120 hours</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dirty="0">
                          <a:effectLst/>
                        </a:rPr>
                        <a:t>Incised space is filled with granulation tissue. Neovascularisation is maximal. Collagen fibre begin to appear and epithelial proliferation is maximal</a:t>
                      </a:r>
                      <a:endParaRPr lang="en-US" sz="1800" dirty="0">
                        <a:effectLst/>
                        <a:latin typeface="Calibri"/>
                        <a:ea typeface="Calibri"/>
                        <a:cs typeface="Times New Roman"/>
                      </a:endParaRPr>
                    </a:p>
                  </a:txBody>
                  <a:tcPr marL="47625" marR="47625" marT="47625" marB="47625"/>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68470336"/>
              </p:ext>
            </p:extLst>
          </p:nvPr>
        </p:nvGraphicFramePr>
        <p:xfrm>
          <a:off x="533400" y="3657600"/>
          <a:ext cx="8305800" cy="2398776"/>
        </p:xfrm>
        <a:graphic>
          <a:graphicData uri="http://schemas.openxmlformats.org/drawingml/2006/table">
            <a:tbl>
              <a:tblPr firstRow="1" firstCol="1" bandRow="1">
                <a:tableStyleId>{5C22544A-7EE6-4342-B048-85BDC9FD1C3A}</a:tableStyleId>
              </a:tblPr>
              <a:tblGrid>
                <a:gridCol w="2057400"/>
                <a:gridCol w="6248400"/>
              </a:tblGrid>
              <a:tr h="1134491">
                <a:tc>
                  <a:txBody>
                    <a:bodyPr/>
                    <a:lstStyle/>
                    <a:p>
                      <a:pPr marL="0" marR="0" algn="ctr">
                        <a:lnSpc>
                          <a:spcPct val="115000"/>
                        </a:lnSpc>
                        <a:spcBef>
                          <a:spcPts val="0"/>
                        </a:spcBef>
                        <a:spcAft>
                          <a:spcPts val="1000"/>
                        </a:spcAft>
                      </a:pPr>
                      <a:r>
                        <a:rPr lang="en-IN" sz="1800" dirty="0">
                          <a:effectLst/>
                        </a:rPr>
                        <a:t>2 weeks</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b="0" dirty="0">
                          <a:solidFill>
                            <a:schemeClr val="tx1"/>
                          </a:solidFill>
                          <a:effectLst/>
                        </a:rPr>
                        <a:t>Proliferation of fibroblast with continuous collagen accumulation producing a scar. Type III collagen is deposited early in scar tissue and is replaced by adult type I collagen which accounts for wound strength. Newly formed blood vessels disappear.</a:t>
                      </a:r>
                      <a:endParaRPr lang="en-US" sz="1800" b="0" dirty="0">
                        <a:solidFill>
                          <a:schemeClr val="tx1"/>
                        </a:solidFill>
                        <a:effectLst/>
                        <a:latin typeface="Calibri"/>
                        <a:ea typeface="Calibri"/>
                        <a:cs typeface="Times New Roman"/>
                      </a:endParaRPr>
                    </a:p>
                  </a:txBody>
                  <a:tcPr marL="47625" marR="47625" marT="47625" marB="47625">
                    <a:solidFill>
                      <a:schemeClr val="accent1">
                        <a:lumMod val="20000"/>
                        <a:lumOff val="80000"/>
                      </a:schemeClr>
                    </a:solidFill>
                  </a:tcPr>
                </a:tc>
              </a:tr>
              <a:tr h="0">
                <a:tc>
                  <a:txBody>
                    <a:bodyPr/>
                    <a:lstStyle/>
                    <a:p>
                      <a:pPr marL="0" marR="0" algn="ctr">
                        <a:lnSpc>
                          <a:spcPct val="115000"/>
                        </a:lnSpc>
                        <a:spcBef>
                          <a:spcPts val="0"/>
                        </a:spcBef>
                        <a:spcAft>
                          <a:spcPts val="1000"/>
                        </a:spcAft>
                      </a:pPr>
                      <a:r>
                        <a:rPr lang="en-IN" sz="1800" dirty="0">
                          <a:effectLst/>
                        </a:rPr>
                        <a:t>8 week</a:t>
                      </a:r>
                      <a:endParaRPr lang="en-US" sz="1800" dirty="0">
                        <a:effectLst/>
                        <a:latin typeface="Calibri"/>
                        <a:ea typeface="Calibri"/>
                        <a:cs typeface="Times New Roman"/>
                      </a:endParaRPr>
                    </a:p>
                  </a:txBody>
                  <a:tcPr marL="47625" marR="47625" marT="47625" marB="47625">
                    <a:solidFill>
                      <a:srgbClr val="002060"/>
                    </a:solidFill>
                  </a:tcPr>
                </a:tc>
                <a:tc>
                  <a:txBody>
                    <a:bodyPr/>
                    <a:lstStyle/>
                    <a:p>
                      <a:pPr marL="0" marR="0" algn="ctr">
                        <a:lnSpc>
                          <a:spcPct val="115000"/>
                        </a:lnSpc>
                        <a:spcBef>
                          <a:spcPts val="0"/>
                        </a:spcBef>
                        <a:spcAft>
                          <a:spcPts val="1000"/>
                        </a:spcAft>
                      </a:pPr>
                      <a:r>
                        <a:rPr lang="en-IN" sz="1800" dirty="0">
                          <a:effectLst/>
                        </a:rPr>
                        <a:t>Scar tissue consists of granulation tissue which is devoid of inflammation covering intact epidermis.</a:t>
                      </a:r>
                      <a:endParaRPr lang="en-US" sz="1800" dirty="0">
                        <a:effectLst/>
                        <a:latin typeface="Calibri"/>
                        <a:ea typeface="Calibri"/>
                        <a:cs typeface="Times New Roman"/>
                      </a:endParaRPr>
                    </a:p>
                  </a:txBody>
                  <a:tcPr marL="47625" marR="47625" marT="47625" marB="47625"/>
                </a:tc>
              </a:tr>
            </a:tbl>
          </a:graphicData>
        </a:graphic>
      </p:graphicFrame>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1783009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Angiogenesis</a:t>
            </a:r>
            <a:endParaRPr lang="en-US" dirty="0">
              <a:solidFill>
                <a:srgbClr val="FF000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1143000"/>
            <a:ext cx="899159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3411374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8121" b="25983"/>
          <a:stretch/>
        </p:blipFill>
        <p:spPr bwMode="auto">
          <a:xfrm>
            <a:off x="1557842" y="1447800"/>
            <a:ext cx="6824158" cy="426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rPr>
              <a:t>Maturation Phase</a:t>
            </a: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2345298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Inflammation subsides</a:t>
            </a:r>
          </a:p>
          <a:p>
            <a:r>
              <a:rPr lang="en-US" dirty="0" smtClean="0"/>
              <a:t>Decreased </a:t>
            </a:r>
            <a:r>
              <a:rPr lang="en-US" dirty="0"/>
              <a:t>fibroblasts &amp; EC </a:t>
            </a:r>
            <a:endParaRPr lang="en-US" dirty="0" smtClean="0"/>
          </a:p>
          <a:p>
            <a:r>
              <a:rPr lang="en-US" dirty="0" err="1" smtClean="0"/>
              <a:t>Myoid</a:t>
            </a:r>
            <a:r>
              <a:rPr lang="en-US" dirty="0" smtClean="0"/>
              <a:t> </a:t>
            </a:r>
            <a:r>
              <a:rPr lang="en-US" dirty="0"/>
              <a:t>differentiation of fibroblasts leading to wound contraction </a:t>
            </a:r>
            <a:r>
              <a:rPr lang="en-US" dirty="0" smtClean="0"/>
              <a:t> </a:t>
            </a:r>
          </a:p>
          <a:p>
            <a:r>
              <a:rPr lang="en-US" dirty="0" smtClean="0"/>
              <a:t>Crosslinking </a:t>
            </a:r>
            <a:r>
              <a:rPr lang="en-US" dirty="0"/>
              <a:t>of collagen into thicker bundles </a:t>
            </a:r>
            <a:endParaRPr lang="en-US" dirty="0" smtClean="0"/>
          </a:p>
          <a:p>
            <a:r>
              <a:rPr lang="en-US" dirty="0" smtClean="0"/>
              <a:t>Proteolysis </a:t>
            </a:r>
          </a:p>
          <a:p>
            <a:r>
              <a:rPr lang="en-US" dirty="0" smtClean="0"/>
              <a:t>Further </a:t>
            </a:r>
            <a:r>
              <a:rPr lang="en-US" dirty="0"/>
              <a:t>contraction </a:t>
            </a:r>
            <a:endParaRPr lang="en-US" dirty="0" smtClean="0"/>
          </a:p>
          <a:p>
            <a:r>
              <a:rPr lang="en-US" dirty="0" smtClean="0"/>
              <a:t>Further </a:t>
            </a:r>
            <a:r>
              <a:rPr lang="en-US" dirty="0"/>
              <a:t>crosslinking…</a:t>
            </a:r>
          </a:p>
        </p:txBody>
      </p:sp>
      <p:sp>
        <p:nvSpPr>
          <p:cNvPr id="2" name="Title 1"/>
          <p:cNvSpPr>
            <a:spLocks noGrp="1"/>
          </p:cNvSpPr>
          <p:nvPr>
            <p:ph type="title"/>
          </p:nvPr>
        </p:nvSpPr>
        <p:spPr/>
        <p:txBody>
          <a:bodyPr/>
          <a:lstStyle/>
          <a:p>
            <a:r>
              <a:rPr lang="en-US" dirty="0"/>
              <a:t>Remodeling &amp; Scaring</a:t>
            </a:r>
          </a:p>
        </p:txBody>
      </p:sp>
      <p:sp>
        <p:nvSpPr>
          <p:cNvPr id="4" name="Footer Placeholder 3"/>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3986051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229600" cy="5071872"/>
          </a:xfrm>
        </p:spPr>
        <p:txBody>
          <a:bodyPr>
            <a:normAutofit/>
          </a:bodyPr>
          <a:lstStyle/>
          <a:p>
            <a:pPr algn="just">
              <a:lnSpc>
                <a:spcPct val="150000"/>
              </a:lnSpc>
              <a:buFont typeface="Wingdings" pitchFamily="2" charset="2"/>
              <a:buChar char="ü"/>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wound involved shows extensive loss of cells and tissue. e.g. infarction, ulceration, abscesses, surface wound with large defects. </a:t>
            </a:r>
            <a:endParaRPr lang="en-US" sz="2000" dirty="0" smtClean="0">
              <a:latin typeface="Times New Roman" pitchFamily="18" charset="0"/>
              <a:cs typeface="Times New Roman" pitchFamily="18" charset="0"/>
            </a:endParaRPr>
          </a:p>
          <a:p>
            <a:pPr algn="just">
              <a:lnSpc>
                <a:spcPct val="150000"/>
              </a:lnSpc>
              <a:buFont typeface="Wingdings" pitchFamily="2" charset="2"/>
              <a:buChar char="ü"/>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wound is filled with tissue debris, a few erythrocytes and bacteria. </a:t>
            </a:r>
            <a:endParaRPr lang="en-US" sz="2000" dirty="0" smtClean="0">
              <a:latin typeface="Times New Roman" pitchFamily="18" charset="0"/>
              <a:cs typeface="Times New Roman" pitchFamily="18" charset="0"/>
            </a:endParaRPr>
          </a:p>
          <a:p>
            <a:pPr algn="just">
              <a:lnSpc>
                <a:spcPct val="150000"/>
              </a:lnSpc>
              <a:buFont typeface="Wingdings" pitchFamily="2" charset="2"/>
              <a:buChar char="ü"/>
            </a:pPr>
            <a:r>
              <a:rPr lang="en-US" sz="2000" dirty="0" smtClean="0">
                <a:latin typeface="Times New Roman" pitchFamily="18" charset="0"/>
                <a:cs typeface="Times New Roman" pitchFamily="18" charset="0"/>
              </a:rPr>
              <a:t>Abundant </a:t>
            </a:r>
            <a:r>
              <a:rPr lang="en-US" sz="2000" dirty="0">
                <a:latin typeface="Times New Roman" pitchFamily="18" charset="0"/>
                <a:cs typeface="Times New Roman" pitchFamily="18" charset="0"/>
              </a:rPr>
              <a:t>granulation tissue (soft, pink, granular appearance of wound surfaces) grows in from the margin to fill the defect but at the same time the wound contracts i.e., the defect is marked by depression and decrease from its original size. </a:t>
            </a:r>
            <a:endParaRPr lang="en-US" sz="2000" dirty="0" smtClean="0">
              <a:latin typeface="Times New Roman" pitchFamily="18" charset="0"/>
              <a:cs typeface="Times New Roman" pitchFamily="18" charset="0"/>
            </a:endParaRPr>
          </a:p>
          <a:p>
            <a:pPr algn="just">
              <a:lnSpc>
                <a:spcPct val="150000"/>
              </a:lnSpc>
              <a:buFont typeface="Wingdings" pitchFamily="2" charset="2"/>
              <a:buChar char="ü"/>
            </a:pPr>
            <a:r>
              <a:rPr lang="en-US" sz="2000" dirty="0" smtClean="0">
                <a:latin typeface="Times New Roman" pitchFamily="18" charset="0"/>
                <a:cs typeface="Times New Roman" pitchFamily="18" charset="0"/>
              </a:rPr>
              <a:t>Microscopically </a:t>
            </a:r>
            <a:r>
              <a:rPr lang="en-US" sz="2000" dirty="0">
                <a:latin typeface="Times New Roman" pitchFamily="18" charset="0"/>
                <a:cs typeface="Times New Roman" pitchFamily="18" charset="0"/>
              </a:rPr>
              <a:t>granulation tissue consists of new capillaries, fibroblasts, collagen and proteoglycan rich ground substance</a:t>
            </a:r>
            <a:r>
              <a:rPr lang="en-US" sz="2000" dirty="0" smtClean="0">
                <a:latin typeface="Times New Roman" pitchFamily="18" charset="0"/>
                <a:cs typeface="Times New Roman" pitchFamily="18" charset="0"/>
              </a:rPr>
              <a:t>.</a:t>
            </a:r>
          </a:p>
          <a:p>
            <a:pPr algn="just">
              <a:lnSpc>
                <a:spcPct val="150000"/>
              </a:lnSpc>
              <a:buFont typeface="Wingdings" pitchFamily="2" charset="2"/>
              <a:buChar char="ü"/>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Initially granulation tissue is soft and spongy due to leaky blood vessels.</a:t>
            </a:r>
          </a:p>
        </p:txBody>
      </p:sp>
      <p:sp>
        <p:nvSpPr>
          <p:cNvPr id="2" name="Title 1"/>
          <p:cNvSpPr>
            <a:spLocks noGrp="1"/>
          </p:cNvSpPr>
          <p:nvPr>
            <p:ph type="title"/>
          </p:nvPr>
        </p:nvSpPr>
        <p:spPr/>
        <p:txBody>
          <a:bodyPr/>
          <a:lstStyle/>
          <a:p>
            <a:r>
              <a:rPr lang="en-US" dirty="0">
                <a:solidFill>
                  <a:srgbClr val="FF0000"/>
                </a:solidFill>
              </a:rPr>
              <a:t>Healing by Second Intention</a:t>
            </a:r>
            <a:endParaRPr lang="en-US" dirty="0"/>
          </a:p>
        </p:txBody>
      </p:sp>
      <p:sp>
        <p:nvSpPr>
          <p:cNvPr id="4" name="Footer Placeholder 3"/>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1359538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pPr algn="ctr"/>
            <a:r>
              <a:rPr lang="en-US" sz="2800" dirty="0" smtClean="0">
                <a:solidFill>
                  <a:srgbClr val="FF0000"/>
                </a:solidFill>
              </a:rPr>
              <a:t>Difference b/w Primary and Secondary intention</a:t>
            </a:r>
            <a:endParaRPr lang="en-US" sz="2800" dirty="0">
              <a:solidFill>
                <a:srgbClr val="FF0000"/>
              </a:solidFill>
            </a:endParaRPr>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639" t="30983"/>
          <a:stretch/>
        </p:blipFill>
        <p:spPr bwMode="auto">
          <a:xfrm>
            <a:off x="609600" y="914401"/>
            <a:ext cx="82296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283613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57800"/>
          </a:xfrm>
        </p:spPr>
        <p:txBody>
          <a:bodyPr>
            <a:normAutofit/>
          </a:bodyPr>
          <a:lstStyle/>
          <a:p>
            <a:pPr algn="just"/>
            <a:r>
              <a:rPr lang="en-US" sz="2400" dirty="0">
                <a:solidFill>
                  <a:srgbClr val="FF0000"/>
                </a:solidFill>
                <a:latin typeface="Times New Roman" pitchFamily="18" charset="0"/>
                <a:cs typeface="Times New Roman" pitchFamily="18" charset="0"/>
              </a:rPr>
              <a:t>Exuberant granulation or proud flesh</a:t>
            </a:r>
          </a:p>
          <a:p>
            <a:pPr marL="109728" indent="0" algn="just">
              <a:buNone/>
            </a:pPr>
            <a:r>
              <a:rPr lang="en-US" sz="2400" dirty="0" smtClean="0">
                <a:latin typeface="Times New Roman" pitchFamily="18" charset="0"/>
                <a:cs typeface="Times New Roman" pitchFamily="18" charset="0"/>
              </a:rPr>
              <a:t>Sometimes </a:t>
            </a:r>
            <a:r>
              <a:rPr lang="en-US" sz="2400" dirty="0">
                <a:latin typeface="Times New Roman" pitchFamily="18" charset="0"/>
                <a:cs typeface="Times New Roman" pitchFamily="18" charset="0"/>
              </a:rPr>
              <a:t>the granulation continues to grow in abnormally large amount due to irritant, movement or trauma which prevents healing. This condition is called proud flesh or excess granulation tissue</a:t>
            </a:r>
            <a:r>
              <a:rPr lang="en-US" sz="2400" dirty="0" smtClean="0">
                <a:latin typeface="Times New Roman" pitchFamily="18" charset="0"/>
                <a:cs typeface="Times New Roman" pitchFamily="18" charset="0"/>
              </a:rPr>
              <a:t>.</a:t>
            </a:r>
          </a:p>
          <a:p>
            <a:pPr marL="109728" indent="0" algn="just">
              <a:buNone/>
            </a:pPr>
            <a:endParaRPr lang="en-US" sz="2400" dirty="0" smtClean="0">
              <a:latin typeface="Times New Roman" pitchFamily="18" charset="0"/>
              <a:cs typeface="Times New Roman" pitchFamily="18" charset="0"/>
            </a:endParaRPr>
          </a:p>
          <a:p>
            <a:pPr marL="109728" indent="0" algn="just">
              <a:buNone/>
            </a:pPr>
            <a:endParaRPr lang="en-US" sz="2400" dirty="0">
              <a:latin typeface="Times New Roman" pitchFamily="18" charset="0"/>
              <a:cs typeface="Times New Roman" pitchFamily="18" charset="0"/>
            </a:endParaRPr>
          </a:p>
          <a:p>
            <a:pPr algn="just"/>
            <a:r>
              <a:rPr lang="en-US" sz="2400" dirty="0">
                <a:solidFill>
                  <a:srgbClr val="FF0000"/>
                </a:solidFill>
                <a:latin typeface="Times New Roman" pitchFamily="18" charset="0"/>
                <a:cs typeface="Times New Roman" pitchFamily="18" charset="0"/>
              </a:rPr>
              <a:t>Keloid</a:t>
            </a:r>
          </a:p>
          <a:p>
            <a:pPr marL="109728" indent="0" algn="just">
              <a:buNone/>
            </a:pPr>
            <a:r>
              <a:rPr lang="en-US" sz="2400" dirty="0" smtClean="0">
                <a:latin typeface="Times New Roman" pitchFamily="18" charset="0"/>
                <a:cs typeface="Times New Roman" pitchFamily="18" charset="0"/>
              </a:rPr>
              <a:t>Keloid </a:t>
            </a:r>
            <a:r>
              <a:rPr lang="en-US" sz="2400" dirty="0">
                <a:latin typeface="Times New Roman" pitchFamily="18" charset="0"/>
                <a:cs typeface="Times New Roman" pitchFamily="18" charset="0"/>
              </a:rPr>
              <a:t>is another condition.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connective tissue below the epithelial covering continues to proliferate. </a:t>
            </a:r>
            <a:r>
              <a:rPr lang="en-US" sz="2400" dirty="0" smtClean="0">
                <a:latin typeface="Times New Roman" pitchFamily="18" charset="0"/>
                <a:cs typeface="Times New Roman" pitchFamily="18" charset="0"/>
              </a:rPr>
              <a:t>This </a:t>
            </a:r>
            <a:r>
              <a:rPr lang="en-US" sz="2400" dirty="0">
                <a:latin typeface="Times New Roman" pitchFamily="18" charset="0"/>
                <a:cs typeface="Times New Roman" pitchFamily="18" charset="0"/>
              </a:rPr>
              <a:t>is found in horses and black people having some genetic or familial predisposition.</a:t>
            </a:r>
          </a:p>
          <a:p>
            <a:pPr algn="just"/>
            <a:endParaRPr lang="en-US" sz="24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dirty="0" smtClean="0">
                <a:solidFill>
                  <a:srgbClr val="FF0000"/>
                </a:solidFill>
              </a:rPr>
              <a:t>Complication</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3021092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rmAutofit fontScale="70000" lnSpcReduction="20000"/>
          </a:bodyPr>
          <a:lstStyle/>
          <a:p>
            <a:pPr>
              <a:spcAft>
                <a:spcPts val="1200"/>
              </a:spcAft>
            </a:pPr>
            <a:r>
              <a:rPr lang="en-IN" b="1" dirty="0" smtClean="0">
                <a:solidFill>
                  <a:srgbClr val="FF0000"/>
                </a:solidFill>
              </a:rPr>
              <a:t>Systemic </a:t>
            </a:r>
            <a:r>
              <a:rPr lang="en-IN" b="1" dirty="0">
                <a:solidFill>
                  <a:srgbClr val="FF0000"/>
                </a:solidFill>
              </a:rPr>
              <a:t>factors</a:t>
            </a:r>
            <a:endParaRPr lang="en-US" sz="2800" dirty="0">
              <a:solidFill>
                <a:srgbClr val="FF0000"/>
              </a:solidFill>
            </a:endParaRPr>
          </a:p>
          <a:p>
            <a:pPr lvl="0">
              <a:spcAft>
                <a:spcPts val="1200"/>
              </a:spcAft>
            </a:pPr>
            <a:r>
              <a:rPr lang="en-IN" dirty="0"/>
              <a:t>Nutritional</a:t>
            </a:r>
            <a:endParaRPr lang="en-US" sz="2800" dirty="0"/>
          </a:p>
          <a:p>
            <a:pPr lvl="1">
              <a:spcAft>
                <a:spcPts val="1200"/>
              </a:spcAft>
            </a:pPr>
            <a:r>
              <a:rPr lang="en-IN" dirty="0"/>
              <a:t>Vitamins – vitamin C is required for collagen synthesis</a:t>
            </a:r>
            <a:endParaRPr lang="en-US" sz="2400" dirty="0"/>
          </a:p>
          <a:p>
            <a:pPr lvl="1">
              <a:spcAft>
                <a:spcPts val="1200"/>
              </a:spcAft>
            </a:pPr>
            <a:r>
              <a:rPr lang="en-IN" dirty="0"/>
              <a:t>Proteins deficiency – starvation</a:t>
            </a:r>
            <a:endParaRPr lang="en-US" sz="2400" dirty="0"/>
          </a:p>
          <a:p>
            <a:pPr lvl="1">
              <a:spcAft>
                <a:spcPts val="1200"/>
              </a:spcAft>
            </a:pPr>
            <a:r>
              <a:rPr lang="en-IN" dirty="0"/>
              <a:t>Sulphur containing amino acids (methionine and </a:t>
            </a:r>
            <a:r>
              <a:rPr lang="en-IN" dirty="0" err="1"/>
              <a:t>cystine</a:t>
            </a:r>
            <a:r>
              <a:rPr lang="en-IN" dirty="0"/>
              <a:t>) are important and required for intermediate forms of collagen</a:t>
            </a:r>
            <a:endParaRPr lang="en-US" sz="2400" dirty="0"/>
          </a:p>
          <a:p>
            <a:pPr lvl="1">
              <a:spcAft>
                <a:spcPts val="1200"/>
              </a:spcAft>
            </a:pPr>
            <a:r>
              <a:rPr lang="en-IN" dirty="0"/>
              <a:t>Zinc – as </a:t>
            </a:r>
            <a:r>
              <a:rPr lang="en-IN" dirty="0" err="1"/>
              <a:t>metalloenzyme</a:t>
            </a:r>
            <a:r>
              <a:rPr lang="en-IN" dirty="0"/>
              <a:t>, it is essential for remodelling of extracellular matrix</a:t>
            </a:r>
            <a:endParaRPr lang="en-US" sz="2400" dirty="0"/>
          </a:p>
          <a:p>
            <a:pPr lvl="0">
              <a:spcAft>
                <a:spcPts val="1200"/>
              </a:spcAft>
            </a:pPr>
            <a:r>
              <a:rPr lang="en-IN" dirty="0"/>
              <a:t>Metabolic factors</a:t>
            </a:r>
            <a:endParaRPr lang="en-US" sz="2800" dirty="0"/>
          </a:p>
          <a:p>
            <a:pPr lvl="1">
              <a:spcAft>
                <a:spcPts val="1200"/>
              </a:spcAft>
            </a:pPr>
            <a:r>
              <a:rPr lang="en-IN" dirty="0"/>
              <a:t>Diabetes mellitus – delays healing</a:t>
            </a:r>
            <a:endParaRPr lang="en-US" sz="2400" dirty="0"/>
          </a:p>
          <a:p>
            <a:pPr lvl="1">
              <a:spcAft>
                <a:spcPts val="1200"/>
              </a:spcAft>
            </a:pPr>
            <a:r>
              <a:rPr lang="en-IN" dirty="0" err="1"/>
              <a:t>Hyperadrenocortism</a:t>
            </a:r>
            <a:endParaRPr lang="en-US" sz="2400" dirty="0"/>
          </a:p>
          <a:p>
            <a:pPr lvl="0">
              <a:spcAft>
                <a:spcPts val="1200"/>
              </a:spcAft>
            </a:pPr>
            <a:r>
              <a:rPr lang="en-IN" dirty="0"/>
              <a:t>Circulatory stasis or adequacy of blood supply</a:t>
            </a:r>
            <a:endParaRPr lang="en-US" sz="2800" dirty="0"/>
          </a:p>
          <a:p>
            <a:pPr lvl="1">
              <a:spcAft>
                <a:spcPts val="1200"/>
              </a:spcAft>
            </a:pPr>
            <a:r>
              <a:rPr lang="en-IN" dirty="0"/>
              <a:t>Inadequate blood supply – delays healing</a:t>
            </a:r>
            <a:endParaRPr lang="en-US" sz="2400" dirty="0"/>
          </a:p>
          <a:p>
            <a:pPr lvl="0">
              <a:spcAft>
                <a:spcPts val="1200"/>
              </a:spcAft>
            </a:pPr>
            <a:r>
              <a:rPr lang="en-IN" dirty="0"/>
              <a:t>Hormones – concurrent glucocorticoid therapy hinders inflammatory and reparatory process</a:t>
            </a:r>
            <a:endParaRPr lang="en-US" sz="2800" dirty="0"/>
          </a:p>
        </p:txBody>
      </p:sp>
      <p:sp>
        <p:nvSpPr>
          <p:cNvPr id="2" name="Title 1"/>
          <p:cNvSpPr>
            <a:spLocks noGrp="1"/>
          </p:cNvSpPr>
          <p:nvPr>
            <p:ph type="title"/>
          </p:nvPr>
        </p:nvSpPr>
        <p:spPr/>
        <p:txBody>
          <a:bodyPr>
            <a:noAutofit/>
          </a:bodyPr>
          <a:lstStyle/>
          <a:p>
            <a:pPr algn="ctr"/>
            <a:r>
              <a:rPr lang="en-IN" sz="2800" dirty="0">
                <a:solidFill>
                  <a:srgbClr val="FF0000"/>
                </a:solidFill>
              </a:rPr>
              <a:t>Systemic and local factors influencing wound healing</a:t>
            </a:r>
            <a:r>
              <a:rPr lang="en-US" sz="2800" dirty="0">
                <a:solidFill>
                  <a:srgbClr val="FF0000"/>
                </a:solidFill>
              </a:rPr>
              <a:t/>
            </a:r>
            <a:br>
              <a:rPr lang="en-US" sz="2800" dirty="0">
                <a:solidFill>
                  <a:srgbClr val="FF0000"/>
                </a:solidFill>
              </a:rPr>
            </a:br>
            <a:endParaRPr lang="en-US" sz="2800" dirty="0">
              <a:solidFill>
                <a:srgbClr val="FF0000"/>
              </a:solidFill>
            </a:endParaRPr>
          </a:p>
        </p:txBody>
      </p:sp>
      <p:sp>
        <p:nvSpPr>
          <p:cNvPr id="4" name="Footer Placeholder 3"/>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1026356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905" b="36759"/>
          <a:stretch/>
        </p:blipFill>
        <p:spPr bwMode="auto">
          <a:xfrm>
            <a:off x="762000" y="1676400"/>
            <a:ext cx="7924800" cy="381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rPr>
              <a:t>Introduction</a:t>
            </a: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426058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397691"/>
          </a:xfrm>
        </p:spPr>
        <p:txBody>
          <a:bodyPr>
            <a:normAutofit fontScale="92500" lnSpcReduction="10000"/>
          </a:bodyPr>
          <a:lstStyle/>
          <a:p>
            <a:pPr marL="109728" indent="0">
              <a:buNone/>
            </a:pPr>
            <a:r>
              <a:rPr lang="en-US" dirty="0">
                <a:solidFill>
                  <a:srgbClr val="FF0000"/>
                </a:solidFill>
              </a:rPr>
              <a:t>Local factors</a:t>
            </a:r>
          </a:p>
          <a:p>
            <a:r>
              <a:rPr lang="en-US" dirty="0"/>
              <a:t>	Infection can delay healing</a:t>
            </a:r>
          </a:p>
          <a:p>
            <a:r>
              <a:rPr lang="en-US" dirty="0"/>
              <a:t>	Mechanical – movements directly affect wound healing</a:t>
            </a:r>
          </a:p>
          <a:p>
            <a:r>
              <a:rPr lang="en-US" dirty="0"/>
              <a:t>	Foreign bodies impede healing</a:t>
            </a:r>
          </a:p>
          <a:p>
            <a:r>
              <a:rPr lang="en-US" dirty="0"/>
              <a:t>	Size, location and type of wound</a:t>
            </a:r>
          </a:p>
          <a:p>
            <a:r>
              <a:rPr lang="en-US" dirty="0"/>
              <a:t>	Cold inhibits wound </a:t>
            </a:r>
            <a:r>
              <a:rPr lang="en-US" dirty="0" smtClean="0"/>
              <a:t>healing</a:t>
            </a:r>
          </a:p>
          <a:p>
            <a:endParaRPr lang="en-US" dirty="0"/>
          </a:p>
          <a:p>
            <a:pPr marL="109728" indent="0">
              <a:buNone/>
            </a:pPr>
            <a:r>
              <a:rPr lang="en-US" dirty="0">
                <a:solidFill>
                  <a:srgbClr val="FF0000"/>
                </a:solidFill>
              </a:rPr>
              <a:t>Others</a:t>
            </a:r>
          </a:p>
          <a:p>
            <a:r>
              <a:rPr lang="en-US" dirty="0" smtClean="0"/>
              <a:t>Old </a:t>
            </a:r>
            <a:r>
              <a:rPr lang="en-US" dirty="0"/>
              <a:t>age-Healing is slower than young ones.</a:t>
            </a:r>
          </a:p>
          <a:p>
            <a:r>
              <a:rPr lang="en-US" dirty="0" smtClean="0"/>
              <a:t>Chemotherapeutic </a:t>
            </a:r>
            <a:r>
              <a:rPr lang="en-US" dirty="0"/>
              <a:t>agents</a:t>
            </a:r>
          </a:p>
          <a:p>
            <a:r>
              <a:rPr lang="en-US" dirty="0" smtClean="0"/>
              <a:t>Radiation</a:t>
            </a:r>
            <a:endParaRPr lang="en-US" dirty="0"/>
          </a:p>
          <a:p>
            <a:r>
              <a:rPr lang="en-US" dirty="0" smtClean="0"/>
              <a:t>Immunodeficiency</a:t>
            </a:r>
            <a:endParaRPr lang="en-US" dirty="0"/>
          </a:p>
          <a:p>
            <a:endParaRPr lang="en-US" dirty="0"/>
          </a:p>
        </p:txBody>
      </p:sp>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123080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229600" cy="4525963"/>
          </a:xfrm>
          <a:solidFill>
            <a:srgbClr val="002060"/>
          </a:solidFill>
          <a:ln>
            <a:solidFill>
              <a:srgbClr val="FFC000"/>
            </a:solidFill>
          </a:ln>
        </p:spPr>
        <p:txBody>
          <a:bodyPr/>
          <a:lstStyle/>
          <a:p>
            <a:pPr marL="109728" indent="0" algn="ctr">
              <a:lnSpc>
                <a:spcPct val="250000"/>
              </a:lnSpc>
              <a:buNone/>
            </a:pPr>
            <a:r>
              <a:rPr lang="en-US" b="1" dirty="0" smtClean="0">
                <a:solidFill>
                  <a:schemeClr val="bg1"/>
                </a:solidFill>
              </a:rPr>
              <a:t>HEALING OCCURS BY</a:t>
            </a:r>
          </a:p>
          <a:p>
            <a:pPr>
              <a:lnSpc>
                <a:spcPct val="250000"/>
              </a:lnSpc>
            </a:pPr>
            <a:r>
              <a:rPr lang="en-US" dirty="0" smtClean="0"/>
              <a:t>1</a:t>
            </a:r>
            <a:r>
              <a:rPr lang="en-US" dirty="0"/>
              <a:t>.	</a:t>
            </a:r>
            <a:r>
              <a:rPr lang="en-US" dirty="0" smtClean="0">
                <a:solidFill>
                  <a:srgbClr val="FF0000"/>
                </a:solidFill>
              </a:rPr>
              <a:t>HEALING BY REGENERATION</a:t>
            </a:r>
            <a:endParaRPr lang="en-US" dirty="0">
              <a:solidFill>
                <a:srgbClr val="FF0000"/>
              </a:solidFill>
            </a:endParaRPr>
          </a:p>
          <a:p>
            <a:pPr>
              <a:lnSpc>
                <a:spcPct val="250000"/>
              </a:lnSpc>
            </a:pPr>
            <a:r>
              <a:rPr lang="en-US" dirty="0"/>
              <a:t>2.	</a:t>
            </a:r>
            <a:r>
              <a:rPr lang="en-US" dirty="0" smtClean="0">
                <a:solidFill>
                  <a:srgbClr val="FFFF00"/>
                </a:solidFill>
              </a:rPr>
              <a:t>HEALING BY REPAIR/SUBSTITUTION</a:t>
            </a:r>
            <a:endParaRPr lang="en-US" dirty="0">
              <a:solidFill>
                <a:srgbClr val="FFFF00"/>
              </a:solidFill>
            </a:endParaRPr>
          </a:p>
          <a:p>
            <a:pPr>
              <a:lnSpc>
                <a:spcPct val="250000"/>
              </a:lnSpc>
            </a:pPr>
            <a:endParaRPr lang="en-US" dirty="0"/>
          </a:p>
        </p:txBody>
      </p:sp>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391330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3595"/>
          <a:stretch/>
        </p:blipFill>
        <p:spPr bwMode="auto">
          <a:xfrm>
            <a:off x="685800" y="609600"/>
            <a:ext cx="7696200"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139437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398" b="33046"/>
          <a:stretch/>
        </p:blipFill>
        <p:spPr bwMode="auto">
          <a:xfrm>
            <a:off x="1143000" y="685800"/>
            <a:ext cx="7162799"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3659300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76200"/>
            <a:ext cx="7543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383851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8991600" cy="5626291"/>
          </a:xfrm>
        </p:spPr>
        <p:txBody>
          <a:bodyPr>
            <a:normAutofit fontScale="92500"/>
          </a:bodyPr>
          <a:lstStyle/>
          <a:p>
            <a:pPr>
              <a:lnSpc>
                <a:spcPct val="150000"/>
              </a:lnSpc>
            </a:pPr>
            <a:r>
              <a:rPr lang="en-US" dirty="0">
                <a:solidFill>
                  <a:srgbClr val="FF0000"/>
                </a:solidFill>
              </a:rPr>
              <a:t>Labile cells </a:t>
            </a:r>
            <a:r>
              <a:rPr lang="en-US" dirty="0"/>
              <a:t>- Continuously dividing cells. e.g. epidermis, epithelial cells, bone marrow cells</a:t>
            </a:r>
          </a:p>
          <a:p>
            <a:pPr>
              <a:lnSpc>
                <a:spcPct val="150000"/>
              </a:lnSpc>
            </a:pPr>
            <a:r>
              <a:rPr lang="en-US" dirty="0">
                <a:solidFill>
                  <a:srgbClr val="FF0000"/>
                </a:solidFill>
              </a:rPr>
              <a:t>Stable </a:t>
            </a:r>
            <a:r>
              <a:rPr lang="en-US" dirty="0" smtClean="0">
                <a:solidFill>
                  <a:srgbClr val="FF0000"/>
                </a:solidFill>
              </a:rPr>
              <a:t>cells/Quiescent </a:t>
            </a:r>
            <a:r>
              <a:rPr lang="en-US" dirty="0">
                <a:solidFill>
                  <a:srgbClr val="FF0000"/>
                </a:solidFill>
              </a:rPr>
              <a:t>cells</a:t>
            </a:r>
          </a:p>
          <a:p>
            <a:pPr marL="109728" indent="0">
              <a:lnSpc>
                <a:spcPct val="150000"/>
              </a:lnSpc>
              <a:buNone/>
            </a:pPr>
            <a:r>
              <a:rPr lang="en-US" dirty="0"/>
              <a:t>•	Undergoes division occasionally</a:t>
            </a:r>
          </a:p>
          <a:p>
            <a:pPr marL="109728" indent="0">
              <a:lnSpc>
                <a:spcPct val="150000"/>
              </a:lnSpc>
              <a:buNone/>
            </a:pPr>
            <a:r>
              <a:rPr lang="en-US" dirty="0"/>
              <a:t>•	Liver, kidney pancreas, fibroblasts, endothelial </a:t>
            </a:r>
            <a:r>
              <a:rPr lang="en-US" dirty="0" smtClean="0"/>
              <a:t>   </a:t>
            </a:r>
          </a:p>
          <a:p>
            <a:pPr marL="109728" indent="0">
              <a:lnSpc>
                <a:spcPct val="150000"/>
              </a:lnSpc>
              <a:buNone/>
            </a:pPr>
            <a:r>
              <a:rPr lang="en-US" dirty="0"/>
              <a:t> </a:t>
            </a:r>
            <a:r>
              <a:rPr lang="en-US" dirty="0" smtClean="0"/>
              <a:t>       cells</a:t>
            </a:r>
            <a:endParaRPr lang="en-US" dirty="0"/>
          </a:p>
          <a:p>
            <a:pPr>
              <a:lnSpc>
                <a:spcPct val="150000"/>
              </a:lnSpc>
            </a:pPr>
            <a:r>
              <a:rPr lang="en-US" dirty="0">
                <a:solidFill>
                  <a:srgbClr val="FF0000"/>
                </a:solidFill>
              </a:rPr>
              <a:t>Permanent cells</a:t>
            </a:r>
          </a:p>
          <a:p>
            <a:pPr marL="109728" indent="0">
              <a:lnSpc>
                <a:spcPct val="150000"/>
              </a:lnSpc>
              <a:buNone/>
            </a:pPr>
            <a:r>
              <a:rPr lang="en-US" dirty="0"/>
              <a:t>•	Non–dividing cells</a:t>
            </a:r>
          </a:p>
          <a:p>
            <a:pPr marL="109728" indent="0">
              <a:lnSpc>
                <a:spcPct val="150000"/>
              </a:lnSpc>
              <a:buNone/>
            </a:pPr>
            <a:r>
              <a:rPr lang="en-US" dirty="0"/>
              <a:t>•	Neurons, muscle cells (cardiac, skeletal)</a:t>
            </a:r>
          </a:p>
          <a:p>
            <a:pPr>
              <a:lnSpc>
                <a:spcPct val="150000"/>
              </a:lnSpc>
            </a:pPr>
            <a:endParaRPr lang="en-US" dirty="0"/>
          </a:p>
        </p:txBody>
      </p:sp>
      <p:sp>
        <p:nvSpPr>
          <p:cNvPr id="2" name="Footer Placeholder 1"/>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534903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518" b="28341"/>
          <a:stretch/>
        </p:blipFill>
        <p:spPr bwMode="auto">
          <a:xfrm>
            <a:off x="1295400" y="1524000"/>
            <a:ext cx="6747958"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rPr>
              <a:t>Types of Wound Healing</a:t>
            </a: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280926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181" b="28004"/>
          <a:stretch/>
        </p:blipFill>
        <p:spPr bwMode="auto">
          <a:xfrm>
            <a:off x="457200" y="1600200"/>
            <a:ext cx="81534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rPr>
              <a:t>Healing by first Intention</a:t>
            </a: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DR SANJIV KUMAR</a:t>
            </a:r>
            <a:endParaRPr lang="en-US"/>
          </a:p>
        </p:txBody>
      </p:sp>
    </p:spTree>
    <p:extLst>
      <p:ext uri="{BB962C8B-B14F-4D97-AF65-F5344CB8AC3E}">
        <p14:creationId xmlns:p14="http://schemas.microsoft.com/office/powerpoint/2010/main" val="2625090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TotalTime>
  <Words>541</Words>
  <Application>Microsoft Office PowerPoint</Application>
  <PresentationFormat>On-screen Show (4:3)</PresentationFormat>
  <Paragraphs>100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PowerPoint Presentation</vt:lpstr>
      <vt:lpstr>Introduction</vt:lpstr>
      <vt:lpstr>PowerPoint Presentation</vt:lpstr>
      <vt:lpstr>PowerPoint Presentation</vt:lpstr>
      <vt:lpstr>PowerPoint Presentation</vt:lpstr>
      <vt:lpstr>PowerPoint Presentation</vt:lpstr>
      <vt:lpstr>PowerPoint Presentation</vt:lpstr>
      <vt:lpstr>Types of Wound Healing</vt:lpstr>
      <vt:lpstr>Healing by first Intention</vt:lpstr>
      <vt:lpstr>Stages of Wound Healing </vt:lpstr>
      <vt:lpstr>PowerPoint Presentation</vt:lpstr>
      <vt:lpstr>PowerPoint Presentation</vt:lpstr>
      <vt:lpstr>Angiogenesis</vt:lpstr>
      <vt:lpstr>Maturation Phase</vt:lpstr>
      <vt:lpstr>Remodeling &amp; Scaring</vt:lpstr>
      <vt:lpstr>Healing by Second Intention</vt:lpstr>
      <vt:lpstr>Difference b/w Primary and Secondary intention</vt:lpstr>
      <vt:lpstr>Complication</vt:lpstr>
      <vt:lpstr>Systemic and local factors influencing wound healing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16</cp:revision>
  <dcterms:created xsi:type="dcterms:W3CDTF">2006-08-16T00:00:00Z</dcterms:created>
  <dcterms:modified xsi:type="dcterms:W3CDTF">2020-06-08T15:48:22Z</dcterms:modified>
</cp:coreProperties>
</file>