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2" r:id="rId3"/>
    <p:sldId id="258" r:id="rId4"/>
    <p:sldId id="259" r:id="rId5"/>
    <p:sldId id="279" r:id="rId6"/>
    <p:sldId id="260" r:id="rId7"/>
    <p:sldId id="261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26A4E-48A5-47A5-AE78-324EE27BFFF4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1695-7E4B-4E06-93AC-390B4E5BE7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814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31695-7E4B-4E06-93AC-390B4E5BE751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86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856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35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758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255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4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63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48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041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31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08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937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02FF1-8F2F-4206-AF61-A688A8D36F2C}" type="datetimeFigureOut">
              <a:rPr lang="en-IN" smtClean="0"/>
              <a:t>30-06-2020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EBFC9-C06E-4273-BC6C-25ED80A799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0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00206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Biometrical Techniques in Animal Breeding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Course No. AGB 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– 605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UNIT - II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Lecture – 9</a:t>
            </a:r>
            <a:endParaRPr lang="en-US" dirty="0">
              <a:solidFill>
                <a:srgbClr val="C0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Introduction to Matrix Algebra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709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40327"/>
                <a:ext cx="10515600" cy="563663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3.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Size of the matrix :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sz="3200" dirty="0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The number of rows and number of columns </a:t>
                </a:r>
                <a:r>
                  <a:rPr lang="en-IN" sz="32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indicates the </a:t>
                </a:r>
                <a:r>
                  <a:rPr lang="en-IN" sz="3200" dirty="0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size </a:t>
                </a:r>
                <a:r>
                  <a:rPr lang="en-IN" sz="32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of </a:t>
                </a:r>
                <a:r>
                  <a:rPr lang="en-IN" sz="3200" dirty="0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a matrix.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It is also referred as 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order or dimension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of the matrix.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Thus, </a:t>
                </a:r>
                <a:r>
                  <a:rPr lang="en-IN" sz="3200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a matrix “ A “ with ‘r’ rows and ‘c’ columns has order </a:t>
                </a:r>
                <a:r>
                  <a:rPr lang="en-IN" sz="3200" dirty="0" err="1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rxc</a:t>
                </a:r>
                <a:r>
                  <a:rPr lang="en-IN" sz="3200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. 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It may also be written as </a:t>
                </a:r>
                <a:r>
                  <a:rPr lang="en-IN" sz="3200" dirty="0" err="1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IN" sz="3200" baseline="-25000" dirty="0" err="1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rxc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.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A matrix A of 2x3 order will be written as,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A</a:t>
                </a:r>
                <a:r>
                  <a:rPr lang="en-IN" sz="3200" baseline="-25000" dirty="0" smtClean="0">
                    <a:latin typeface="Comic Sans MS" panose="030F0702030302020204" pitchFamily="66" charset="0"/>
                  </a:rPr>
                  <a:t>2x3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IN" sz="3200" b="0" i="0" smtClean="0">
                        <a:latin typeface="Cambria Math" panose="02040503050406030204" pitchFamily="18" charset="0"/>
                      </a:rPr>
                      <m:t>  </m:t>
                    </m:r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</m:oMath>
                </a14:m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40327"/>
                <a:ext cx="10515600" cy="5636636"/>
              </a:xfrm>
              <a:blipFill>
                <a:blip r:embed="rId2"/>
                <a:stretch>
                  <a:fillRect l="-1507" t="-2273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4031673" y="4530436"/>
            <a:ext cx="0" cy="775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68291" y="4516582"/>
            <a:ext cx="13854" cy="8174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936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1055"/>
                <a:ext cx="10515600" cy="570590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4.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Leading element:</a:t>
                </a:r>
              </a:p>
              <a:p>
                <a:pPr algn="just"/>
                <a:r>
                  <a:rPr lang="en-IN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The element in the first row and first column,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IN" sz="3200" baseline="-25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11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(the element in the upper left hand side corner) of a matrix is called the leading element.</a:t>
                </a:r>
              </a:p>
              <a:p>
                <a:pPr algn="just"/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IN" sz="3200" baseline="-25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11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is the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leading elemen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t of the matrix A and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is the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leading element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of the matrix B.</a:t>
                </a:r>
              </a:p>
              <a:p>
                <a:pPr marL="0" indent="0" algn="just">
                  <a:buNone/>
                </a:pP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	A = [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b="0" i="1" baseline="-25000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b="0" i="1" baseline="-2500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b="0" i="1" baseline="-2500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b="0" i="1" baseline="-25000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b="0" i="1" baseline="-25000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b="0" i="1" baseline="-25000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e>
                      </m:mr>
                    </m:m>
                  </m:oMath>
                </a14:m>
                <a:r>
                  <a:rPr lang="en-IN" sz="3200" dirty="0" smtClean="0">
                    <a:latin typeface="Comic Sans MS" panose="030F0702030302020204" pitchFamily="66" charset="0"/>
                  </a:rPr>
                  <a:t> ] 	B = [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mr>
                    </m:m>
                    <m:r>
                      <a:rPr lang="en-IN" sz="32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1055"/>
                <a:ext cx="10515600" cy="5705908"/>
              </a:xfrm>
              <a:blipFill>
                <a:blip r:embed="rId2"/>
                <a:stretch>
                  <a:fillRect l="-1507" t="-2244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853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66700"/>
                <a:ext cx="10515600" cy="59102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5.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Square matrix:</a:t>
                </a:r>
              </a:p>
              <a:p>
                <a:pPr algn="just"/>
                <a:r>
                  <a:rPr lang="en-IN" sz="3200" dirty="0">
                    <a:latin typeface="Comic Sans MS" panose="030F0702030302020204" pitchFamily="66" charset="0"/>
                  </a:rPr>
                  <a:t> When </a:t>
                </a: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nu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mber of rows and number of columns are equal </a:t>
                </a:r>
                <a:r>
                  <a:rPr lang="en-IN" sz="3200" dirty="0" smtClean="0">
                    <a:solidFill>
                      <a:srgbClr val="00B0F0"/>
                    </a:solidFill>
                    <a:latin typeface="Comic Sans MS" panose="030F0702030302020204" pitchFamily="66" charset="0"/>
                  </a:rPr>
                  <a:t>then the matrix is called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square matrix.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	</a:t>
                </a:r>
              </a:p>
              <a:p>
                <a:pPr marL="0" indent="0" algn="just">
                  <a:buNone/>
                </a:pP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	A =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IN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IN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IN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IN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IN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mr>
                    </m:m>
                  </m:oMath>
                </a14:m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	</a:t>
                </a:r>
                <a:endParaRPr lang="en-IN" sz="3200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6.</a:t>
                </a:r>
                <a:r>
                  <a:rPr lang="en-IN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2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Diagonal elements:</a:t>
                </a:r>
              </a:p>
              <a:p>
                <a:pPr algn="just"/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In case of square matrix, </a:t>
                </a:r>
                <a:r>
                  <a:rPr lang="en-IN" sz="32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the elements along the diagonal are called diagonal elements</a:t>
                </a: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and the line along which they lie is called </a:t>
                </a:r>
                <a:r>
                  <a:rPr lang="en-IN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diagonal of the matrix.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66700"/>
                <a:ext cx="10515600" cy="5910263"/>
              </a:xfrm>
              <a:blipFill>
                <a:blip r:embed="rId2"/>
                <a:stretch>
                  <a:fillRect l="-1507" t="-2167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4216400" y="1879600"/>
            <a:ext cx="0" cy="1193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2700" y="1879600"/>
            <a:ext cx="0" cy="1193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0700"/>
            <a:ext cx="10515600" cy="56562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7. </a:t>
            </a:r>
            <a:r>
              <a:rPr lang="en-IN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Subdiagonal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elements:</a:t>
            </a:r>
          </a:p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The elements of a square matrix that lie in a line parallel to and just below the diagonal are referred as </a:t>
            </a:r>
            <a:r>
              <a:rPr lang="en-IN" sz="3200" dirty="0" err="1" smtClean="0">
                <a:latin typeface="Comic Sans MS" panose="030F0702030302020204" pitchFamily="66" charset="0"/>
              </a:rPr>
              <a:t>subdiagonal</a:t>
            </a:r>
            <a:r>
              <a:rPr lang="en-IN" sz="3200" dirty="0" smtClean="0">
                <a:latin typeface="Comic Sans MS" panose="030F0702030302020204" pitchFamily="66" charset="0"/>
              </a:rPr>
              <a:t> elements. e.g. 5, 3, 5.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 =  1	7	0	7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5	2	9	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0	3	4	6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8	0	5	7 </a:t>
            </a:r>
            <a:endParaRPr lang="en-IN" sz="32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16200" y="3136900"/>
            <a:ext cx="0" cy="2133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905500" y="3136900"/>
            <a:ext cx="25400" cy="2133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95600" y="3022600"/>
            <a:ext cx="3009900" cy="1790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41600" y="3492500"/>
            <a:ext cx="317500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28900" y="4064000"/>
            <a:ext cx="2628900" cy="154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22700" y="3022600"/>
            <a:ext cx="2082800" cy="127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71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9100"/>
                <a:ext cx="10515600" cy="5757863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8.</a:t>
                </a:r>
                <a:r>
                  <a:rPr lang="en-IN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Off-diagonal elements: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dirty="0" smtClean="0">
                    <a:latin typeface="Comic Sans MS" panose="030F0702030302020204" pitchFamily="66" charset="0"/>
                  </a:rPr>
                  <a:t> Elements of a square matrix other than the diagonal elements are called off-diagonal or non-diagonal elements.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dirty="0" smtClean="0">
                    <a:latin typeface="Comic Sans MS" panose="030F0702030302020204" pitchFamily="66" charset="0"/>
                  </a:rPr>
                  <a:t>9. </a:t>
                </a:r>
                <a:r>
                  <a:rPr lang="en-IN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Diagonal matrix: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 A diagonal matrix is a square matrix in which all the elements are zero except diagonal elements</a:t>
                </a:r>
                <a:r>
                  <a:rPr lang="en-IN" sz="3200" dirty="0">
                    <a:latin typeface="Comic Sans MS" panose="030F0702030302020204" pitchFamily="66" charset="0"/>
                  </a:rPr>
                  <a:t>. All </a:t>
                </a:r>
                <a:r>
                  <a:rPr lang="en-IN" sz="3200" dirty="0" err="1">
                    <a:latin typeface="Comic Sans MS" panose="030F0702030302020204" pitchFamily="66" charset="0"/>
                  </a:rPr>
                  <a:t>a</a:t>
                </a:r>
                <a:r>
                  <a:rPr lang="en-IN" sz="3200" baseline="-25000" dirty="0" err="1">
                    <a:latin typeface="Comic Sans MS" panose="030F0702030302020204" pitchFamily="66" charset="0"/>
                  </a:rPr>
                  <a:t>ij</a:t>
                </a:r>
                <a:r>
                  <a:rPr lang="en-IN" sz="3200" dirty="0">
                    <a:latin typeface="Comic Sans MS" panose="030F0702030302020204" pitchFamily="66" charset="0"/>
                  </a:rPr>
                  <a:t> are zero except when </a:t>
                </a:r>
                <a:r>
                  <a:rPr lang="en-IN" sz="3200" dirty="0" err="1">
                    <a:latin typeface="Comic Sans MS" panose="030F0702030302020204" pitchFamily="66" charset="0"/>
                  </a:rPr>
                  <a:t>i</a:t>
                </a:r>
                <a:r>
                  <a:rPr lang="en-IN" sz="3200" dirty="0">
                    <a:latin typeface="Comic Sans MS" panose="030F0702030302020204" pitchFamily="66" charset="0"/>
                  </a:rPr>
                  <a:t> = j, i.e., a</a:t>
                </a:r>
                <a:r>
                  <a:rPr lang="en-IN" sz="3200" baseline="-25000" dirty="0">
                    <a:latin typeface="Comic Sans MS" panose="030F0702030302020204" pitchFamily="66" charset="0"/>
                  </a:rPr>
                  <a:t>11</a:t>
                </a:r>
                <a:r>
                  <a:rPr lang="en-IN" sz="3200" dirty="0">
                    <a:latin typeface="Comic Sans MS" panose="030F0702030302020204" pitchFamily="66" charset="0"/>
                  </a:rPr>
                  <a:t>, a</a:t>
                </a:r>
                <a:r>
                  <a:rPr lang="en-IN" sz="3200" baseline="-25000" dirty="0">
                    <a:latin typeface="Comic Sans MS" panose="030F0702030302020204" pitchFamily="66" charset="0"/>
                  </a:rPr>
                  <a:t>22</a:t>
                </a:r>
                <a:r>
                  <a:rPr lang="en-IN" sz="3200" dirty="0">
                    <a:latin typeface="Comic Sans MS" panose="030F0702030302020204" pitchFamily="66" charset="0"/>
                  </a:rPr>
                  <a:t>, a</a:t>
                </a:r>
                <a:r>
                  <a:rPr lang="en-IN" sz="3200" baseline="-25000" dirty="0">
                    <a:latin typeface="Comic Sans MS" panose="030F0702030302020204" pitchFamily="66" charset="0"/>
                  </a:rPr>
                  <a:t>33</a:t>
                </a:r>
                <a:r>
                  <a:rPr lang="en-IN" sz="3200" dirty="0">
                    <a:latin typeface="Comic Sans MS" panose="030F0702030302020204" pitchFamily="66" charset="0"/>
                  </a:rPr>
                  <a:t>, …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… .. </a:t>
                </a:r>
                <a:r>
                  <a:rPr lang="en-IN" sz="3200" dirty="0">
                    <a:latin typeface="Comic Sans MS" panose="030F0702030302020204" pitchFamily="66" charset="0"/>
                  </a:rPr>
                  <a:t>are non-zero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Example:</a:t>
                </a:r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A =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mr>
                    </m:m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9100"/>
                <a:ext cx="10515600" cy="5757863"/>
              </a:xfrm>
              <a:blipFill>
                <a:blip r:embed="rId2"/>
                <a:stretch>
                  <a:fillRect l="-1507" t="-2966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517901" y="4824845"/>
            <a:ext cx="0" cy="1244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234709" y="4849233"/>
            <a:ext cx="12700" cy="1244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484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3400"/>
                <a:ext cx="10515600" cy="56435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10.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Triangular matrix:</a:t>
                </a:r>
              </a:p>
              <a:p>
                <a:pPr algn="just"/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A square matrix with all elements either above or below the diagonal being zero is called a triangular matrix. Matrix A is an upper triangular matrix and  B is a lower triangular matrix.</a:t>
                </a: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Example: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A =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 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</m:m>
                  </m:oMath>
                </a14:m>
                <a:r>
                  <a:rPr lang="en-IN" sz="3200" dirty="0" smtClean="0">
                    <a:latin typeface="Comic Sans MS" panose="030F0702030302020204" pitchFamily="66" charset="0"/>
                  </a:rPr>
                  <a:t>		B =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</m:m>
                  </m:oMath>
                </a14:m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3400"/>
                <a:ext cx="10515600" cy="5643563"/>
              </a:xfrm>
              <a:blipFill>
                <a:blip r:embed="rId2"/>
                <a:stretch>
                  <a:fillRect l="-1507" t="-2270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477491" y="3560618"/>
            <a:ext cx="0" cy="121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8373" y="3503468"/>
            <a:ext cx="12700" cy="1333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62800" y="3446318"/>
            <a:ext cx="0" cy="1333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85564" y="3446318"/>
            <a:ext cx="0" cy="1333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598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77091"/>
                <a:ext cx="10515600" cy="58998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3200" b="1" dirty="0" smtClean="0">
                    <a:latin typeface="Comic Sans MS" panose="030F0702030302020204" pitchFamily="66" charset="0"/>
                  </a:rPr>
                  <a:t>11.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Identity matrix:</a:t>
                </a:r>
              </a:p>
              <a:p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This is a diagonal matrix in which all the diagonal elements (</a:t>
                </a:r>
                <a:r>
                  <a:rPr lang="en-IN" sz="3200" dirty="0" err="1" smtClean="0">
                    <a:latin typeface="Comic Sans MS" panose="030F0702030302020204" pitchFamily="66" charset="0"/>
                  </a:rPr>
                  <a:t>a</a:t>
                </a:r>
                <a:r>
                  <a:rPr lang="en-IN" sz="3200" baseline="-25000" dirty="0" err="1" smtClean="0">
                    <a:latin typeface="Comic Sans MS" panose="030F0702030302020204" pitchFamily="66" charset="0"/>
                  </a:rPr>
                  <a:t>ii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) are equal to one. An identity matrix is usually written as I.</a:t>
                </a: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Example: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I =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N" sz="3200" dirty="0" smtClean="0">
                    <a:latin typeface="Comic Sans MS" panose="030F0702030302020204" pitchFamily="66" charset="0"/>
                  </a:rPr>
                  <a:t>4x4</a:t>
                </a: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77091"/>
                <a:ext cx="10515600" cy="5899872"/>
              </a:xfrm>
              <a:blipFill>
                <a:blip r:embed="rId2"/>
                <a:stretch>
                  <a:fillRect l="-1507" t="-216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067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29491"/>
                <a:ext cx="10515600" cy="5747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3200" b="1" dirty="0" smtClean="0">
                    <a:latin typeface="Comic Sans MS" panose="030F0702030302020204" pitchFamily="66" charset="0"/>
                  </a:rPr>
                  <a:t>12.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J Matrix:</a:t>
                </a:r>
              </a:p>
              <a:p>
                <a:r>
                  <a:rPr lang="en-IN" sz="3200" dirty="0" smtClean="0">
                    <a:latin typeface="Comic Sans MS" panose="030F0702030302020204" pitchFamily="66" charset="0"/>
                  </a:rPr>
                  <a:t> A J matrix is a general matrix of any number of rows and columns, but all the elements in the matrix are equal to one.</a:t>
                </a:r>
              </a:p>
              <a:p>
                <a:pPr marL="0" indent="0">
                  <a:buNone/>
                </a:pP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b="1" dirty="0" smtClean="0">
                    <a:latin typeface="Comic Sans MS" panose="030F0702030302020204" pitchFamily="66" charset="0"/>
                  </a:rPr>
                  <a:t>13.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Null matrix:</a:t>
                </a:r>
              </a:p>
              <a:p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A null matrix is a J matrix multiplied by zero. That is all the elements of null matrix are equal to zero.</a:t>
                </a:r>
              </a:p>
              <a:p>
                <a:pPr marL="0" indent="0">
                  <a:buNone/>
                </a:pP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J matrix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</m:oMath>
                </a14:m>
                <a:r>
                  <a:rPr lang="en-IN" sz="3200" dirty="0" smtClean="0">
                    <a:latin typeface="Comic Sans MS" panose="030F0702030302020204" pitchFamily="66" charset="0"/>
                  </a:rPr>
                  <a:t>,   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Null matrix</a:t>
                </a:r>
                <a:r>
                  <a:rPr lang="en-IN" sz="32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= 0x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IN" sz="32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IN" sz="3200" dirty="0" smtClean="0">
                    <a:latin typeface="Comic Sans MS" panose="030F0702030302020204" pitchFamily="66" charset="0"/>
                  </a:rPr>
                  <a:t>=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</m:oMath>
                </a14:m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29491"/>
                <a:ext cx="10515600" cy="5747472"/>
              </a:xfrm>
              <a:blipFill>
                <a:blip r:embed="rId2"/>
                <a:stretch>
                  <a:fillRect l="-1507" t="-2227" r="-63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946400" y="4557491"/>
            <a:ext cx="29029" cy="1262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30638" y="4571997"/>
            <a:ext cx="0" cy="1262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90119" y="4557485"/>
            <a:ext cx="14515" cy="1262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37785" y="4528456"/>
            <a:ext cx="29029" cy="13788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434287" y="4513941"/>
            <a:ext cx="69931" cy="13933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561126" y="4542976"/>
            <a:ext cx="43543" cy="1262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493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93486"/>
                <a:ext cx="10515600" cy="568347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3200" b="1" dirty="0" smtClean="0">
                    <a:latin typeface="Comic Sans MS" panose="030F0702030302020204" pitchFamily="66" charset="0"/>
                  </a:rPr>
                  <a:t>14.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Vectors:</a:t>
                </a:r>
              </a:p>
              <a:p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Any matrix </a:t>
                </a:r>
                <a:r>
                  <a:rPr lang="en-IN" sz="3200" b="1" dirty="0" smtClean="0">
                    <a:latin typeface="Comic Sans MS" panose="030F0702030302020204" pitchFamily="66" charset="0"/>
                  </a:rPr>
                  <a:t>with single row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is called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row matrix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whereas a matrix </a:t>
                </a:r>
                <a:r>
                  <a:rPr lang="en-IN" sz="3200" b="1" dirty="0" smtClean="0">
                    <a:latin typeface="Comic Sans MS" panose="030F0702030302020204" pitchFamily="66" charset="0"/>
                  </a:rPr>
                  <a:t>with one column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only is called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column matrix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</a:t>
                </a:r>
              </a:p>
              <a:p>
                <a:r>
                  <a:rPr lang="en-IN" sz="3200" dirty="0" smtClean="0">
                    <a:latin typeface="Comic Sans MS" panose="030F0702030302020204" pitchFamily="66" charset="0"/>
                  </a:rPr>
                  <a:t>The row and column matrices are also called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row vector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and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column vector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respectively.</a:t>
                </a:r>
              </a:p>
              <a:p>
                <a:r>
                  <a:rPr lang="en-IN" sz="3200" dirty="0" smtClean="0">
                    <a:latin typeface="Comic Sans MS" panose="030F0702030302020204" pitchFamily="66" charset="0"/>
                  </a:rPr>
                  <a:t>Example: (</a:t>
                </a:r>
                <a:r>
                  <a:rPr lang="en-IN" sz="32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) </a:t>
                </a:r>
                <a:r>
                  <a:rPr lang="en-IN" sz="3200" b="1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column vector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,  x =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</m:oMath>
                </a14:m>
                <a:r>
                  <a:rPr lang="en-IN" sz="3200" dirty="0" smtClean="0">
                    <a:latin typeface="Comic Sans MS" panose="030F0702030302020204" pitchFamily="66" charset="0"/>
                  </a:rPr>
                  <a:t>		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(ii) </a:t>
                </a:r>
                <a:r>
                  <a:rPr lang="en-IN" sz="3200" b="1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row vector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,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 x′ =  [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mr>
                    </m:m>
                  </m:oMath>
                </a14:m>
                <a:r>
                  <a:rPr lang="en-IN" sz="3200" dirty="0" smtClean="0">
                    <a:latin typeface="Comic Sans MS" panose="030F0702030302020204" pitchFamily="66" charset="0"/>
                  </a:rPr>
                  <a:t> ]</a:t>
                </a:r>
              </a:p>
              <a:p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93486"/>
                <a:ext cx="10515600" cy="5683477"/>
              </a:xfrm>
              <a:blipFill>
                <a:blip r:embed="rId2"/>
                <a:stretch>
                  <a:fillRect l="-1507" t="-225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7141029" y="3454400"/>
            <a:ext cx="77189" cy="1320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78057" y="3454400"/>
            <a:ext cx="29029" cy="1320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469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1782"/>
            <a:ext cx="10515600" cy="577518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General notation: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Matrices are usually denoted by boldface capital letters and their elements by the small letter with appropriate subscripts.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Contrary to this, vectors are denoted by boldface small letters, often from the end of the alphabets, using the prime as superscript to distinguish a row vector from a column vector.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Thus, x  is a column vector and x’ is a row vector.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pPr algn="ctr"/>
            <a:r>
              <a:rPr lang="en-I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Introduction to Matrix Algebra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Science of today is becoming increasingly quantitative in nature.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Scientists are being confronted with large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volumes </a:t>
            </a: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of numerical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data </a:t>
            </a: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gathered from their laboratories, field experiments and surveys.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>
                <a:solidFill>
                  <a:srgbClr val="7030A0"/>
                </a:solidFill>
                <a:latin typeface="Comic Sans MS" panose="030F0702030302020204" pitchFamily="66" charset="0"/>
              </a:rPr>
              <a:t>Mere collection and recording of data achieves nothing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until or unless </a:t>
            </a:r>
            <a:r>
              <a:rPr lang="en-IN" dirty="0">
                <a:solidFill>
                  <a:srgbClr val="7030A0"/>
                </a:solidFill>
                <a:latin typeface="Comic Sans MS" panose="030F0702030302020204" pitchFamily="66" charset="0"/>
              </a:rPr>
              <a:t>those data are analysed and interpreted.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Mathematics is made great use of in describing this analysis and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interpretation, </a:t>
            </a: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and one of the most important and useful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branches </a:t>
            </a: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of mathematics for this purpose is matrix algebra.</a:t>
            </a:r>
          </a:p>
        </p:txBody>
      </p:sp>
    </p:spTree>
    <p:extLst>
      <p:ext uri="{BB962C8B-B14F-4D97-AF65-F5344CB8AC3E}">
        <p14:creationId xmlns:p14="http://schemas.microsoft.com/office/powerpoint/2010/main" val="4013136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13954"/>
                <a:ext cx="10515600" cy="55630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15.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Scalar:</a:t>
                </a:r>
              </a:p>
              <a:p>
                <a:pPr algn="just"/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A scalar is a matrix with just one row and one column, and usually denoted by a letter or symbol. Usually scalar is a constant.</a:t>
                </a:r>
              </a:p>
              <a:p>
                <a:pPr algn="just"/>
                <a:r>
                  <a:rPr lang="en-IN" sz="3200" dirty="0" smtClean="0">
                    <a:latin typeface="Comic Sans MS" panose="030F0702030302020204" pitchFamily="66" charset="0"/>
                  </a:rPr>
                  <a:t>Example:</a:t>
                </a:r>
              </a:p>
              <a:p>
                <a:pPr marL="0" indent="0" algn="just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A = 	5x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N" sz="3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N" sz="3200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mr>
                          <m:mr>
                            <m:e>
                              <m: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e>
                              <m: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e>
                              <m: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</m:mr>
                          <m:mr>
                            <m:e>
                              <m: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e>
                            <m:e>
                              <m: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IN" sz="3200" b="0" i="1" smtClean="0"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Here 5 is a scalar or constant.</a:t>
                </a:r>
              </a:p>
              <a:p>
                <a:pPr marL="0" indent="0" algn="just">
                  <a:buNone/>
                </a:pP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13954"/>
                <a:ext cx="10515600" cy="5563009"/>
              </a:xfrm>
              <a:blipFill>
                <a:blip r:embed="rId2"/>
                <a:stretch>
                  <a:fillRect l="-1507" t="-2303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676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304800"/>
            <a:ext cx="11014363" cy="61652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Special Matrices</a:t>
            </a:r>
          </a:p>
          <a:p>
            <a:pPr marL="514350" indent="-514350">
              <a:buAutoNum type="arabicPeriod"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Symmetric matrices:</a:t>
            </a: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 square matrix is said to be symmetric when it equals to its transpose. </a:t>
            </a:r>
          </a:p>
          <a:p>
            <a:pPr algn="just"/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Exchange of rows with corresponding columns of a matrix is known as transposition and the new matrix is the transpose of original matrix. It is denoted with prime to differentiate from original matrix.</a:t>
            </a:r>
          </a:p>
          <a:p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is symmetric when A = A′ , with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aij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=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aji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for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i,j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= 1, 2, 3 . . . . . r for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en-IN" sz="3200" baseline="-250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rxr</a:t>
            </a:r>
            <a:r>
              <a:rPr lang="en-IN" sz="3200" baseline="-25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Example:</a:t>
            </a:r>
          </a:p>
          <a:p>
            <a:pPr marL="0" indent="0">
              <a:buNone/>
            </a:pPr>
            <a:r>
              <a:rPr lang="en-IN" sz="3200" baseline="-250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 		A =   1	2	3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			2	1	4   =  </a:t>
            </a:r>
            <a:r>
              <a:rPr lang="en-IN" sz="3200" dirty="0" err="1" smtClean="0">
                <a:latin typeface="Comic Sans MS" panose="030F0702030302020204" pitchFamily="66" charset="0"/>
              </a:rPr>
              <a:t>a</a:t>
            </a:r>
            <a:r>
              <a:rPr lang="en-IN" sz="3200" baseline="-25000" dirty="0" err="1" smtClean="0">
                <a:latin typeface="Comic Sans MS" panose="030F0702030302020204" pitchFamily="66" charset="0"/>
              </a:rPr>
              <a:t>ij</a:t>
            </a:r>
            <a:r>
              <a:rPr lang="en-IN" sz="3200" dirty="0" smtClean="0">
                <a:latin typeface="Comic Sans MS" panose="030F0702030302020204" pitchFamily="66" charset="0"/>
              </a:rPr>
              <a:t> for </a:t>
            </a:r>
            <a:r>
              <a:rPr lang="en-IN" sz="3200" dirty="0" err="1" smtClean="0">
                <a:latin typeface="Comic Sans MS" panose="030F0702030302020204" pitchFamily="66" charset="0"/>
              </a:rPr>
              <a:t>i,j</a:t>
            </a:r>
            <a:r>
              <a:rPr lang="en-IN" sz="3200" dirty="0" smtClean="0">
                <a:latin typeface="Comic Sans MS" panose="030F0702030302020204" pitchFamily="66" charset="0"/>
              </a:rPr>
              <a:t> = 1, 2, 3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			3	4	1</a:t>
            </a:r>
          </a:p>
          <a:p>
            <a:pPr marL="0" indent="0">
              <a:buNone/>
            </a:pPr>
            <a:endParaRPr lang="en-IN" sz="3200" baseline="-25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baseline="-250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44976" y="4391895"/>
            <a:ext cx="6" cy="14408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569525" y="4544294"/>
            <a:ext cx="13854" cy="14131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314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2.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Orthogonal matrix:</a:t>
            </a:r>
            <a:endParaRPr lang="en-IN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 matrix is said to be orthogonal if the product of a matrix A with its transpose A’ equals an identity matrix.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That is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AA’ = I = A’A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A </a:t>
            </a:r>
            <a:r>
              <a:rPr lang="en-IN" sz="3200" dirty="0">
                <a:latin typeface="Comic Sans MS" panose="030F0702030302020204" pitchFamily="66" charset="0"/>
              </a:rPr>
              <a:t>=  1	2	</a:t>
            </a:r>
            <a:r>
              <a:rPr lang="en-IN" sz="3200" dirty="0" smtClean="0">
                <a:latin typeface="Comic Sans MS" panose="030F0702030302020204" pitchFamily="66" charset="0"/>
              </a:rPr>
              <a:t>3	 1	2	3	 1	0	0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	2	1	4   x	 2 	1	4   =  0	1	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</a:t>
            </a:r>
            <a:r>
              <a:rPr lang="en-IN" sz="3200" dirty="0">
                <a:latin typeface="Comic Sans MS" panose="030F0702030302020204" pitchFamily="66" charset="0"/>
              </a:rPr>
              <a:t>	4	</a:t>
            </a:r>
            <a:r>
              <a:rPr lang="en-IN" sz="3200" dirty="0" smtClean="0">
                <a:latin typeface="Comic Sans MS" panose="030F0702030302020204" pitchFamily="66" charset="0"/>
              </a:rPr>
              <a:t>1	 3    4      1	 0    0      1</a:t>
            </a:r>
            <a:endParaRPr lang="en-IN" sz="32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48693" y="3200400"/>
            <a:ext cx="41563" cy="15101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59363" y="3200400"/>
            <a:ext cx="0" cy="17179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27418" y="3200400"/>
            <a:ext cx="27709" cy="15101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733309" y="3200400"/>
            <a:ext cx="41564" cy="15101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42909" y="3200400"/>
            <a:ext cx="55418" cy="15101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531927" y="3200400"/>
            <a:ext cx="69273" cy="15101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249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610906"/>
          </a:xfrm>
        </p:spPr>
        <p:txBody>
          <a:bodyPr/>
          <a:lstStyle/>
          <a:p>
            <a:pPr marL="0" indent="0" algn="ctr">
              <a:buNone/>
            </a:pPr>
            <a:endParaRPr lang="en-IN" sz="96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IN" sz="9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THANK 	YOU</a:t>
            </a:r>
            <a:endParaRPr lang="en-IN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8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It is useful not only for simplifying description and  development of many analysis methods but also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organising computer techniques to execute those methods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and to present the results.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As a branch of mathematics,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it dates back more than a century,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but its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application in today’s world are widespread,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particularly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statistics.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Matrices are simply rectangular arrays of numbers arranged in rows and columns,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matrix algebra is the algebra of those arrays.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-IN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18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4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Application:</a:t>
            </a:r>
            <a:r>
              <a:rPr lang="en-IN" dirty="0" smtClean="0">
                <a:latin typeface="Comic Sans MS" panose="030F0702030302020204" pitchFamily="66" charset="0"/>
              </a:rPr>
              <a:t>	</a:t>
            </a:r>
          </a:p>
          <a:p>
            <a:pPr marL="514350" indent="-514350" algn="just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Useful in the field of population dynamics to investigate the distribution of individuals according to their age and sex.</a:t>
            </a:r>
          </a:p>
          <a:p>
            <a:pPr marL="514350" indent="-514350" algn="just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Calculation of transition probabilities over a range of time intervals.</a:t>
            </a:r>
            <a:endParaRPr lang="en-IN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-IN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-IN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				continued on the next page</a:t>
            </a:r>
            <a:endParaRPr lang="en-IN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66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1164"/>
            <a:ext cx="10515600" cy="552579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3.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In the field of Animal Breeding.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For genetic improvement of farm animals, the animals are selected by using a selection methods known as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selection index.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The numerical score of selection index is obtained through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solving partial regression coefficients (b’s)</a:t>
            </a:r>
            <a:r>
              <a:rPr lang="en-IN" sz="3200" dirty="0">
                <a:latin typeface="Comic Sans MS" panose="030F0702030302020204" pitchFamily="66" charset="0"/>
              </a:rPr>
              <a:t> for all the characters included in the index.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latin typeface="Comic Sans MS" panose="030F0702030302020204" pitchFamily="66" charset="0"/>
              </a:rPr>
              <a:t>The 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partial regression coefficients are solved through the technique of matrix algebra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SI = b</a:t>
            </a:r>
            <a:r>
              <a:rPr lang="en-IN" sz="3200" baseline="-25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X</a:t>
            </a:r>
            <a:r>
              <a:rPr lang="en-IN" sz="3200" baseline="-25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+ b</a:t>
            </a:r>
            <a:r>
              <a:rPr lang="en-IN" sz="3200" baseline="-25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X</a:t>
            </a:r>
            <a:r>
              <a:rPr lang="en-IN" sz="3200" baseline="-25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+ b</a:t>
            </a:r>
            <a:r>
              <a:rPr lang="en-IN" sz="3200" baseline="-25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X</a:t>
            </a:r>
            <a:r>
              <a:rPr lang="en-IN" sz="3200" baseline="-25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+ . . . . +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bnXn</a:t>
            </a:r>
            <a:endParaRPr lang="en-IN" sz="32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4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7029"/>
                <a:ext cx="10515600" cy="5639934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Some important terminology:</a:t>
                </a:r>
                <a:endParaRPr lang="en-IN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514350" indent="-514350" algn="just">
                  <a:spcBef>
                    <a:spcPts val="1200"/>
                  </a:spcBef>
                  <a:spcAft>
                    <a:spcPts val="600"/>
                  </a:spcAft>
                  <a:buAutoNum type="arabicPeriod"/>
                </a:pPr>
                <a:r>
                  <a:rPr lang="en-IN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Matrix:</a:t>
                </a:r>
                <a:r>
                  <a:rPr lang="en-IN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A matrix is a two dimensional arrays of numbers.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A matrix is a rectangular or square array of numbers arranged in rows and columns.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dirty="0">
                    <a:latin typeface="Comic Sans MS" panose="030F0702030302020204" pitchFamily="66" charset="0"/>
                  </a:rPr>
                  <a:t> </a:t>
                </a:r>
                <a:r>
                  <a:rPr lang="en-IN" dirty="0" smtClean="0">
                    <a:latin typeface="Comic Sans MS" panose="030F0702030302020204" pitchFamily="66" charset="0"/>
                  </a:rPr>
                  <a:t>The </a:t>
                </a:r>
                <a:r>
                  <a:rPr lang="en-IN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number of rows and number of columns define the</a:t>
                </a:r>
                <a:r>
                  <a:rPr lang="en-IN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order or size of a matrix.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dirty="0">
                    <a:latin typeface="Comic Sans MS" panose="030F0702030302020204" pitchFamily="66" charset="0"/>
                  </a:rPr>
                  <a:t> </a:t>
                </a:r>
                <a:r>
                  <a:rPr lang="en-IN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Matrices are denoted by boldface capital letters.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dirty="0" smtClean="0">
                    <a:latin typeface="Comic Sans MS" panose="030F0702030302020204" pitchFamily="66" charset="0"/>
                  </a:rPr>
                  <a:t>Example: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dirty="0">
                    <a:latin typeface="Comic Sans MS" panose="030F0702030302020204" pitchFamily="66" charset="0"/>
                  </a:rPr>
                  <a:t>	</a:t>
                </a:r>
                <a:r>
                  <a:rPr lang="en-IN" dirty="0" smtClean="0">
                    <a:latin typeface="Comic Sans MS" panose="030F0702030302020204" pitchFamily="66" charset="0"/>
                  </a:rPr>
                  <a:t>A =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mr>
                      <m:m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mr>
                    </m:m>
                  </m:oMath>
                </a14:m>
                <a:r>
                  <a:rPr lang="en-IN" dirty="0" smtClean="0">
                    <a:latin typeface="Comic Sans MS" panose="030F0702030302020204" pitchFamily="66" charset="0"/>
                  </a:rPr>
                  <a:t>	or, B =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mr>
                      <m:m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mr>
                    </m:m>
                  </m:oMath>
                </a14:m>
                <a:r>
                  <a:rPr lang="en-IN" dirty="0" smtClean="0">
                    <a:latin typeface="Comic Sans MS" panose="030F0702030302020204" pitchFamily="66" charset="0"/>
                  </a:rPr>
                  <a:t>  or, C =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b="0" i="1" baseline="-2500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IN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IN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IN" b="0" i="1" baseline="-2500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</m:oMath>
                </a14:m>
                <a:endParaRPr lang="en-IN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7029"/>
                <a:ext cx="10515600" cy="5639934"/>
              </a:xfrm>
              <a:blipFill>
                <a:blip r:embed="rId2"/>
                <a:stretch>
                  <a:fillRect l="-1507" t="-3027" r="-11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24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1055"/>
                <a:ext cx="10515600" cy="57059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 smtClean="0">
                    <a:latin typeface="Comic Sans MS" panose="030F0702030302020204" pitchFamily="66" charset="0"/>
                  </a:rPr>
                  <a:t>2.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Element:</a:t>
                </a:r>
              </a:p>
              <a:p>
                <a:r>
                  <a:rPr lang="en-IN" sz="32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Each and every number of the matrix is called element or term.</a:t>
                </a:r>
              </a:p>
              <a:p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The number may be real, complex, or rational.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sz="3200" dirty="0">
                    <a:latin typeface="Comic Sans MS" panose="030F0702030302020204" pitchFamily="66" charset="0"/>
                  </a:rPr>
                  <a:t>Example: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A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IN" sz="3200">
                        <a:latin typeface="Cambria Math" panose="02040503050406030204" pitchFamily="18" charset="0"/>
                      </a:rPr>
                      <m:t> </m:t>
                    </m:r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mr>
                      <m:mr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19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mr>
                    </m:m>
                  </m:oMath>
                </a14:m>
                <a:r>
                  <a:rPr lang="en-IN" sz="3200" dirty="0">
                    <a:latin typeface="Comic Sans MS" panose="030F0702030302020204" pitchFamily="66" charset="0"/>
                  </a:rPr>
                  <a:t>	or,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B </a:t>
                </a:r>
                <a:r>
                  <a:rPr lang="en-IN" sz="3200" dirty="0">
                    <a:latin typeface="Comic Sans MS" panose="030F0702030302020204" pitchFamily="66" charset="0"/>
                  </a:rPr>
                  <a:t>=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mr>
                      <m:mr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mr>
                    </m:m>
                  </m:oMath>
                </a14:m>
                <a:r>
                  <a:rPr lang="en-IN" sz="3200" dirty="0">
                    <a:latin typeface="Comic Sans MS" panose="030F0702030302020204" pitchFamily="66" charset="0"/>
                  </a:rPr>
                  <a:t>  </a:t>
                </a: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or</a:t>
                </a:r>
                <a:r>
                  <a:rPr lang="en-IN" sz="3200" dirty="0">
                    <a:latin typeface="Comic Sans MS" panose="030F0702030302020204" pitchFamily="66" charset="0"/>
                  </a:rPr>
                  <a:t>,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C </a:t>
                </a:r>
                <a:r>
                  <a:rPr lang="en-IN" sz="3200" dirty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endParaRPr lang="en-IN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1055"/>
                <a:ext cx="10515600" cy="5705908"/>
              </a:xfrm>
              <a:blipFill>
                <a:blip r:embed="rId2"/>
                <a:stretch>
                  <a:fillRect l="-1333" t="-224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6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81891"/>
                <a:ext cx="10515600" cy="5595072"/>
              </a:xfrm>
            </p:spPr>
            <p:txBody>
              <a:bodyPr>
                <a:normAutofit/>
              </a:bodyPr>
              <a:lstStyle/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For more specification of each element, two subscripts are written side by side for each element, the first subscript tells about the rows and second subscript tells about the column</a:t>
                </a:r>
                <a:r>
                  <a:rPr lang="en-IN" sz="3200" dirty="0">
                    <a:latin typeface="Comic Sans MS" panose="030F0702030302020204" pitchFamily="66" charset="0"/>
                  </a:rPr>
                  <a:t>.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Thus the elements may be written in this way to describe exact position of an element in the matrix.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A =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I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mr>
                      <m:mr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22</m:t>
                          </m:r>
                        </m:e>
                        <m:e>
                          <m:r>
                            <a:rPr lang="en-I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sz="3200" i="1" baseline="-25000">
                              <a:latin typeface="Cambria Math" panose="02040503050406030204" pitchFamily="18" charset="0"/>
                            </a:rPr>
                            <m:t>23</m:t>
                          </m:r>
                        </m:e>
                      </m:mr>
                    </m:m>
                  </m:oMath>
                </a14:m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81891"/>
                <a:ext cx="10515600" cy="5595072"/>
              </a:xfrm>
              <a:blipFill>
                <a:blip r:embed="rId2"/>
                <a:stretch>
                  <a:fillRect l="-1333" t="-2288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973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8655"/>
            <a:ext cx="10515600" cy="5858308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Instead of using numbers, “ </a:t>
            </a:r>
            <a:r>
              <a:rPr lang="en-IN" sz="32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“ is used as subscript to denote the row and “ j “ is used to denote column, where </a:t>
            </a:r>
            <a:r>
              <a:rPr lang="en-IN" sz="32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= 1, 2, 3, and j = 1, 2, 3, 4.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Thus, the element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en-IN" sz="3200" baseline="-250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ij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means the element is located at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ith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row and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jth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column.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Accordingly, the element a</a:t>
            </a:r>
            <a:r>
              <a:rPr lang="en-IN" sz="3200" baseline="-25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11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is located at first row and first column of the matrix, A.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Similarly, the matrix, A = [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en-IN" sz="3200" baseline="-250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ij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] where,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= 1, 2, 3, and j = 1, 2, 3, 4 like this.</a:t>
            </a:r>
            <a:endParaRPr lang="en-IN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06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1222</Words>
  <Application>Microsoft Office PowerPoint</Application>
  <PresentationFormat>Widescreen</PresentationFormat>
  <Paragraphs>124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Aharoni</vt:lpstr>
      <vt:lpstr>Arial</vt:lpstr>
      <vt:lpstr>Calibri</vt:lpstr>
      <vt:lpstr>Calibri Light</vt:lpstr>
      <vt:lpstr>Cambria Math</vt:lpstr>
      <vt:lpstr>Comic Sans MS</vt:lpstr>
      <vt:lpstr>Wingdings</vt:lpstr>
      <vt:lpstr>Office Theme</vt:lpstr>
      <vt:lpstr>PowerPoint Presentation</vt:lpstr>
      <vt:lpstr>Introduction to Matrix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81</cp:revision>
  <dcterms:created xsi:type="dcterms:W3CDTF">2020-06-27T06:10:45Z</dcterms:created>
  <dcterms:modified xsi:type="dcterms:W3CDTF">2020-06-30T06:45:04Z</dcterms:modified>
</cp:coreProperties>
</file>