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0ABEC-10DF-47F0-AE81-E5D62E3FDADD}" type="datetimeFigureOut">
              <a:rPr lang="en-US" smtClean="0"/>
              <a:pPr/>
              <a:t>6/23/2020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C585C-F8E8-4AEA-8307-FC6698F6759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C585C-F8E8-4AEA-8307-FC6698F6759A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C585C-F8E8-4AEA-8307-FC6698F6759A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C585C-F8E8-4AEA-8307-FC6698F6759A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7772400" cy="6019800"/>
          </a:xfrm>
        </p:spPr>
        <p:txBody>
          <a:bodyPr>
            <a:normAutofit fontScale="92500" lnSpcReduction="10000"/>
          </a:bodyPr>
          <a:lstStyle/>
          <a:p>
            <a:pPr lvl="1" algn="just"/>
            <a:endParaRPr lang="en-IN" sz="2400" dirty="0" smtClean="0">
              <a:latin typeface="Comic Sans MS" pitchFamily="66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GENETICS &amp; BREEDING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Biometrical Techniques in Animal Breeding</a:t>
            </a:r>
          </a:p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No. AGB - 605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no. – 4</a:t>
            </a:r>
          </a:p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- III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Concept of Statistics</a:t>
            </a:r>
            <a:r>
              <a:rPr lang="en-US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4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z="24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Mandal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Animal Genetics &amp; Breeding </a:t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College, Patna </a:t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Animal Sciences University, Patna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>
              <a:buFont typeface="Arial" pitchFamily="34" charset="0"/>
              <a:buChar char="•"/>
            </a:pPr>
            <a:endParaRPr lang="en-IN" dirty="0" smtClean="0">
              <a:latin typeface="Comic Sans MS" pitchFamily="66" charset="0"/>
            </a:endParaRPr>
          </a:p>
          <a:p>
            <a:pPr lvl="1" algn="l"/>
            <a:endParaRPr lang="en-IN" dirty="0" smtClean="0">
              <a:latin typeface="Comic Sans MS" pitchFamily="66" charset="0"/>
            </a:endParaRPr>
          </a:p>
          <a:p>
            <a:pPr lvl="1" algn="l">
              <a:buFont typeface="Arial" pitchFamily="34" charset="0"/>
              <a:buChar char="•"/>
            </a:pPr>
            <a:endParaRPr lang="en-IN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FF0000"/>
                </a:solidFill>
                <a:latin typeface="Comic Sans MS" pitchFamily="66" charset="0"/>
              </a:rPr>
              <a:t>Basic Concept of Statistics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3600" dirty="0">
                <a:solidFill>
                  <a:srgbClr val="00B050"/>
                </a:solidFill>
                <a:latin typeface="Comic Sans MS" pitchFamily="66" charset="0"/>
              </a:rPr>
              <a:t>What is Statistics ?</a:t>
            </a:r>
          </a:p>
          <a:p>
            <a:r>
              <a:rPr lang="en-IN" sz="3600" dirty="0">
                <a:solidFill>
                  <a:srgbClr val="7030A0"/>
                </a:solidFill>
                <a:latin typeface="Comic Sans MS" pitchFamily="66" charset="0"/>
              </a:rPr>
              <a:t>Whether Science or Art ?</a:t>
            </a:r>
          </a:p>
          <a:p>
            <a:pPr algn="just"/>
            <a:r>
              <a:rPr lang="en-IN" dirty="0">
                <a:solidFill>
                  <a:srgbClr val="002060"/>
                </a:solidFill>
                <a:latin typeface="Comic Sans MS" pitchFamily="66" charset="0"/>
              </a:rPr>
              <a:t>Collection, compilation, presentation, analysis and interpretation of numerical data</a:t>
            </a:r>
            <a:r>
              <a:rPr lang="en-IN" dirty="0">
                <a:latin typeface="Comic Sans MS" pitchFamily="66" charset="0"/>
              </a:rPr>
              <a:t> – according to </a:t>
            </a:r>
            <a:r>
              <a:rPr lang="en-IN" dirty="0" err="1">
                <a:solidFill>
                  <a:srgbClr val="00B050"/>
                </a:solidFill>
                <a:latin typeface="Comic Sans MS" pitchFamily="66" charset="0"/>
              </a:rPr>
              <a:t>Prof.</a:t>
            </a:r>
            <a:r>
              <a:rPr lang="en-IN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IN" dirty="0" err="1">
                <a:solidFill>
                  <a:srgbClr val="00B050"/>
                </a:solidFill>
                <a:latin typeface="Comic Sans MS" pitchFamily="66" charset="0"/>
              </a:rPr>
              <a:t>Croxton</a:t>
            </a:r>
            <a:r>
              <a:rPr lang="en-IN" dirty="0">
                <a:solidFill>
                  <a:srgbClr val="00B050"/>
                </a:solidFill>
                <a:latin typeface="Comic Sans MS" pitchFamily="66" charset="0"/>
              </a:rPr>
              <a:t> and Cowden</a:t>
            </a:r>
          </a:p>
          <a:p>
            <a:pPr algn="just"/>
            <a:r>
              <a:rPr lang="en-IN" dirty="0">
                <a:latin typeface="Comic Sans MS" pitchFamily="66" charset="0"/>
              </a:rPr>
              <a:t>Data ? And source of data.</a:t>
            </a:r>
          </a:p>
          <a:p>
            <a:pPr lvl="1" algn="just"/>
            <a:r>
              <a:rPr lang="en-IN" dirty="0">
                <a:latin typeface="Comic Sans MS" pitchFamily="66" charset="0"/>
              </a:rPr>
              <a:t>Primary</a:t>
            </a:r>
          </a:p>
          <a:p>
            <a:pPr lvl="1" algn="just"/>
            <a:r>
              <a:rPr lang="en-IN" dirty="0">
                <a:latin typeface="Comic Sans MS" pitchFamily="66" charset="0"/>
              </a:rPr>
              <a:t>Secondary</a:t>
            </a:r>
            <a:endParaRPr lang="en-IN" sz="2400" dirty="0">
              <a:latin typeface="Comic Sans MS" pitchFamily="66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46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4000" b="1" dirty="0" smtClean="0">
                <a:latin typeface="Comic Sans MS" pitchFamily="66" charset="0"/>
              </a:rPr>
              <a:t>Function of statistics</a:t>
            </a:r>
            <a:endParaRPr lang="en-IN" b="1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r>
              <a:rPr lang="en-IN" dirty="0" smtClean="0">
                <a:latin typeface="Comic Sans MS" pitchFamily="66" charset="0"/>
              </a:rPr>
              <a:t>Presentation of facts</a:t>
            </a:r>
          </a:p>
          <a:p>
            <a:r>
              <a:rPr lang="en-IN" dirty="0" smtClean="0">
                <a:latin typeface="Comic Sans MS" pitchFamily="66" charset="0"/>
              </a:rPr>
              <a:t>Condensation of data</a:t>
            </a:r>
          </a:p>
          <a:p>
            <a:r>
              <a:rPr lang="en-IN" dirty="0" smtClean="0">
                <a:latin typeface="Comic Sans MS" pitchFamily="66" charset="0"/>
              </a:rPr>
              <a:t>Making comparison</a:t>
            </a:r>
          </a:p>
          <a:p>
            <a:r>
              <a:rPr lang="en-IN" dirty="0" smtClean="0">
                <a:latin typeface="Comic Sans MS" pitchFamily="66" charset="0"/>
              </a:rPr>
              <a:t>Formulation and testing of hypothesis</a:t>
            </a:r>
          </a:p>
          <a:p>
            <a:r>
              <a:rPr lang="en-IN" dirty="0" smtClean="0">
                <a:latin typeface="Comic Sans MS" pitchFamily="66" charset="0"/>
              </a:rPr>
              <a:t>Prediction</a:t>
            </a:r>
          </a:p>
          <a:p>
            <a:r>
              <a:rPr lang="en-IN" dirty="0" smtClean="0">
                <a:latin typeface="Comic Sans MS" pitchFamily="66" charset="0"/>
              </a:rPr>
              <a:t>Formulation of suitable policies</a:t>
            </a:r>
            <a:endParaRPr lang="en-IN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IN" sz="3600" b="1" dirty="0" smtClean="0">
                <a:latin typeface="Comic Sans MS" pitchFamily="66" charset="0"/>
              </a:rPr>
              <a:t>Application of Statistics</a:t>
            </a:r>
            <a:endParaRPr lang="en-IN" b="1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r>
              <a:rPr lang="en-IN" dirty="0" smtClean="0">
                <a:latin typeface="Comic Sans MS" pitchFamily="66" charset="0"/>
              </a:rPr>
              <a:t>Statistics &amp; State</a:t>
            </a:r>
          </a:p>
          <a:p>
            <a:r>
              <a:rPr lang="en-IN" dirty="0" smtClean="0">
                <a:latin typeface="Comic Sans MS" pitchFamily="66" charset="0"/>
              </a:rPr>
              <a:t>Statistics &amp; Business</a:t>
            </a:r>
          </a:p>
          <a:p>
            <a:r>
              <a:rPr lang="en-IN" dirty="0" smtClean="0">
                <a:latin typeface="Comic Sans MS" pitchFamily="66" charset="0"/>
              </a:rPr>
              <a:t>Statistics &amp; Economics</a:t>
            </a:r>
          </a:p>
          <a:p>
            <a:r>
              <a:rPr lang="en-IN" dirty="0" smtClean="0">
                <a:latin typeface="Comic Sans MS" pitchFamily="66" charset="0"/>
              </a:rPr>
              <a:t>Statistics &amp; Science</a:t>
            </a:r>
          </a:p>
          <a:p>
            <a:r>
              <a:rPr lang="en-IN" dirty="0" smtClean="0">
                <a:latin typeface="Comic Sans MS" pitchFamily="66" charset="0"/>
              </a:rPr>
              <a:t>Statistics &amp; Research</a:t>
            </a:r>
            <a:endParaRPr lang="en-IN" sz="2800" dirty="0" smtClean="0">
              <a:latin typeface="Comic Sans MS" pitchFamily="66" charset="0"/>
            </a:endParaRPr>
          </a:p>
          <a:p>
            <a:pPr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Limitation of Statistics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Central Tendency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Comic Sans MS" pitchFamily="66" charset="0"/>
              </a:rPr>
              <a:t>Mean</a:t>
            </a:r>
          </a:p>
          <a:p>
            <a:pPr lvl="1"/>
            <a:r>
              <a:rPr lang="en-IN" dirty="0" smtClean="0">
                <a:latin typeface="Comic Sans MS" pitchFamily="66" charset="0"/>
              </a:rPr>
              <a:t>AM</a:t>
            </a:r>
          </a:p>
          <a:p>
            <a:pPr lvl="1"/>
            <a:r>
              <a:rPr lang="en-IN" dirty="0" smtClean="0">
                <a:latin typeface="Comic Sans MS" pitchFamily="66" charset="0"/>
              </a:rPr>
              <a:t>GM</a:t>
            </a:r>
          </a:p>
          <a:p>
            <a:pPr lvl="1"/>
            <a:r>
              <a:rPr lang="en-IN" dirty="0" smtClean="0">
                <a:latin typeface="Comic Sans MS" pitchFamily="66" charset="0"/>
              </a:rPr>
              <a:t>HM</a:t>
            </a:r>
          </a:p>
          <a:p>
            <a:pPr lvl="1"/>
            <a:r>
              <a:rPr lang="en-IN" dirty="0" smtClean="0">
                <a:latin typeface="Comic Sans MS" pitchFamily="66" charset="0"/>
              </a:rPr>
              <a:t>AM &gt; GM &gt; HM</a:t>
            </a:r>
          </a:p>
          <a:p>
            <a:pPr lvl="1">
              <a:buNone/>
            </a:pPr>
            <a:r>
              <a:rPr lang="en-IN" dirty="0" smtClean="0">
                <a:latin typeface="Comic Sans MS" pitchFamily="66" charset="0"/>
              </a:rPr>
              <a:t>Median</a:t>
            </a:r>
          </a:p>
          <a:p>
            <a:pPr lvl="1">
              <a:buNone/>
            </a:pPr>
            <a:r>
              <a:rPr lang="en-IN" dirty="0" smtClean="0">
                <a:latin typeface="Comic Sans MS" pitchFamily="66" charset="0"/>
              </a:rPr>
              <a:t>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Measures of Dispersion</a:t>
            </a:r>
            <a:endParaRPr lang="en-IN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Measures of  Dispersion ?</a:t>
            </a:r>
          </a:p>
          <a:p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Properties of a good Measure of Dispersion</a:t>
            </a:r>
          </a:p>
          <a:p>
            <a:pPr lvl="1"/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Simple to understand</a:t>
            </a:r>
          </a:p>
          <a:p>
            <a:pPr lvl="1"/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Easy to compute</a:t>
            </a:r>
          </a:p>
          <a:p>
            <a:pPr lvl="1"/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Based on each and every item</a:t>
            </a:r>
            <a:r>
              <a:rPr lang="en-IN" dirty="0" smtClean="0">
                <a:latin typeface="Comic Sans MS" pitchFamily="66" charset="0"/>
              </a:rPr>
              <a:t> of the dispersion</a:t>
            </a:r>
          </a:p>
          <a:p>
            <a:pPr lvl="1"/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Use for further algebraic treatment</a:t>
            </a:r>
          </a:p>
          <a:p>
            <a:pPr lvl="1"/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Should have sampling stability</a:t>
            </a:r>
            <a:endParaRPr lang="en-IN" sz="2400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3900" b="1" dirty="0" smtClean="0">
                <a:solidFill>
                  <a:srgbClr val="FF0000"/>
                </a:solidFill>
                <a:latin typeface="Comic Sans MS" pitchFamily="66" charset="0"/>
              </a:rPr>
              <a:t>Different Measures of Dispersion</a:t>
            </a:r>
            <a:endParaRPr lang="en-IN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r>
              <a:rPr lang="en-IN" dirty="0" smtClean="0">
                <a:latin typeface="Comic Sans MS" pitchFamily="66" charset="0"/>
              </a:rPr>
              <a:t>Range</a:t>
            </a:r>
          </a:p>
          <a:p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Mean Deviation </a:t>
            </a:r>
            <a:r>
              <a:rPr lang="en-IN" dirty="0" smtClean="0">
                <a:latin typeface="Comic Sans MS" pitchFamily="66" charset="0"/>
              </a:rPr>
              <a:t>	: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1/N [ ∑ (Xi – X)</a:t>
            </a:r>
          </a:p>
          <a:p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Variance</a:t>
            </a:r>
            <a:r>
              <a:rPr lang="en-IN" dirty="0" smtClean="0">
                <a:latin typeface="Comic Sans MS" pitchFamily="66" charset="0"/>
              </a:rPr>
              <a:t>		: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1/N [ ∑ (Xi – X)2</a:t>
            </a:r>
            <a:r>
              <a:rPr lang="en-IN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		= </a:t>
            </a:r>
            <a:r>
              <a:rPr lang="en-IN" u="sng" dirty="0" smtClean="0">
                <a:solidFill>
                  <a:srgbClr val="C00000"/>
                </a:solidFill>
                <a:latin typeface="Comic Sans MS" pitchFamily="66" charset="0"/>
              </a:rPr>
              <a:t>∑x2 – (∑x)2/N</a:t>
            </a:r>
          </a:p>
          <a:p>
            <a:pPr>
              <a:buNone/>
            </a:pP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						  N – 1</a:t>
            </a:r>
          </a:p>
          <a:p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Standard Deviation</a:t>
            </a:r>
            <a:r>
              <a:rPr lang="en-IN" dirty="0" smtClean="0">
                <a:latin typeface="Comic Sans MS" pitchFamily="66" charset="0"/>
              </a:rPr>
              <a:t> :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+ √ Variance</a:t>
            </a:r>
          </a:p>
          <a:p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Standard Error</a:t>
            </a:r>
            <a:r>
              <a:rPr lang="en-IN" dirty="0" smtClean="0">
                <a:latin typeface="Comic Sans MS" pitchFamily="66" charset="0"/>
              </a:rPr>
              <a:t>	: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SD / √N</a:t>
            </a:r>
          </a:p>
          <a:p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Coefficient of Variation Percentage </a:t>
            </a:r>
            <a:r>
              <a:rPr lang="en-IN" dirty="0" smtClean="0">
                <a:latin typeface="Comic Sans MS" pitchFamily="66" charset="0"/>
              </a:rPr>
              <a:t>(CV %)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		=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(SD / Mean) x 100 %</a:t>
            </a:r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4" name="Minus 3"/>
          <p:cNvSpPr/>
          <p:nvPr/>
        </p:nvSpPr>
        <p:spPr>
          <a:xfrm>
            <a:off x="6781800" y="22098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Minus 4"/>
          <p:cNvSpPr/>
          <p:nvPr/>
        </p:nvSpPr>
        <p:spPr>
          <a:xfrm>
            <a:off x="6781800" y="27432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IN" b="1" dirty="0" smtClean="0">
                <a:solidFill>
                  <a:srgbClr val="C00000"/>
                </a:solidFill>
                <a:latin typeface="Comic Sans MS" pitchFamily="66" charset="0"/>
              </a:rPr>
              <a:t>Merit of Standard Deviation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r>
              <a:rPr lang="en-IN" dirty="0" smtClean="0">
                <a:latin typeface="Comic Sans MS" pitchFamily="66" charset="0"/>
              </a:rPr>
              <a:t>It is the 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best measure of dispersion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Based on each and every item of the of the set of data.</a:t>
            </a:r>
          </a:p>
          <a:p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Used for further algebraic treatment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Less affected by sampling fluctuation.</a:t>
            </a:r>
            <a:endParaRPr lang="en-IN" sz="24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None/>
            </a:pPr>
            <a:endParaRPr lang="en-IN" sz="2400" dirty="0" smtClean="0">
              <a:latin typeface="Comic Sans MS" pitchFamily="66" charset="0"/>
            </a:endParaRPr>
          </a:p>
          <a:p>
            <a:endParaRPr lang="en-IN" sz="2400" dirty="0" smtClean="0">
              <a:latin typeface="Comic Sans MS" pitchFamily="66" charset="0"/>
            </a:endParaRPr>
          </a:p>
          <a:p>
            <a:endParaRPr lang="en-IN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IN" sz="3600" b="1" dirty="0" smtClean="0">
                <a:solidFill>
                  <a:srgbClr val="C00000"/>
                </a:solidFill>
                <a:latin typeface="Comic Sans MS" pitchFamily="66" charset="0"/>
              </a:rPr>
              <a:t>Properties of CV%</a:t>
            </a:r>
          </a:p>
          <a:p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Developed by Karl Pearson</a:t>
            </a:r>
          </a:p>
          <a:p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Independent of unit</a:t>
            </a:r>
            <a:r>
              <a:rPr lang="en-IN" dirty="0" smtClean="0">
                <a:latin typeface="Comic Sans MS" pitchFamily="66" charset="0"/>
              </a:rPr>
              <a:t> i.e., no unit but expressed in %</a:t>
            </a:r>
          </a:p>
          <a:p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Used to compare the variability of two or more than two sets of data</a:t>
            </a:r>
          </a:p>
          <a:p>
            <a:r>
              <a:rPr lang="en-IN" dirty="0" smtClean="0">
                <a:latin typeface="Comic Sans MS" pitchFamily="66" charset="0"/>
              </a:rPr>
              <a:t>Used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to compare the variability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C00000"/>
                </a:solidFill>
                <a:latin typeface="Comic Sans MS" pitchFamily="66" charset="0"/>
              </a:rPr>
              <a:t>when different sets of data have different units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233</Words>
  <Application>Microsoft Office PowerPoint</Application>
  <PresentationFormat>On-screen Show (4:3)</PresentationFormat>
  <Paragraphs>74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Office Theme</vt:lpstr>
      <vt:lpstr>PowerPoint Presentation</vt:lpstr>
      <vt:lpstr>Basic Concept of Statistics</vt:lpstr>
      <vt:lpstr>PowerPoint Presentation</vt:lpstr>
      <vt:lpstr>PowerPoint Presentation</vt:lpstr>
      <vt:lpstr>Central Tendency</vt:lpstr>
      <vt:lpstr>Measures of Dispersion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 of Statistics</dc:title>
  <dc:creator>User</dc:creator>
  <cp:lastModifiedBy>HP</cp:lastModifiedBy>
  <cp:revision>18</cp:revision>
  <dcterms:created xsi:type="dcterms:W3CDTF">2006-08-16T00:00:00Z</dcterms:created>
  <dcterms:modified xsi:type="dcterms:W3CDTF">2020-06-23T06:00:58Z</dcterms:modified>
</cp:coreProperties>
</file>