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4" r:id="rId8"/>
    <p:sldId id="262" r:id="rId9"/>
    <p:sldId id="263"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4" d="100"/>
          <a:sy n="64" d="100"/>
        </p:scale>
        <p:origin x="-1470"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0E035779-73F1-412F-B2B8-FC7C0207985C}" type="datetimeFigureOut">
              <a:rPr lang="en-IN" smtClean="0"/>
              <a:pPr/>
              <a:t>15-05-2020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516CB84-1AA7-4670-9883-5028198710C2}" type="slidenum">
              <a:rPr lang="en-IN" smtClean="0"/>
              <a:pPr/>
              <a:t>‹#›</a:t>
            </a:fld>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0E035779-73F1-412F-B2B8-FC7C0207985C}" type="datetimeFigureOut">
              <a:rPr lang="en-IN" smtClean="0"/>
              <a:pPr/>
              <a:t>15-05-2020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516CB84-1AA7-4670-9883-5028198710C2}"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0E035779-73F1-412F-B2B8-FC7C0207985C}" type="datetimeFigureOut">
              <a:rPr lang="en-IN" smtClean="0"/>
              <a:pPr/>
              <a:t>15-05-2020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516CB84-1AA7-4670-9883-5028198710C2}" type="slidenum">
              <a:rPr lang="en-IN" smtClean="0"/>
              <a:pPr/>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0E035779-73F1-412F-B2B8-FC7C0207985C}" type="datetimeFigureOut">
              <a:rPr lang="en-IN" smtClean="0"/>
              <a:pPr/>
              <a:t>15-05-2020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516CB84-1AA7-4670-9883-5028198710C2}" type="slidenum">
              <a:rPr lang="en-IN" smtClean="0"/>
              <a:pPr/>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E035779-73F1-412F-B2B8-FC7C0207985C}" type="datetimeFigureOut">
              <a:rPr lang="en-IN" smtClean="0"/>
              <a:pPr/>
              <a:t>15-05-2020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516CB84-1AA7-4670-9883-5028198710C2}" type="slidenum">
              <a:rPr lang="en-IN" smtClean="0"/>
              <a:pPr/>
              <a:t>‹#›</a:t>
            </a:fld>
            <a:endParaRPr lang="en-I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0E035779-73F1-412F-B2B8-FC7C0207985C}" type="datetimeFigureOut">
              <a:rPr lang="en-IN" smtClean="0"/>
              <a:pPr/>
              <a:t>15-05-2020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D516CB84-1AA7-4670-9883-5028198710C2}" type="slidenum">
              <a:rPr lang="en-IN" smtClean="0"/>
              <a:pPr/>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0E035779-73F1-412F-B2B8-FC7C0207985C}" type="datetimeFigureOut">
              <a:rPr lang="en-IN" smtClean="0"/>
              <a:pPr/>
              <a:t>15-05-2020</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D516CB84-1AA7-4670-9883-5028198710C2}" type="slidenum">
              <a:rPr lang="en-IN" smtClean="0"/>
              <a:pPr/>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0E035779-73F1-412F-B2B8-FC7C0207985C}" type="datetimeFigureOut">
              <a:rPr lang="en-IN" smtClean="0"/>
              <a:pPr/>
              <a:t>15-05-2020</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D516CB84-1AA7-4670-9883-5028198710C2}" type="slidenum">
              <a:rPr lang="en-IN" smtClean="0"/>
              <a:pPr/>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E035779-73F1-412F-B2B8-FC7C0207985C}" type="datetimeFigureOut">
              <a:rPr lang="en-IN" smtClean="0"/>
              <a:pPr/>
              <a:t>15-05-2020</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D516CB84-1AA7-4670-9883-5028198710C2}" type="slidenum">
              <a:rPr lang="en-IN" smtClean="0"/>
              <a:pPr/>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E035779-73F1-412F-B2B8-FC7C0207985C}" type="datetimeFigureOut">
              <a:rPr lang="en-IN" smtClean="0"/>
              <a:pPr/>
              <a:t>15-05-2020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D516CB84-1AA7-4670-9883-5028198710C2}" type="slidenum">
              <a:rPr lang="en-IN" smtClean="0"/>
              <a:pPr/>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E035779-73F1-412F-B2B8-FC7C0207985C}" type="datetimeFigureOut">
              <a:rPr lang="en-IN" smtClean="0"/>
              <a:pPr/>
              <a:t>15-05-2020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D516CB84-1AA7-4670-9883-5028198710C2}" type="slidenum">
              <a:rPr lang="en-IN" smtClean="0"/>
              <a:pPr/>
              <a:t>‹#›</a:t>
            </a:fld>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E035779-73F1-412F-B2B8-FC7C0207985C}" type="datetimeFigureOut">
              <a:rPr lang="en-IN" smtClean="0"/>
              <a:pPr/>
              <a:t>15-05-2020</a:t>
            </a:fld>
            <a:endParaRPr lang="en-I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516CB84-1AA7-4670-9883-5028198710C2}" type="slidenum">
              <a:rPr lang="en-IN" smtClean="0"/>
              <a:pPr/>
              <a:t>‹#›</a:t>
            </a:fld>
            <a:endParaRPr lang="en-I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412776"/>
            <a:ext cx="7772400" cy="1470025"/>
          </a:xfrm>
        </p:spPr>
        <p:txBody>
          <a:bodyPr/>
          <a:lstStyle/>
          <a:p>
            <a:r>
              <a:rPr lang="en-IN" b="1" dirty="0" smtClean="0"/>
              <a:t>BALANCE SHEET</a:t>
            </a:r>
            <a:endParaRPr lang="en-IN" b="1" dirty="0"/>
          </a:p>
        </p:txBody>
      </p:sp>
      <p:sp>
        <p:nvSpPr>
          <p:cNvPr id="3" name="Subtitle 2"/>
          <p:cNvSpPr>
            <a:spLocks noGrp="1"/>
          </p:cNvSpPr>
          <p:nvPr>
            <p:ph type="subTitle" idx="1"/>
          </p:nvPr>
        </p:nvSpPr>
        <p:spPr>
          <a:xfrm>
            <a:off x="1371600" y="3284984"/>
            <a:ext cx="6400800" cy="1752600"/>
          </a:xfrm>
        </p:spPr>
        <p:txBody>
          <a:bodyPr>
            <a:normAutofit fontScale="92500" lnSpcReduction="20000"/>
          </a:bodyPr>
          <a:lstStyle/>
          <a:p>
            <a:r>
              <a:rPr lang="en-IN" dirty="0" smtClean="0"/>
              <a:t>FINANCIAL MANAGEMENT </a:t>
            </a:r>
            <a:r>
              <a:rPr lang="en-IN" smtClean="0"/>
              <a:t>AND </a:t>
            </a:r>
            <a:r>
              <a:rPr lang="en-IN" smtClean="0"/>
              <a:t>COST ACCOUNTIG </a:t>
            </a:r>
            <a:r>
              <a:rPr lang="en-IN" smtClean="0"/>
              <a:t>DBM-422</a:t>
            </a:r>
            <a:r>
              <a:rPr lang="en-IN" dirty="0" smtClean="0"/>
              <a:t>)</a:t>
            </a:r>
          </a:p>
          <a:p>
            <a:endParaRPr lang="en-IN" dirty="0"/>
          </a:p>
          <a:p>
            <a:r>
              <a:rPr lang="en-IN" dirty="0" smtClean="0"/>
              <a:t>A K JHA</a:t>
            </a:r>
          </a:p>
          <a:p>
            <a:endParaRPr lang="en-IN"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sz="3600" b="1" dirty="0" smtClean="0"/>
              <a:t>INTRODUCTION</a:t>
            </a:r>
            <a:endParaRPr lang="en-IN" sz="3600" b="1" dirty="0"/>
          </a:p>
        </p:txBody>
      </p:sp>
      <p:sp>
        <p:nvSpPr>
          <p:cNvPr id="3" name="Content Placeholder 2"/>
          <p:cNvSpPr>
            <a:spLocks noGrp="1"/>
          </p:cNvSpPr>
          <p:nvPr>
            <p:ph idx="1"/>
          </p:nvPr>
        </p:nvSpPr>
        <p:spPr/>
        <p:txBody>
          <a:bodyPr>
            <a:normAutofit fontScale="92500" lnSpcReduction="10000"/>
          </a:bodyPr>
          <a:lstStyle/>
          <a:p>
            <a:r>
              <a:rPr lang="en-IN" dirty="0" smtClean="0"/>
              <a:t>A Balance Sheet is prepared from the Real and Personal Accounts.</a:t>
            </a:r>
          </a:p>
          <a:p>
            <a:r>
              <a:rPr lang="en-IN" dirty="0" smtClean="0"/>
              <a:t>The Balance Sheet summarises the financial status of a business at a point in time.</a:t>
            </a:r>
          </a:p>
          <a:p>
            <a:r>
              <a:rPr lang="en-IN" dirty="0" smtClean="0"/>
              <a:t>It contains summary of assets, liabilities and shows the owners equity.</a:t>
            </a:r>
          </a:p>
          <a:p>
            <a:r>
              <a:rPr lang="en-IN" dirty="0" smtClean="0"/>
              <a:t>It estimates net worth or owners equity.</a:t>
            </a:r>
          </a:p>
          <a:p>
            <a:r>
              <a:rPr lang="en-IN" dirty="0" smtClean="0"/>
              <a:t>Most transactions affect the Balance sheet and thus, it may change every day.</a:t>
            </a:r>
            <a:endParaRPr lang="en-IN"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4624"/>
            <a:ext cx="8229600" cy="936104"/>
          </a:xfrm>
        </p:spPr>
        <p:txBody>
          <a:bodyPr>
            <a:normAutofit/>
          </a:bodyPr>
          <a:lstStyle/>
          <a:p>
            <a:r>
              <a:rPr lang="en-IN" sz="3600" dirty="0" smtClean="0"/>
              <a:t>PURPOSE OF A BALANCE SHEET</a:t>
            </a:r>
            <a:endParaRPr lang="en-IN" sz="3600" dirty="0"/>
          </a:p>
        </p:txBody>
      </p:sp>
      <p:sp>
        <p:nvSpPr>
          <p:cNvPr id="3" name="Content Placeholder 2"/>
          <p:cNvSpPr>
            <a:spLocks noGrp="1"/>
          </p:cNvSpPr>
          <p:nvPr>
            <p:ph idx="1"/>
          </p:nvPr>
        </p:nvSpPr>
        <p:spPr>
          <a:xfrm>
            <a:off x="457200" y="980728"/>
            <a:ext cx="8435280" cy="5184576"/>
          </a:xfrm>
        </p:spPr>
        <p:txBody>
          <a:bodyPr>
            <a:normAutofit fontScale="85000" lnSpcReduction="20000"/>
          </a:bodyPr>
          <a:lstStyle/>
          <a:p>
            <a:r>
              <a:rPr lang="en-IN" dirty="0" smtClean="0"/>
              <a:t>To provide information on ‘Financial Status/ condition’ of a business at a given date/ point in time.</a:t>
            </a:r>
          </a:p>
          <a:p>
            <a:r>
              <a:rPr lang="en-IN" dirty="0" smtClean="0"/>
              <a:t>It includes everything that is ‘Owned’ and ‘Owed’ by a business or individual at a given point in time.</a:t>
            </a:r>
          </a:p>
          <a:p>
            <a:r>
              <a:rPr lang="en-IN" dirty="0" smtClean="0"/>
              <a:t>Anything having value and owned by the business or individual is an asset.</a:t>
            </a:r>
          </a:p>
          <a:p>
            <a:r>
              <a:rPr lang="en-IN" dirty="0" smtClean="0"/>
              <a:t>Liabilities are any debt or financial obligation owed to someone else or outsider.</a:t>
            </a:r>
          </a:p>
          <a:p>
            <a:r>
              <a:rPr lang="en-IN" dirty="0" smtClean="0"/>
              <a:t>It is the ‘Owner’s </a:t>
            </a:r>
            <a:r>
              <a:rPr lang="en-IN" dirty="0"/>
              <a:t>E</a:t>
            </a:r>
            <a:r>
              <a:rPr lang="en-IN" dirty="0" smtClean="0"/>
              <a:t>quity’ that matters. </a:t>
            </a:r>
          </a:p>
          <a:p>
            <a:r>
              <a:rPr lang="en-IN" dirty="0" smtClean="0"/>
              <a:t>Owner’s equity or net worth  is the amount invested in the business by the owner or proprietor. </a:t>
            </a:r>
          </a:p>
          <a:p>
            <a:endParaRPr lang="en-IN" dirty="0" smtClean="0"/>
          </a:p>
          <a:p>
            <a:pPr>
              <a:buNone/>
            </a:pPr>
            <a:r>
              <a:rPr lang="en-IN" dirty="0" smtClean="0"/>
              <a:t>         </a:t>
            </a:r>
            <a:r>
              <a:rPr lang="en-IN" b="1" dirty="0" smtClean="0"/>
              <a:t>Owner’s Equity = Total Assets – Total Liabilities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sz="3200" b="1" dirty="0" smtClean="0"/>
              <a:t>PREPARING A BALANCE SHEET</a:t>
            </a:r>
            <a:endParaRPr lang="en-IN" sz="3200" b="1" dirty="0"/>
          </a:p>
        </p:txBody>
      </p:sp>
      <p:sp>
        <p:nvSpPr>
          <p:cNvPr id="3" name="Content Placeholder 2"/>
          <p:cNvSpPr>
            <a:spLocks noGrp="1"/>
          </p:cNvSpPr>
          <p:nvPr>
            <p:ph idx="1"/>
          </p:nvPr>
        </p:nvSpPr>
        <p:spPr>
          <a:xfrm>
            <a:off x="457200" y="1600200"/>
            <a:ext cx="8363272" cy="4525963"/>
          </a:xfrm>
        </p:spPr>
        <p:txBody>
          <a:bodyPr/>
          <a:lstStyle/>
          <a:p>
            <a:r>
              <a:rPr lang="en-IN" dirty="0" smtClean="0"/>
              <a:t>Balance Sheets are mostly prepared at the end of the financial year or accounting period.</a:t>
            </a:r>
          </a:p>
          <a:p>
            <a:pPr lvl="1"/>
            <a:r>
              <a:rPr lang="en-IN" dirty="0" smtClean="0"/>
              <a:t>Although it can be prepared anytime, if required</a:t>
            </a:r>
          </a:p>
          <a:p>
            <a:r>
              <a:rPr lang="en-IN" dirty="0" smtClean="0"/>
              <a:t>Represents both end of the year and beginning of the year.</a:t>
            </a:r>
          </a:p>
          <a:p>
            <a:pPr lvl="1"/>
            <a:r>
              <a:rPr lang="en-IN" dirty="0" smtClean="0"/>
              <a:t>The losing balance of previous year as opening balance of  current year.</a:t>
            </a:r>
          </a:p>
          <a:p>
            <a:pPr lvl="2"/>
            <a:r>
              <a:rPr lang="en-IN" dirty="0" smtClean="0"/>
              <a:t>This is for comparison purpose and analysis.</a:t>
            </a:r>
          </a:p>
          <a:p>
            <a:endParaRPr lang="en-IN"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8640"/>
            <a:ext cx="8229600" cy="634082"/>
          </a:xfrm>
        </p:spPr>
        <p:txBody>
          <a:bodyPr>
            <a:normAutofit fontScale="90000"/>
          </a:bodyPr>
          <a:lstStyle/>
          <a:p>
            <a:r>
              <a:rPr lang="en-IN" sz="3600" b="1" dirty="0" smtClean="0"/>
              <a:t>GENERAL FORMAT OF A BALANCE SHEET</a:t>
            </a:r>
            <a:endParaRPr lang="en-IN" sz="3600" b="1" dirty="0"/>
          </a:p>
        </p:txBody>
      </p:sp>
      <p:graphicFrame>
        <p:nvGraphicFramePr>
          <p:cNvPr id="4" name="Content Placeholder 3"/>
          <p:cNvGraphicFramePr>
            <a:graphicFrameLocks noGrp="1"/>
          </p:cNvGraphicFramePr>
          <p:nvPr>
            <p:ph idx="1"/>
          </p:nvPr>
        </p:nvGraphicFramePr>
        <p:xfrm>
          <a:off x="457200" y="908720"/>
          <a:ext cx="8229600" cy="4763656"/>
        </p:xfrm>
        <a:graphic>
          <a:graphicData uri="http://schemas.openxmlformats.org/drawingml/2006/table">
            <a:tbl>
              <a:tblPr firstRow="1" bandRow="1">
                <a:tableStyleId>{5C22544A-7EE6-4342-B048-85BDC9FD1C3A}</a:tableStyleId>
              </a:tblPr>
              <a:tblGrid>
                <a:gridCol w="2962672"/>
                <a:gridCol w="1152128"/>
                <a:gridCol w="2952328"/>
                <a:gridCol w="1162472"/>
              </a:tblGrid>
              <a:tr h="892696">
                <a:tc gridSpan="2">
                  <a:txBody>
                    <a:bodyPr/>
                    <a:lstStyle/>
                    <a:p>
                      <a:pPr algn="ctr"/>
                      <a:r>
                        <a:rPr lang="en-IN" sz="2400" dirty="0" smtClean="0">
                          <a:solidFill>
                            <a:schemeClr val="tx1"/>
                          </a:solidFill>
                        </a:rPr>
                        <a:t>Assets</a:t>
                      </a:r>
                      <a:endParaRPr lang="en-IN" sz="2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IN"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algn="ctr"/>
                      <a:r>
                        <a:rPr lang="en-IN" sz="2400" dirty="0" smtClean="0">
                          <a:solidFill>
                            <a:schemeClr val="tx1"/>
                          </a:solidFill>
                        </a:rPr>
                        <a:t>Liabilities</a:t>
                      </a:r>
                      <a:endParaRPr lang="en-IN" sz="2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IN"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886508">
                <a:tc>
                  <a:txBody>
                    <a:bodyPr/>
                    <a:lstStyle/>
                    <a:p>
                      <a:r>
                        <a:rPr lang="en-IN" sz="2400" dirty="0" smtClean="0">
                          <a:solidFill>
                            <a:schemeClr val="tx1"/>
                          </a:solidFill>
                        </a:rPr>
                        <a:t>Current Assets</a:t>
                      </a:r>
                    </a:p>
                    <a:p>
                      <a:r>
                        <a:rPr lang="en-IN" sz="2400" dirty="0" smtClean="0">
                          <a:solidFill>
                            <a:schemeClr val="tx1"/>
                          </a:solidFill>
                        </a:rPr>
                        <a:t>Other Assets</a:t>
                      </a:r>
                    </a:p>
                    <a:p>
                      <a:endParaRPr lang="en-IN" sz="2400" dirty="0" smtClean="0">
                        <a:solidFill>
                          <a:schemeClr val="tx1"/>
                        </a:solidFill>
                      </a:endParaRPr>
                    </a:p>
                    <a:p>
                      <a:r>
                        <a:rPr lang="en-IN" sz="2400" dirty="0" smtClean="0">
                          <a:solidFill>
                            <a:schemeClr val="tx1"/>
                          </a:solidFill>
                        </a:rPr>
                        <a:t>T</a:t>
                      </a:r>
                      <a:r>
                        <a:rPr lang="en-IN" sz="2400" b="1" dirty="0" smtClean="0">
                          <a:solidFill>
                            <a:schemeClr val="tx1"/>
                          </a:solidFill>
                        </a:rPr>
                        <a:t>otal Assets</a:t>
                      </a:r>
                      <a:endParaRPr lang="en-IN" sz="24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IN" sz="2400" dirty="0" smtClean="0">
                          <a:solidFill>
                            <a:schemeClr val="tx1"/>
                          </a:solidFill>
                        </a:rPr>
                        <a:t>Rs XXX</a:t>
                      </a:r>
                    </a:p>
                    <a:p>
                      <a:r>
                        <a:rPr lang="en-IN" sz="2400" dirty="0" smtClean="0">
                          <a:solidFill>
                            <a:schemeClr val="tx1"/>
                          </a:solidFill>
                        </a:rPr>
                        <a:t>Rs XXX</a:t>
                      </a:r>
                    </a:p>
                    <a:p>
                      <a:endParaRPr lang="en-IN" sz="2400" dirty="0" smtClean="0">
                        <a:solidFill>
                          <a:schemeClr val="tx1"/>
                        </a:solidFill>
                      </a:endParaRPr>
                    </a:p>
                    <a:p>
                      <a:r>
                        <a:rPr lang="en-IN" sz="2400" b="1" dirty="0" smtClean="0">
                          <a:solidFill>
                            <a:schemeClr val="tx1"/>
                          </a:solidFill>
                        </a:rPr>
                        <a:t>Rs XXX</a:t>
                      </a:r>
                      <a:endParaRPr lang="en-IN" sz="24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IN" sz="2400" dirty="0" smtClean="0">
                          <a:solidFill>
                            <a:schemeClr val="tx1"/>
                          </a:solidFill>
                        </a:rPr>
                        <a:t>Current</a:t>
                      </a:r>
                      <a:r>
                        <a:rPr lang="en-IN" sz="2400" baseline="0" dirty="0" smtClean="0">
                          <a:solidFill>
                            <a:schemeClr val="tx1"/>
                          </a:solidFill>
                        </a:rPr>
                        <a:t> Liabilities</a:t>
                      </a:r>
                    </a:p>
                    <a:p>
                      <a:r>
                        <a:rPr lang="en-IN" sz="2400" baseline="0" dirty="0" smtClean="0">
                          <a:solidFill>
                            <a:schemeClr val="tx1"/>
                          </a:solidFill>
                        </a:rPr>
                        <a:t>Other Liabilities</a:t>
                      </a:r>
                    </a:p>
                    <a:p>
                      <a:endParaRPr lang="en-IN" sz="2400" baseline="0" dirty="0" smtClean="0">
                        <a:solidFill>
                          <a:schemeClr val="tx1"/>
                        </a:solidFill>
                      </a:endParaRPr>
                    </a:p>
                    <a:p>
                      <a:r>
                        <a:rPr lang="en-IN" sz="2400" b="1" baseline="0" dirty="0" smtClean="0">
                          <a:solidFill>
                            <a:schemeClr val="tx1"/>
                          </a:solidFill>
                        </a:rPr>
                        <a:t>Total Liabilities</a:t>
                      </a:r>
                    </a:p>
                    <a:p>
                      <a:endParaRPr lang="en-IN" sz="2400" baseline="0" dirty="0" smtClean="0">
                        <a:solidFill>
                          <a:schemeClr val="tx1"/>
                        </a:solidFill>
                      </a:endParaRPr>
                    </a:p>
                    <a:p>
                      <a:r>
                        <a:rPr lang="en-IN" sz="2800" b="1" baseline="0" dirty="0" smtClean="0">
                          <a:solidFill>
                            <a:schemeClr val="tx1"/>
                          </a:solidFill>
                        </a:rPr>
                        <a:t>Owner’s Equity</a:t>
                      </a:r>
                      <a:endParaRPr lang="en-IN" sz="2400" b="1" baseline="0" dirty="0" smtClean="0">
                        <a:solidFill>
                          <a:schemeClr val="tx1"/>
                        </a:solidFill>
                      </a:endParaRPr>
                    </a:p>
                    <a:p>
                      <a:r>
                        <a:rPr lang="en-IN" sz="2400" b="1" baseline="0" dirty="0" smtClean="0">
                          <a:solidFill>
                            <a:schemeClr val="tx1"/>
                          </a:solidFill>
                        </a:rPr>
                        <a:t>Total Liabilities and Owner’s Equity</a:t>
                      </a:r>
                      <a:endParaRPr lang="en-IN" sz="24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IN" sz="2400" dirty="0" smtClean="0">
                          <a:solidFill>
                            <a:schemeClr val="tx1"/>
                          </a:solidFill>
                        </a:rPr>
                        <a:t>Rs XX</a:t>
                      </a:r>
                    </a:p>
                    <a:p>
                      <a:r>
                        <a:rPr lang="en-IN" sz="2400" dirty="0" smtClean="0">
                          <a:solidFill>
                            <a:schemeClr val="tx1"/>
                          </a:solidFill>
                        </a:rPr>
                        <a:t>Rs XXX</a:t>
                      </a:r>
                    </a:p>
                    <a:p>
                      <a:endParaRPr lang="en-IN" sz="2400" dirty="0" smtClean="0">
                        <a:solidFill>
                          <a:schemeClr val="tx1"/>
                        </a:solidFill>
                      </a:endParaRPr>
                    </a:p>
                    <a:p>
                      <a:r>
                        <a:rPr lang="en-IN" sz="2400" b="1" dirty="0" smtClean="0">
                          <a:solidFill>
                            <a:schemeClr val="tx1"/>
                          </a:solidFill>
                        </a:rPr>
                        <a:t>Rs XXX</a:t>
                      </a:r>
                    </a:p>
                    <a:p>
                      <a:endParaRPr lang="en-IN" sz="2400" dirty="0" smtClean="0">
                        <a:solidFill>
                          <a:schemeClr val="tx1"/>
                        </a:solidFill>
                      </a:endParaRPr>
                    </a:p>
                    <a:p>
                      <a:r>
                        <a:rPr lang="en-IN" sz="2800" b="1" dirty="0" smtClean="0">
                          <a:solidFill>
                            <a:schemeClr val="tx1"/>
                          </a:solidFill>
                        </a:rPr>
                        <a:t>Rs XXX</a:t>
                      </a:r>
                      <a:endParaRPr lang="en-IN" sz="2400" b="1" dirty="0" smtClean="0">
                        <a:solidFill>
                          <a:schemeClr val="tx1"/>
                        </a:solidFill>
                      </a:endParaRPr>
                    </a:p>
                    <a:p>
                      <a:endParaRPr lang="en-IN" sz="2400" dirty="0" smtClean="0">
                        <a:solidFill>
                          <a:schemeClr val="tx1"/>
                        </a:solidFill>
                      </a:endParaRPr>
                    </a:p>
                    <a:p>
                      <a:r>
                        <a:rPr lang="en-IN" sz="2400" b="1" dirty="0" smtClean="0">
                          <a:solidFill>
                            <a:schemeClr val="tx1"/>
                          </a:solidFill>
                        </a:rPr>
                        <a:t>Rs XXX</a:t>
                      </a:r>
                    </a:p>
                    <a:p>
                      <a:endParaRPr lang="en-IN" sz="2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22114"/>
          </a:xfrm>
        </p:spPr>
        <p:txBody>
          <a:bodyPr>
            <a:normAutofit/>
          </a:bodyPr>
          <a:lstStyle/>
          <a:p>
            <a:r>
              <a:rPr lang="en-IN" sz="4000" b="1" dirty="0" smtClean="0"/>
              <a:t>ASSETS</a:t>
            </a:r>
            <a:endParaRPr lang="en-IN" sz="4000" b="1" dirty="0"/>
          </a:p>
        </p:txBody>
      </p:sp>
      <p:sp>
        <p:nvSpPr>
          <p:cNvPr id="3" name="Content Placeholder 2"/>
          <p:cNvSpPr>
            <a:spLocks noGrp="1"/>
          </p:cNvSpPr>
          <p:nvPr>
            <p:ph idx="1"/>
          </p:nvPr>
        </p:nvSpPr>
        <p:spPr>
          <a:xfrm>
            <a:off x="457200" y="1196752"/>
            <a:ext cx="8229600" cy="4525963"/>
          </a:xfrm>
        </p:spPr>
        <p:txBody>
          <a:bodyPr>
            <a:normAutofit fontScale="85000" lnSpcReduction="10000"/>
          </a:bodyPr>
          <a:lstStyle/>
          <a:p>
            <a:r>
              <a:rPr lang="en-IN" dirty="0" smtClean="0"/>
              <a:t>An asset can be sold to generate additional income.</a:t>
            </a:r>
          </a:p>
          <a:p>
            <a:r>
              <a:rPr lang="en-IN" dirty="0" smtClean="0"/>
              <a:t>Current assets are the goods which have already been produced and which can be sold quickly without disrupting future production activities.</a:t>
            </a:r>
          </a:p>
          <a:p>
            <a:pPr lvl="1"/>
            <a:r>
              <a:rPr lang="en-IN" dirty="0" smtClean="0"/>
              <a:t>Grains</a:t>
            </a:r>
          </a:p>
          <a:p>
            <a:pPr lvl="1"/>
            <a:r>
              <a:rPr lang="en-IN" dirty="0" smtClean="0"/>
              <a:t>Cash</a:t>
            </a:r>
          </a:p>
          <a:p>
            <a:r>
              <a:rPr lang="en-IN" dirty="0" smtClean="0"/>
              <a:t>Non Current Assets/Others Assets</a:t>
            </a:r>
          </a:p>
          <a:p>
            <a:r>
              <a:rPr lang="en-IN" dirty="0" smtClean="0"/>
              <a:t>Machinery </a:t>
            </a:r>
          </a:p>
          <a:p>
            <a:r>
              <a:rPr lang="en-IN" dirty="0" smtClean="0"/>
              <a:t>Equipment</a:t>
            </a:r>
          </a:p>
          <a:p>
            <a:r>
              <a:rPr lang="en-IN" dirty="0" smtClean="0"/>
              <a:t>Building , etc.</a:t>
            </a:r>
            <a:endParaRPr lang="en-IN"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90066"/>
          </a:xfrm>
        </p:spPr>
        <p:txBody>
          <a:bodyPr>
            <a:noAutofit/>
          </a:bodyPr>
          <a:lstStyle/>
          <a:p>
            <a:r>
              <a:rPr lang="en-IN" sz="3600" b="1" dirty="0" smtClean="0"/>
              <a:t>Classification of Assets</a:t>
            </a:r>
            <a:endParaRPr lang="en-IN" sz="3600" b="1" dirty="0"/>
          </a:p>
        </p:txBody>
      </p:sp>
      <p:sp>
        <p:nvSpPr>
          <p:cNvPr id="3" name="Content Placeholder 2"/>
          <p:cNvSpPr>
            <a:spLocks noGrp="1"/>
          </p:cNvSpPr>
          <p:nvPr>
            <p:ph idx="1"/>
          </p:nvPr>
        </p:nvSpPr>
        <p:spPr>
          <a:xfrm>
            <a:off x="251520" y="764704"/>
            <a:ext cx="8640960" cy="6093296"/>
          </a:xfrm>
        </p:spPr>
        <p:txBody>
          <a:bodyPr>
            <a:normAutofit fontScale="70000" lnSpcReduction="20000"/>
          </a:bodyPr>
          <a:lstStyle/>
          <a:p>
            <a:pPr marL="0" indent="0" algn="just">
              <a:spcAft>
                <a:spcPts val="600"/>
              </a:spcAft>
              <a:buNone/>
            </a:pPr>
            <a:r>
              <a:rPr lang="en-IN" i="1" dirty="0" smtClean="0"/>
              <a:t>1.Fixed </a:t>
            </a:r>
            <a:r>
              <a:rPr lang="en-IN" i="1" dirty="0"/>
              <a:t>Assets:</a:t>
            </a:r>
            <a:r>
              <a:rPr lang="en-IN" dirty="0"/>
              <a:t> Fixed assets have long life i.e. more than one year, acquired and held permanently in business .They are used for purpose of earning profits and they are not for </a:t>
            </a:r>
            <a:r>
              <a:rPr lang="en-IN" dirty="0" err="1"/>
              <a:t>sale.e.g</a:t>
            </a:r>
            <a:r>
              <a:rPr lang="en-IN" dirty="0"/>
              <a:t>. Land, machinery.</a:t>
            </a:r>
          </a:p>
          <a:p>
            <a:pPr marL="0" lvl="1" indent="0" algn="just">
              <a:spcAft>
                <a:spcPts val="600"/>
              </a:spcAft>
            </a:pPr>
            <a:r>
              <a:rPr lang="en-IN" dirty="0"/>
              <a:t>Tangible assets: Which can be seen, touched etc. e.g. Machinery, building Intangible assets: those which cannot be seen and touched and seen e.g. Patent, Trade Mark etc.</a:t>
            </a:r>
          </a:p>
          <a:p>
            <a:pPr marL="0" indent="0" algn="just">
              <a:spcAft>
                <a:spcPts val="600"/>
              </a:spcAft>
              <a:buNone/>
            </a:pPr>
            <a:r>
              <a:rPr lang="en-IN" i="1" dirty="0"/>
              <a:t>2. Current Assets:</a:t>
            </a:r>
            <a:r>
              <a:rPr lang="en-IN" dirty="0"/>
              <a:t> These are assets which can be converted into cash a short period of time. e.g. Cash at bank, debtors, Investment etc.</a:t>
            </a:r>
          </a:p>
          <a:p>
            <a:pPr marL="0" indent="0" algn="just">
              <a:spcAft>
                <a:spcPts val="600"/>
              </a:spcAft>
              <a:buNone/>
            </a:pPr>
            <a:r>
              <a:rPr lang="en-IN" dirty="0"/>
              <a:t>3. </a:t>
            </a:r>
            <a:r>
              <a:rPr lang="en-IN" i="1" dirty="0"/>
              <a:t>Fictitious Assets:</a:t>
            </a:r>
            <a:r>
              <a:rPr lang="en-IN" dirty="0"/>
              <a:t> These are not real assets and are fictitious in </a:t>
            </a:r>
            <a:r>
              <a:rPr lang="en-IN" dirty="0" smtClean="0"/>
              <a:t>nature. These </a:t>
            </a:r>
            <a:r>
              <a:rPr lang="en-IN" dirty="0"/>
              <a:t>are unwritten losses or Shares of Debentures, heavy advertisement expenses, etc. Fictitious assets although intangible and hence are worthless items. All such expenses have debit balances and are to be written off through Profit and Loss Account, slowly during future years and unwritten off portion of such expenses appear in Balance Sheet.</a:t>
            </a:r>
          </a:p>
          <a:p>
            <a:pPr marL="0" indent="0" algn="just">
              <a:spcAft>
                <a:spcPts val="600"/>
              </a:spcAft>
              <a:buNone/>
            </a:pPr>
            <a:r>
              <a:rPr lang="en-IN" i="1" dirty="0"/>
              <a:t>4.Wasting Assets :</a:t>
            </a:r>
            <a:r>
              <a:rPr lang="en-IN" dirty="0"/>
              <a:t> Assets that lose value through wear and tear or constant use, for instance ,mines, quarries etc. Natural resources like timber –land, mineral, </a:t>
            </a:r>
            <a:r>
              <a:rPr lang="en-IN" dirty="0" smtClean="0"/>
              <a:t>deposits, </a:t>
            </a:r>
            <a:r>
              <a:rPr lang="en-IN" dirty="0"/>
              <a:t>oil reserves etc, can or use etc. Once coal has been taken out from mine new coal could not be generated so mine is treated as wasted assets.</a:t>
            </a:r>
          </a:p>
          <a:p>
            <a:pPr indent="0" algn="just">
              <a:spcAft>
                <a:spcPts val="600"/>
              </a:spcAft>
            </a:pPr>
            <a:endParaRPr lang="en-IN"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LIABILITIES</a:t>
            </a:r>
            <a:endParaRPr lang="en-IN" dirty="0"/>
          </a:p>
        </p:txBody>
      </p:sp>
      <p:sp>
        <p:nvSpPr>
          <p:cNvPr id="3" name="Content Placeholder 2"/>
          <p:cNvSpPr>
            <a:spLocks noGrp="1"/>
          </p:cNvSpPr>
          <p:nvPr>
            <p:ph idx="1"/>
          </p:nvPr>
        </p:nvSpPr>
        <p:spPr/>
        <p:txBody>
          <a:bodyPr>
            <a:normAutofit lnSpcReduction="10000"/>
          </a:bodyPr>
          <a:lstStyle/>
          <a:p>
            <a:r>
              <a:rPr lang="en-IN" dirty="0" smtClean="0"/>
              <a:t>An obligation or outsider’s claim</a:t>
            </a:r>
          </a:p>
          <a:p>
            <a:r>
              <a:rPr lang="en-IN" dirty="0" smtClean="0"/>
              <a:t>Current Liabilities:  Need to be paid within a year.</a:t>
            </a:r>
          </a:p>
          <a:p>
            <a:pPr lvl="1"/>
            <a:r>
              <a:rPr lang="en-IN" dirty="0" smtClean="0"/>
              <a:t>Accounts payable</a:t>
            </a:r>
          </a:p>
          <a:p>
            <a:pPr lvl="1"/>
            <a:r>
              <a:rPr lang="en-IN" dirty="0" smtClean="0"/>
              <a:t>Principal and accumulated interest on short-term loans</a:t>
            </a:r>
          </a:p>
          <a:p>
            <a:pPr lvl="1"/>
            <a:r>
              <a:rPr lang="en-IN" dirty="0" smtClean="0"/>
              <a:t>Principal payments on long-term loans to be paid </a:t>
            </a:r>
          </a:p>
          <a:p>
            <a:r>
              <a:rPr lang="en-IN" dirty="0" smtClean="0"/>
              <a:t>Noncurrent Liabilities: Which are not required to be paid in full within the year.</a:t>
            </a:r>
            <a:endParaRPr lang="en-IN"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4082"/>
          </a:xfrm>
        </p:spPr>
        <p:txBody>
          <a:bodyPr>
            <a:noAutofit/>
          </a:bodyPr>
          <a:lstStyle/>
          <a:p>
            <a:r>
              <a:rPr lang="en-IN" sz="3600" b="1" dirty="0" smtClean="0"/>
              <a:t>OWNER EQUITY</a:t>
            </a:r>
            <a:endParaRPr lang="en-IN" sz="3600" b="1" dirty="0"/>
          </a:p>
        </p:txBody>
      </p:sp>
      <p:sp>
        <p:nvSpPr>
          <p:cNvPr id="3" name="Content Placeholder 2"/>
          <p:cNvSpPr>
            <a:spLocks noGrp="1"/>
          </p:cNvSpPr>
          <p:nvPr>
            <p:ph idx="1"/>
          </p:nvPr>
        </p:nvSpPr>
        <p:spPr>
          <a:xfrm>
            <a:off x="457200" y="1124744"/>
            <a:ext cx="8229600" cy="5184576"/>
          </a:xfrm>
        </p:spPr>
        <p:txBody>
          <a:bodyPr>
            <a:normAutofit/>
          </a:bodyPr>
          <a:lstStyle/>
          <a:p>
            <a:r>
              <a:rPr lang="en-IN" dirty="0" smtClean="0"/>
              <a:t>The amount of money remained or left with the owner, if the assets are disposed of and all liabilities are paid.</a:t>
            </a:r>
          </a:p>
          <a:p>
            <a:pPr lvl="1"/>
            <a:r>
              <a:rPr lang="en-IN" dirty="0" smtClean="0"/>
              <a:t>It is the balance left after deducting the total value of liabilities from the total </a:t>
            </a:r>
            <a:r>
              <a:rPr lang="en-IN" dirty="0" err="1" smtClean="0"/>
              <a:t>vaule</a:t>
            </a:r>
            <a:r>
              <a:rPr lang="en-IN" dirty="0" smtClean="0"/>
              <a:t> of assets.</a:t>
            </a:r>
          </a:p>
          <a:p>
            <a:pPr lvl="1"/>
            <a:r>
              <a:rPr lang="en-IN" dirty="0" smtClean="0"/>
              <a:t>It is also called the ‘net worth’</a:t>
            </a:r>
          </a:p>
          <a:p>
            <a:r>
              <a:rPr lang="en-IN" dirty="0" smtClean="0"/>
              <a:t>It depicts the owner’s existing investment in he business.</a:t>
            </a:r>
          </a:p>
          <a:p>
            <a:pPr>
              <a:buNone/>
            </a:pPr>
            <a:r>
              <a:rPr lang="en-IN" b="1" dirty="0" smtClean="0"/>
              <a:t>Owner’s Equity = Total Assets – Total Liabilities</a:t>
            </a:r>
            <a:endParaRPr lang="en-IN" b="1"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183</TotalTime>
  <Words>470</Words>
  <Application>Microsoft Office PowerPoint</Application>
  <PresentationFormat>On-screen Show (4:3)</PresentationFormat>
  <Paragraphs>79</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BALANCE SHEET</vt:lpstr>
      <vt:lpstr>INTRODUCTION</vt:lpstr>
      <vt:lpstr>PURPOSE OF A BALANCE SHEET</vt:lpstr>
      <vt:lpstr>PREPARING A BALANCE SHEET</vt:lpstr>
      <vt:lpstr>GENERAL FORMAT OF A BALANCE SHEET</vt:lpstr>
      <vt:lpstr>ASSETS</vt:lpstr>
      <vt:lpstr>Classification of Assets</vt:lpstr>
      <vt:lpstr>LIABILITIES</vt:lpstr>
      <vt:lpstr>OWNER EQUITY</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BALANCE SHEET</dc:title>
  <dc:creator>My</dc:creator>
  <cp:lastModifiedBy>My</cp:lastModifiedBy>
  <cp:revision>9</cp:revision>
  <dcterms:created xsi:type="dcterms:W3CDTF">2020-05-14T14:23:16Z</dcterms:created>
  <dcterms:modified xsi:type="dcterms:W3CDTF">2020-05-15T11:43:37Z</dcterms:modified>
</cp:coreProperties>
</file>