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58" r:id="rId5"/>
    <p:sldId id="259" r:id="rId6"/>
    <p:sldId id="260" r:id="rId7"/>
    <p:sldId id="261" r:id="rId8"/>
    <p:sldId id="262" r:id="rId9"/>
    <p:sldId id="277" r:id="rId10"/>
    <p:sldId id="278" r:id="rId11"/>
    <p:sldId id="263" r:id="rId12"/>
    <p:sldId id="264" r:id="rId13"/>
    <p:sldId id="265" r:id="rId14"/>
    <p:sldId id="266" r:id="rId15"/>
    <p:sldId id="267" r:id="rId16"/>
    <p:sldId id="279" r:id="rId17"/>
    <p:sldId id="268" r:id="rId18"/>
    <p:sldId id="290" r:id="rId19"/>
    <p:sldId id="269" r:id="rId20"/>
    <p:sldId id="287" r:id="rId21"/>
    <p:sldId id="288" r:id="rId22"/>
    <p:sldId id="300" r:id="rId23"/>
    <p:sldId id="301" r:id="rId24"/>
    <p:sldId id="302" r:id="rId25"/>
    <p:sldId id="291" r:id="rId26"/>
    <p:sldId id="294" r:id="rId27"/>
    <p:sldId id="295" r:id="rId28"/>
    <p:sldId id="296" r:id="rId29"/>
    <p:sldId id="297" r:id="rId30"/>
    <p:sldId id="298" r:id="rId31"/>
    <p:sldId id="299" r:id="rId32"/>
    <p:sldId id="28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734A7C6F-9C42-4874-80A4-329398BAD2B3}" type="datetimeFigureOut">
              <a:rPr lang="en-IN" smtClean="0"/>
              <a:t>13-04-2020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993FE25-8406-4134-A2B8-E653C8FA3BC9}" type="slidenum">
              <a:rPr lang="en-IN" smtClean="0"/>
              <a:t>‹#›</a:t>
            </a:fld>
            <a:endParaRPr lang="en-IN"/>
          </a:p>
        </p:txBody>
      </p:sp>
    </p:spTree>
    <p:extLst>
      <p:ext uri="{BB962C8B-B14F-4D97-AF65-F5344CB8AC3E}">
        <p14:creationId xmlns:p14="http://schemas.microsoft.com/office/powerpoint/2010/main" val="3824845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34A7C6F-9C42-4874-80A4-329398BAD2B3}" type="datetimeFigureOut">
              <a:rPr lang="en-IN" smtClean="0"/>
              <a:t>13-04-2020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993FE25-8406-4134-A2B8-E653C8FA3BC9}" type="slidenum">
              <a:rPr lang="en-IN" smtClean="0"/>
              <a:t>‹#›</a:t>
            </a:fld>
            <a:endParaRPr lang="en-IN"/>
          </a:p>
        </p:txBody>
      </p:sp>
    </p:spTree>
    <p:extLst>
      <p:ext uri="{BB962C8B-B14F-4D97-AF65-F5344CB8AC3E}">
        <p14:creationId xmlns:p14="http://schemas.microsoft.com/office/powerpoint/2010/main" val="175636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34A7C6F-9C42-4874-80A4-329398BAD2B3}" type="datetimeFigureOut">
              <a:rPr lang="en-IN" smtClean="0"/>
              <a:t>13-04-2020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993FE25-8406-4134-A2B8-E653C8FA3BC9}" type="slidenum">
              <a:rPr lang="en-IN" smtClean="0"/>
              <a:t>‹#›</a:t>
            </a:fld>
            <a:endParaRPr lang="en-IN"/>
          </a:p>
        </p:txBody>
      </p:sp>
    </p:spTree>
    <p:extLst>
      <p:ext uri="{BB962C8B-B14F-4D97-AF65-F5344CB8AC3E}">
        <p14:creationId xmlns:p14="http://schemas.microsoft.com/office/powerpoint/2010/main" val="336187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734A7C6F-9C42-4874-80A4-329398BAD2B3}" type="datetimeFigureOut">
              <a:rPr lang="en-IN" smtClean="0"/>
              <a:t>13-04-2020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993FE25-8406-4134-A2B8-E653C8FA3BC9}" type="slidenum">
              <a:rPr lang="en-IN" smtClean="0"/>
              <a:t>‹#›</a:t>
            </a:fld>
            <a:endParaRPr lang="en-IN"/>
          </a:p>
        </p:txBody>
      </p:sp>
    </p:spTree>
    <p:extLst>
      <p:ext uri="{BB962C8B-B14F-4D97-AF65-F5344CB8AC3E}">
        <p14:creationId xmlns:p14="http://schemas.microsoft.com/office/powerpoint/2010/main" val="1857373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4A7C6F-9C42-4874-80A4-329398BAD2B3}" type="datetimeFigureOut">
              <a:rPr lang="en-IN" smtClean="0"/>
              <a:t>13-04-2020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993FE25-8406-4134-A2B8-E653C8FA3BC9}" type="slidenum">
              <a:rPr lang="en-IN" smtClean="0"/>
              <a:t>‹#›</a:t>
            </a:fld>
            <a:endParaRPr lang="en-IN"/>
          </a:p>
        </p:txBody>
      </p:sp>
    </p:spTree>
    <p:extLst>
      <p:ext uri="{BB962C8B-B14F-4D97-AF65-F5344CB8AC3E}">
        <p14:creationId xmlns:p14="http://schemas.microsoft.com/office/powerpoint/2010/main" val="209275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734A7C6F-9C42-4874-80A4-329398BAD2B3}" type="datetimeFigureOut">
              <a:rPr lang="en-IN" smtClean="0"/>
              <a:t>13-04-2020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993FE25-8406-4134-A2B8-E653C8FA3BC9}" type="slidenum">
              <a:rPr lang="en-IN" smtClean="0"/>
              <a:t>‹#›</a:t>
            </a:fld>
            <a:endParaRPr lang="en-IN"/>
          </a:p>
        </p:txBody>
      </p:sp>
    </p:spTree>
    <p:extLst>
      <p:ext uri="{BB962C8B-B14F-4D97-AF65-F5344CB8AC3E}">
        <p14:creationId xmlns:p14="http://schemas.microsoft.com/office/powerpoint/2010/main" val="5264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734A7C6F-9C42-4874-80A4-329398BAD2B3}" type="datetimeFigureOut">
              <a:rPr lang="en-IN" smtClean="0"/>
              <a:t>13-04-2020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993FE25-8406-4134-A2B8-E653C8FA3BC9}" type="slidenum">
              <a:rPr lang="en-IN" smtClean="0"/>
              <a:t>‹#›</a:t>
            </a:fld>
            <a:endParaRPr lang="en-IN"/>
          </a:p>
        </p:txBody>
      </p:sp>
    </p:spTree>
    <p:extLst>
      <p:ext uri="{BB962C8B-B14F-4D97-AF65-F5344CB8AC3E}">
        <p14:creationId xmlns:p14="http://schemas.microsoft.com/office/powerpoint/2010/main" val="12163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734A7C6F-9C42-4874-80A4-329398BAD2B3}" type="datetimeFigureOut">
              <a:rPr lang="en-IN" smtClean="0"/>
              <a:t>13-04-2020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993FE25-8406-4134-A2B8-E653C8FA3BC9}" type="slidenum">
              <a:rPr lang="en-IN" smtClean="0"/>
              <a:t>‹#›</a:t>
            </a:fld>
            <a:endParaRPr lang="en-IN"/>
          </a:p>
        </p:txBody>
      </p:sp>
    </p:spTree>
    <p:extLst>
      <p:ext uri="{BB962C8B-B14F-4D97-AF65-F5344CB8AC3E}">
        <p14:creationId xmlns:p14="http://schemas.microsoft.com/office/powerpoint/2010/main" val="131794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A7C6F-9C42-4874-80A4-329398BAD2B3}" type="datetimeFigureOut">
              <a:rPr lang="en-IN" smtClean="0"/>
              <a:t>13-04-2020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993FE25-8406-4134-A2B8-E653C8FA3BC9}" type="slidenum">
              <a:rPr lang="en-IN" smtClean="0"/>
              <a:t>‹#›</a:t>
            </a:fld>
            <a:endParaRPr lang="en-IN"/>
          </a:p>
        </p:txBody>
      </p:sp>
    </p:spTree>
    <p:extLst>
      <p:ext uri="{BB962C8B-B14F-4D97-AF65-F5344CB8AC3E}">
        <p14:creationId xmlns:p14="http://schemas.microsoft.com/office/powerpoint/2010/main" val="375102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4A7C6F-9C42-4874-80A4-329398BAD2B3}" type="datetimeFigureOut">
              <a:rPr lang="en-IN" smtClean="0"/>
              <a:t>13-04-2020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993FE25-8406-4134-A2B8-E653C8FA3BC9}" type="slidenum">
              <a:rPr lang="en-IN" smtClean="0"/>
              <a:t>‹#›</a:t>
            </a:fld>
            <a:endParaRPr lang="en-IN"/>
          </a:p>
        </p:txBody>
      </p:sp>
    </p:spTree>
    <p:extLst>
      <p:ext uri="{BB962C8B-B14F-4D97-AF65-F5344CB8AC3E}">
        <p14:creationId xmlns:p14="http://schemas.microsoft.com/office/powerpoint/2010/main" val="194998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4A7C6F-9C42-4874-80A4-329398BAD2B3}" type="datetimeFigureOut">
              <a:rPr lang="en-IN" smtClean="0"/>
              <a:t>13-04-2020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993FE25-8406-4134-A2B8-E653C8FA3BC9}" type="slidenum">
              <a:rPr lang="en-IN" smtClean="0"/>
              <a:t>‹#›</a:t>
            </a:fld>
            <a:endParaRPr lang="en-IN"/>
          </a:p>
        </p:txBody>
      </p:sp>
    </p:spTree>
    <p:extLst>
      <p:ext uri="{BB962C8B-B14F-4D97-AF65-F5344CB8AC3E}">
        <p14:creationId xmlns:p14="http://schemas.microsoft.com/office/powerpoint/2010/main" val="121406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A7C6F-9C42-4874-80A4-329398BAD2B3}" type="datetimeFigureOut">
              <a:rPr lang="en-IN" smtClean="0"/>
              <a:t>13-04-2020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93FE25-8406-4134-A2B8-E653C8FA3BC9}" type="slidenum">
              <a:rPr lang="en-IN" smtClean="0"/>
              <a:t>‹#›</a:t>
            </a:fld>
            <a:endParaRPr lang="en-IN"/>
          </a:p>
        </p:txBody>
      </p:sp>
    </p:spTree>
    <p:extLst>
      <p:ext uri="{BB962C8B-B14F-4D97-AF65-F5344CB8AC3E}">
        <p14:creationId xmlns:p14="http://schemas.microsoft.com/office/powerpoint/2010/main" val="6031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3600" b="1" dirty="0" smtClean="0">
                <a:solidFill>
                  <a:srgbClr val="FF0000"/>
                </a:solidFill>
              </a:rPr>
              <a:t>Canning Operation</a:t>
            </a:r>
            <a:endParaRPr lang="en-IN" sz="3600" b="1" dirty="0">
              <a:solidFill>
                <a:srgbClr val="FF0000"/>
              </a:solidFill>
            </a:endParaRPr>
          </a:p>
        </p:txBody>
      </p:sp>
      <p:sp>
        <p:nvSpPr>
          <p:cNvPr id="3" name="Subtitle 2"/>
          <p:cNvSpPr>
            <a:spLocks noGrp="1"/>
          </p:cNvSpPr>
          <p:nvPr>
            <p:ph type="subTitle" idx="1"/>
          </p:nvPr>
        </p:nvSpPr>
        <p:spPr/>
        <p:txBody>
          <a:bodyPr>
            <a:normAutofit fontScale="77500" lnSpcReduction="20000"/>
          </a:bodyPr>
          <a:lstStyle/>
          <a:p>
            <a:r>
              <a:rPr lang="en-IN" dirty="0" smtClean="0"/>
              <a:t>By </a:t>
            </a:r>
          </a:p>
          <a:p>
            <a:r>
              <a:rPr lang="en-IN" dirty="0" smtClean="0"/>
              <a:t>Dr. Abhishek Thakur</a:t>
            </a:r>
          </a:p>
          <a:p>
            <a:r>
              <a:rPr lang="en-IN" dirty="0" smtClean="0"/>
              <a:t>(Assistant Professor)</a:t>
            </a:r>
          </a:p>
          <a:p>
            <a:r>
              <a:rPr lang="en-IN" dirty="0" smtClean="0"/>
              <a:t>College of Fisheries, Kishanganj</a:t>
            </a:r>
          </a:p>
          <a:p>
            <a:r>
              <a:rPr lang="en-IN" dirty="0" smtClean="0"/>
              <a:t>BASU, Patna</a:t>
            </a:r>
            <a:endParaRPr lang="en-IN" dirty="0"/>
          </a:p>
        </p:txBody>
      </p:sp>
      <p:pic>
        <p:nvPicPr>
          <p:cNvPr id="11266" name="Picture 2" descr="New Work-Top Electric Home Canning Machine. 99mm Diameter Ca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1390" y="3011304"/>
            <a:ext cx="2869635" cy="384669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ssortment Cans Canned Different Types Fish | Royalty-Free Stock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6987"/>
          <a:stretch/>
        </p:blipFill>
        <p:spPr bwMode="auto">
          <a:xfrm>
            <a:off x="76912" y="4192521"/>
            <a:ext cx="3563596" cy="231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3787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Can filling</a:t>
            </a:r>
            <a:endParaRPr lang="en-IN" dirty="0"/>
          </a:p>
        </p:txBody>
      </p:sp>
      <p:sp>
        <p:nvSpPr>
          <p:cNvPr id="3" name="Content Placeholder 2"/>
          <p:cNvSpPr>
            <a:spLocks noGrp="1"/>
          </p:cNvSpPr>
          <p:nvPr>
            <p:ph idx="1"/>
          </p:nvPr>
        </p:nvSpPr>
        <p:spPr/>
        <p:txBody>
          <a:bodyPr/>
          <a:lstStyle/>
          <a:p>
            <a:r>
              <a:rPr lang="en-IN" dirty="0" smtClean="0"/>
              <a:t>During heat processing internal pressure is generated by</a:t>
            </a:r>
          </a:p>
          <a:p>
            <a:pPr lvl="1"/>
            <a:r>
              <a:rPr lang="en-IN" dirty="0" smtClean="0"/>
              <a:t>Expansion of can contents.</a:t>
            </a:r>
          </a:p>
          <a:p>
            <a:pPr lvl="1"/>
            <a:r>
              <a:rPr lang="en-IN" dirty="0" smtClean="0"/>
              <a:t>Increase in water vapour pressures.</a:t>
            </a:r>
          </a:p>
          <a:p>
            <a:pPr lvl="1"/>
            <a:r>
              <a:rPr lang="en-IN" dirty="0" smtClean="0"/>
              <a:t>Expansion of air and other gases in the fish.</a:t>
            </a:r>
          </a:p>
          <a:p>
            <a:r>
              <a:rPr lang="en-IN" dirty="0" smtClean="0"/>
              <a:t>Completely filled can would be subjected to excessive strain (Bulge) &amp; cause uneven sterilization.</a:t>
            </a:r>
          </a:p>
          <a:p>
            <a:r>
              <a:rPr lang="en-IN" dirty="0" smtClean="0"/>
              <a:t>There should not be any air pocket.</a:t>
            </a:r>
          </a:p>
          <a:p>
            <a:r>
              <a:rPr lang="en-IN" dirty="0" smtClean="0"/>
              <a:t>Ratio of solid to liquid should be uniform.</a:t>
            </a:r>
            <a:endParaRPr lang="en-IN" dirty="0"/>
          </a:p>
        </p:txBody>
      </p:sp>
      <p:pic>
        <p:nvPicPr>
          <p:cNvPr id="13314" name="Picture 2" descr="canning fish - Eat Tomorrow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0953" y="4239907"/>
            <a:ext cx="3350113" cy="251258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Manufacturers' exports on the rise as confidence in UK economy fal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470"/>
            <a:ext cx="2953996" cy="191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536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Can filling</a:t>
            </a:r>
            <a:endParaRPr lang="en-IN" dirty="0"/>
          </a:p>
        </p:txBody>
      </p:sp>
      <p:sp>
        <p:nvSpPr>
          <p:cNvPr id="3" name="Content Placeholder 2"/>
          <p:cNvSpPr>
            <a:spLocks noGrp="1"/>
          </p:cNvSpPr>
          <p:nvPr>
            <p:ph idx="1"/>
          </p:nvPr>
        </p:nvSpPr>
        <p:spPr/>
        <p:txBody>
          <a:bodyPr/>
          <a:lstStyle/>
          <a:p>
            <a:r>
              <a:rPr lang="en-US" b="1" dirty="0" smtClean="0"/>
              <a:t>Yield rate &amp; canning yield: </a:t>
            </a:r>
          </a:p>
          <a:p>
            <a:pPr marL="0" indent="0">
              <a:buNone/>
            </a:pPr>
            <a:r>
              <a:rPr lang="en-US" dirty="0" smtClean="0"/>
              <a:t>			</a:t>
            </a:r>
          </a:p>
          <a:p>
            <a:pPr marL="0" indent="0">
              <a:buNone/>
            </a:pPr>
            <a:r>
              <a:rPr lang="en-US" dirty="0" smtClean="0"/>
              <a:t>	Yield rate (Y.R.)	=</a:t>
            </a:r>
          </a:p>
          <a:p>
            <a:pPr marL="0" indent="0">
              <a:buNone/>
            </a:pPr>
            <a:endParaRPr lang="en-US" dirty="0"/>
          </a:p>
          <a:p>
            <a:r>
              <a:rPr lang="en-US" dirty="0" smtClean="0"/>
              <a:t>Case </a:t>
            </a:r>
            <a:r>
              <a:rPr lang="en-US" dirty="0"/>
              <a:t>is the unit of can &amp; normally we use 48 cans/case (i.e., in a box</a:t>
            </a:r>
            <a:r>
              <a:rPr lang="en-US" dirty="0" smtClean="0"/>
              <a:t>).</a:t>
            </a:r>
          </a:p>
          <a:p>
            <a:endParaRPr lang="en-US" dirty="0"/>
          </a:p>
          <a:p>
            <a:pPr marL="0" indent="0">
              <a:buNone/>
            </a:pPr>
            <a:r>
              <a:rPr lang="en-US" dirty="0" smtClean="0"/>
              <a:t>	Canning </a:t>
            </a:r>
            <a:r>
              <a:rPr lang="en-US" dirty="0"/>
              <a:t>yield (C.Y.)	= </a:t>
            </a:r>
            <a:endParaRPr lang="en-IN" dirty="0"/>
          </a:p>
          <a:p>
            <a:pPr marL="0" indent="0">
              <a:buNone/>
            </a:pPr>
            <a:endParaRPr lang="en-IN" dirty="0"/>
          </a:p>
        </p:txBody>
      </p:sp>
      <p:sp>
        <p:nvSpPr>
          <p:cNvPr id="9" name="Rectangle 8"/>
          <p:cNvSpPr/>
          <p:nvPr/>
        </p:nvSpPr>
        <p:spPr>
          <a:xfrm>
            <a:off x="5090746" y="2841015"/>
            <a:ext cx="6374423" cy="5429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2800" u="sng" dirty="0">
                <a:effectLst/>
                <a:latin typeface="Times New Roman" panose="02020603050405020304" pitchFamily="18" charset="0"/>
                <a:ea typeface="Calibri" panose="020F0502020204030204" pitchFamily="34" charset="0"/>
                <a:cs typeface="Mangal"/>
              </a:rPr>
              <a:t>Weight of raw material x No. of cans/case</a:t>
            </a:r>
            <a:endParaRPr lang="en-IN" sz="2800" dirty="0">
              <a:effectLst/>
              <a:ea typeface="Calibri" panose="020F0502020204030204" pitchFamily="34" charset="0"/>
              <a:cs typeface="Mangal"/>
            </a:endParaRPr>
          </a:p>
          <a:p>
            <a:pPr algn="ctr">
              <a:lnSpc>
                <a:spcPct val="107000"/>
              </a:lnSpc>
              <a:spcAft>
                <a:spcPts val="0"/>
              </a:spcAft>
            </a:pPr>
            <a:r>
              <a:rPr lang="en-US" sz="2800" dirty="0">
                <a:effectLst/>
                <a:latin typeface="Times New Roman" panose="02020603050405020304" pitchFamily="18" charset="0"/>
                <a:ea typeface="Calibri" panose="020F0502020204030204" pitchFamily="34" charset="0"/>
                <a:cs typeface="Mangal"/>
              </a:rPr>
              <a:t>No. of cans produce</a:t>
            </a:r>
            <a:endParaRPr lang="en-IN" sz="2800" dirty="0">
              <a:effectLst/>
              <a:ea typeface="Calibri" panose="020F0502020204030204" pitchFamily="34" charset="0"/>
              <a:cs typeface="Mangal"/>
            </a:endParaRPr>
          </a:p>
        </p:txBody>
      </p:sp>
      <p:sp>
        <p:nvSpPr>
          <p:cNvPr id="10" name="Rectangle 9"/>
          <p:cNvSpPr/>
          <p:nvPr/>
        </p:nvSpPr>
        <p:spPr>
          <a:xfrm>
            <a:off x="5268790" y="4854453"/>
            <a:ext cx="5941401" cy="5429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US" sz="2800" u="sng" dirty="0">
                <a:effectLst/>
                <a:latin typeface="Times New Roman" panose="02020603050405020304" pitchFamily="18" charset="0"/>
                <a:ea typeface="Calibri" panose="020F0502020204030204" pitchFamily="34" charset="0"/>
                <a:cs typeface="Mangal"/>
              </a:rPr>
              <a:t>Packed weight x No. of Cans</a:t>
            </a:r>
            <a:endParaRPr lang="en-IN" sz="2800" dirty="0">
              <a:effectLst/>
              <a:ea typeface="Calibri" panose="020F0502020204030204" pitchFamily="34" charset="0"/>
              <a:cs typeface="Mangal"/>
            </a:endParaRPr>
          </a:p>
          <a:p>
            <a:pPr algn="ctr">
              <a:lnSpc>
                <a:spcPct val="107000"/>
              </a:lnSpc>
              <a:spcAft>
                <a:spcPts val="0"/>
              </a:spcAft>
            </a:pPr>
            <a:r>
              <a:rPr lang="en-US" sz="2800" dirty="0">
                <a:effectLst/>
                <a:latin typeface="Times New Roman" panose="02020603050405020304" pitchFamily="18" charset="0"/>
                <a:ea typeface="Calibri" panose="020F0502020204030204" pitchFamily="34" charset="0"/>
                <a:cs typeface="Mangal"/>
              </a:rPr>
              <a:t>Weight of raw material</a:t>
            </a:r>
            <a:endParaRPr lang="en-IN" sz="2800" dirty="0">
              <a:effectLst/>
              <a:ea typeface="Calibri" panose="020F0502020204030204" pitchFamily="34" charset="0"/>
              <a:cs typeface="Mangal"/>
            </a:endParaRPr>
          </a:p>
        </p:txBody>
      </p:sp>
    </p:spTree>
    <p:extLst>
      <p:ext uri="{BB962C8B-B14F-4D97-AF65-F5344CB8AC3E}">
        <p14:creationId xmlns:p14="http://schemas.microsoft.com/office/powerpoint/2010/main" val="3304484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Exhausting</a:t>
            </a:r>
            <a:endParaRPr lang="en-IN" dirty="0">
              <a:solidFill>
                <a:srgbClr val="FF0000"/>
              </a:solidFill>
            </a:endParaRPr>
          </a:p>
        </p:txBody>
      </p:sp>
      <p:sp>
        <p:nvSpPr>
          <p:cNvPr id="3" name="Content Placeholder 2"/>
          <p:cNvSpPr>
            <a:spLocks noGrp="1"/>
          </p:cNvSpPr>
          <p:nvPr>
            <p:ph idx="1"/>
          </p:nvPr>
        </p:nvSpPr>
        <p:spPr/>
        <p:txBody>
          <a:bodyPr>
            <a:normAutofit/>
          </a:bodyPr>
          <a:lstStyle/>
          <a:p>
            <a:r>
              <a:rPr lang="en-US" dirty="0"/>
              <a:t>Exhausting is the process by which air from the contents &amp; head space of a filled can is removed before seaming the can. </a:t>
            </a:r>
            <a:endParaRPr lang="en-US" dirty="0" smtClean="0"/>
          </a:p>
          <a:p>
            <a:r>
              <a:rPr lang="en-US" dirty="0"/>
              <a:t>Its functions are-</a:t>
            </a:r>
            <a:endParaRPr lang="en-IN" dirty="0"/>
          </a:p>
          <a:p>
            <a:pPr lvl="1"/>
            <a:r>
              <a:rPr lang="en-US" dirty="0"/>
              <a:t>Minimized the strain on the cans &amp; seam due to expansion of air during heat processing. </a:t>
            </a:r>
            <a:endParaRPr lang="en-IN" dirty="0"/>
          </a:p>
          <a:p>
            <a:pPr lvl="1"/>
            <a:r>
              <a:rPr lang="en-US" dirty="0"/>
              <a:t>Removes oxygen which accelerates </a:t>
            </a:r>
            <a:r>
              <a:rPr lang="en-US" dirty="0" smtClean="0"/>
              <a:t>internal </a:t>
            </a:r>
            <a:r>
              <a:rPr lang="en-US" dirty="0"/>
              <a:t>corrosion of the can. </a:t>
            </a:r>
            <a:endParaRPr lang="en-IN" dirty="0"/>
          </a:p>
          <a:p>
            <a:pPr lvl="1"/>
            <a:r>
              <a:rPr lang="en-US" dirty="0"/>
              <a:t>Creates a vacuum when the can is cooled. </a:t>
            </a:r>
            <a:endParaRPr lang="en-US" dirty="0" smtClean="0"/>
          </a:p>
          <a:p>
            <a:pPr lvl="1"/>
            <a:r>
              <a:rPr lang="en-US" dirty="0" smtClean="0"/>
              <a:t>Preserve </a:t>
            </a:r>
            <a:r>
              <a:rPr lang="en-US" dirty="0" err="1" smtClean="0"/>
              <a:t>Vit</a:t>
            </a:r>
            <a:r>
              <a:rPr lang="en-US" dirty="0" smtClean="0"/>
              <a:t>-C in fruit cans.</a:t>
            </a:r>
            <a:endParaRPr lang="en-IN" dirty="0"/>
          </a:p>
          <a:p>
            <a:pPr lvl="1"/>
            <a:endParaRPr lang="en-IN" dirty="0"/>
          </a:p>
          <a:p>
            <a:endParaRPr lang="en-IN" dirty="0"/>
          </a:p>
        </p:txBody>
      </p:sp>
      <p:pic>
        <p:nvPicPr>
          <p:cNvPr id="15362" name="Picture 2" descr="Instant Pot Creme Brûlée | Recipe | Hip pressure cooking, Pressu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150" y="4495298"/>
            <a:ext cx="3689023" cy="218608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Vacuum and Exhaus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912" y="5059110"/>
            <a:ext cx="2566416" cy="1798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8441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Exhausting</a:t>
            </a:r>
            <a:endParaRPr lang="en-IN" dirty="0"/>
          </a:p>
        </p:txBody>
      </p:sp>
      <p:sp>
        <p:nvSpPr>
          <p:cNvPr id="3" name="Content Placeholder 2"/>
          <p:cNvSpPr>
            <a:spLocks noGrp="1"/>
          </p:cNvSpPr>
          <p:nvPr>
            <p:ph idx="1"/>
          </p:nvPr>
        </p:nvSpPr>
        <p:spPr/>
        <p:txBody>
          <a:bodyPr>
            <a:normAutofit lnSpcReduction="10000"/>
          </a:bodyPr>
          <a:lstStyle/>
          <a:p>
            <a:r>
              <a:rPr lang="en-US" dirty="0" smtClean="0"/>
              <a:t>Different methods of exhausting are-</a:t>
            </a:r>
            <a:endParaRPr lang="en-IN" dirty="0" smtClean="0"/>
          </a:p>
          <a:p>
            <a:pPr lvl="1" algn="just"/>
            <a:r>
              <a:rPr lang="en-US" b="1" dirty="0" smtClean="0"/>
              <a:t>Heat exhaust (best method)-</a:t>
            </a:r>
            <a:r>
              <a:rPr lang="en-US" dirty="0" smtClean="0"/>
              <a:t> The contents of the can are heated at the required temperature before sealing can be done by two ways </a:t>
            </a:r>
          </a:p>
          <a:p>
            <a:pPr marL="914400" lvl="2" indent="0" algn="just">
              <a:buNone/>
            </a:pPr>
            <a:r>
              <a:rPr lang="en-US" dirty="0" smtClean="0"/>
              <a:t>(</a:t>
            </a:r>
            <a:r>
              <a:rPr lang="en-US" dirty="0" err="1" smtClean="0"/>
              <a:t>i</a:t>
            </a:r>
            <a:r>
              <a:rPr lang="en-US" dirty="0" smtClean="0"/>
              <a:t>) Heat the contents immediately before filling into can &amp; to seal it quickly. </a:t>
            </a:r>
          </a:p>
          <a:p>
            <a:pPr marL="914400" lvl="2" indent="0" algn="just">
              <a:buNone/>
            </a:pPr>
            <a:r>
              <a:rPr lang="en-US" dirty="0" smtClean="0"/>
              <a:t>(ii) Contents may be cold filled into the can then passed through a steam exhauster (core temperature 80-85˚C) before sealing. </a:t>
            </a:r>
            <a:endParaRPr lang="en-IN" dirty="0" smtClean="0"/>
          </a:p>
          <a:p>
            <a:pPr marL="457200" lvl="1" indent="0" algn="just">
              <a:buNone/>
            </a:pPr>
            <a:endParaRPr lang="en-IN" dirty="0" smtClean="0"/>
          </a:p>
          <a:p>
            <a:pPr lvl="1" algn="just"/>
            <a:r>
              <a:rPr lang="en-US" b="1" dirty="0" smtClean="0"/>
              <a:t>Mechanical exhaust-</a:t>
            </a:r>
            <a:r>
              <a:rPr lang="en-US" dirty="0" smtClean="0"/>
              <a:t> Can be filled with cold material &amp; then sealed using vacuum sealing machine. Most commonly used where a vacuum sealing machine is used.</a:t>
            </a:r>
            <a:endParaRPr lang="en-IN" dirty="0" smtClean="0"/>
          </a:p>
          <a:p>
            <a:pPr marL="457200" lvl="1" indent="0" algn="just">
              <a:buNone/>
            </a:pPr>
            <a:endParaRPr lang="en-IN" dirty="0" smtClean="0"/>
          </a:p>
          <a:p>
            <a:pPr lvl="1" algn="just"/>
            <a:r>
              <a:rPr lang="en-US" b="1" dirty="0" smtClean="0"/>
              <a:t>Steam injection-</a:t>
            </a:r>
            <a:r>
              <a:rPr lang="en-US" dirty="0" smtClean="0"/>
              <a:t> A blast of steam is injected into the headspace of the can as the lid is being positioned for sealing. </a:t>
            </a:r>
            <a:endParaRPr lang="en-IN" dirty="0" smtClean="0"/>
          </a:p>
          <a:p>
            <a:endParaRPr lang="en-IN" dirty="0"/>
          </a:p>
        </p:txBody>
      </p:sp>
    </p:spTree>
    <p:extLst>
      <p:ext uri="{BB962C8B-B14F-4D97-AF65-F5344CB8AC3E}">
        <p14:creationId xmlns:p14="http://schemas.microsoft.com/office/powerpoint/2010/main" val="239644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Can Coding</a:t>
            </a:r>
            <a:endParaRPr lang="en-IN" dirty="0">
              <a:solidFill>
                <a:srgbClr val="FF0000"/>
              </a:solidFill>
            </a:endParaRPr>
          </a:p>
        </p:txBody>
      </p:sp>
      <p:sp>
        <p:nvSpPr>
          <p:cNvPr id="3" name="Content Placeholder 2"/>
          <p:cNvSpPr>
            <a:spLocks noGrp="1"/>
          </p:cNvSpPr>
          <p:nvPr>
            <p:ph idx="1"/>
          </p:nvPr>
        </p:nvSpPr>
        <p:spPr/>
        <p:txBody>
          <a:bodyPr/>
          <a:lstStyle/>
          <a:p>
            <a:pPr algn="just"/>
            <a:r>
              <a:rPr lang="en-IN" dirty="0" smtClean="0"/>
              <a:t>It is a statutory requirement to stamp the can ends with a code denoting the contents, date of manufacture &amp; other details as demanded under food law.</a:t>
            </a:r>
          </a:p>
          <a:p>
            <a:pPr algn="just"/>
            <a:r>
              <a:rPr lang="en-IN" dirty="0" smtClean="0"/>
              <a:t>For identification of can manufacture.</a:t>
            </a:r>
          </a:p>
          <a:p>
            <a:pPr algn="just"/>
            <a:r>
              <a:rPr lang="en-IN" dirty="0"/>
              <a:t> </a:t>
            </a:r>
            <a:r>
              <a:rPr lang="en-IN" dirty="0" smtClean="0"/>
              <a:t>After exhausting can should be codded in figure &amp; letters using an embossing machine.</a:t>
            </a:r>
            <a:endParaRPr lang="en-IN" dirty="0"/>
          </a:p>
        </p:txBody>
      </p:sp>
    </p:spTree>
    <p:extLst>
      <p:ext uri="{BB962C8B-B14F-4D97-AF65-F5344CB8AC3E}">
        <p14:creationId xmlns:p14="http://schemas.microsoft.com/office/powerpoint/2010/main" val="2132288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Can Seaming</a:t>
            </a:r>
            <a:endParaRPr lang="en-IN" dirty="0">
              <a:solidFill>
                <a:srgbClr val="FF0000"/>
              </a:solidFill>
            </a:endParaRPr>
          </a:p>
        </p:txBody>
      </p:sp>
      <p:sp>
        <p:nvSpPr>
          <p:cNvPr id="3" name="Content Placeholder 2"/>
          <p:cNvSpPr>
            <a:spLocks noGrp="1"/>
          </p:cNvSpPr>
          <p:nvPr>
            <p:ph idx="1"/>
          </p:nvPr>
        </p:nvSpPr>
        <p:spPr/>
        <p:txBody>
          <a:bodyPr/>
          <a:lstStyle/>
          <a:p>
            <a:pPr algn="just"/>
            <a:r>
              <a:rPr lang="en-IN" dirty="0" smtClean="0"/>
              <a:t>Cans are </a:t>
            </a:r>
            <a:r>
              <a:rPr lang="en-IN" dirty="0" smtClean="0">
                <a:solidFill>
                  <a:srgbClr val="FF0000"/>
                </a:solidFill>
              </a:rPr>
              <a:t>seams immediately </a:t>
            </a:r>
            <a:r>
              <a:rPr lang="en-IN" dirty="0" smtClean="0"/>
              <a:t>after exhausting or along with exhausting.</a:t>
            </a:r>
          </a:p>
          <a:p>
            <a:r>
              <a:rPr lang="en-IN" dirty="0" smtClean="0"/>
              <a:t>The </a:t>
            </a:r>
            <a:r>
              <a:rPr lang="en-IN" dirty="0" smtClean="0">
                <a:solidFill>
                  <a:srgbClr val="FF0000"/>
                </a:solidFill>
              </a:rPr>
              <a:t>objective of can seaming is to get an air tight seal </a:t>
            </a:r>
            <a:r>
              <a:rPr lang="en-IN" dirty="0" smtClean="0"/>
              <a:t>between cover and the body.</a:t>
            </a:r>
          </a:p>
          <a:p>
            <a:r>
              <a:rPr lang="en-IN" dirty="0" smtClean="0"/>
              <a:t>A good quality tinplate, adequate sealing compound and an efficient can closing machine combine to produce a </a:t>
            </a:r>
            <a:r>
              <a:rPr lang="en-IN" dirty="0" smtClean="0">
                <a:solidFill>
                  <a:srgbClr val="FF0000"/>
                </a:solidFill>
              </a:rPr>
              <a:t>strong hermetic double seam</a:t>
            </a:r>
            <a:r>
              <a:rPr lang="en-IN" dirty="0" smtClean="0"/>
              <a:t>.</a:t>
            </a:r>
          </a:p>
          <a:p>
            <a:pPr algn="just"/>
            <a:r>
              <a:rPr lang="en-IN" dirty="0" smtClean="0"/>
              <a:t>Sealed can are also subjected to </a:t>
            </a:r>
            <a:r>
              <a:rPr lang="en-IN" dirty="0" smtClean="0">
                <a:solidFill>
                  <a:srgbClr val="FF0000"/>
                </a:solidFill>
              </a:rPr>
              <a:t>pressure testing </a:t>
            </a:r>
            <a:r>
              <a:rPr lang="en-IN" dirty="0" smtClean="0"/>
              <a:t>for checking the perfection of the seam.</a:t>
            </a:r>
            <a:endParaRPr lang="en-IN" dirty="0"/>
          </a:p>
        </p:txBody>
      </p:sp>
    </p:spTree>
    <p:extLst>
      <p:ext uri="{BB962C8B-B14F-4D97-AF65-F5344CB8AC3E}">
        <p14:creationId xmlns:p14="http://schemas.microsoft.com/office/powerpoint/2010/main" val="325122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Can Seaming</a:t>
            </a:r>
            <a:endParaRPr lang="en-IN" dirty="0"/>
          </a:p>
        </p:txBody>
      </p:sp>
      <p:sp>
        <p:nvSpPr>
          <p:cNvPr id="3" name="Content Placeholder 2"/>
          <p:cNvSpPr>
            <a:spLocks noGrp="1"/>
          </p:cNvSpPr>
          <p:nvPr>
            <p:ph idx="1"/>
          </p:nvPr>
        </p:nvSpPr>
        <p:spPr/>
        <p:txBody>
          <a:bodyPr/>
          <a:lstStyle/>
          <a:p>
            <a:r>
              <a:rPr lang="en-US" altLang="en-US" b="1" dirty="0" smtClean="0"/>
              <a:t>Double seaming:</a:t>
            </a:r>
          </a:p>
          <a:p>
            <a:pPr lvl="1"/>
            <a:r>
              <a:rPr lang="en-US" altLang="en-US" dirty="0" smtClean="0">
                <a:latin typeface="Times New Roman" panose="02020603050405020304" pitchFamily="18" charset="0"/>
              </a:rPr>
              <a:t>It is an operation, in which the curl of the lid and the flange of the can body are hooked, rolled and pressed by machine in two successive operations, so that an air tight joint is formed.</a:t>
            </a:r>
            <a:endParaRPr lang="en-IN" dirty="0"/>
          </a:p>
        </p:txBody>
      </p:sp>
      <p:pic>
        <p:nvPicPr>
          <p:cNvPr id="5" name="Picture 4"/>
          <p:cNvPicPr>
            <a:picLocks noChangeAspect="1"/>
          </p:cNvPicPr>
          <p:nvPr/>
        </p:nvPicPr>
        <p:blipFill>
          <a:blip r:embed="rId2"/>
          <a:stretch>
            <a:fillRect/>
          </a:stretch>
        </p:blipFill>
        <p:spPr>
          <a:xfrm>
            <a:off x="134818" y="3555318"/>
            <a:ext cx="5495925" cy="3028950"/>
          </a:xfrm>
          <a:prstGeom prst="rect">
            <a:avLst/>
          </a:prstGeom>
        </p:spPr>
      </p:pic>
    </p:spTree>
    <p:extLst>
      <p:ext uri="{BB962C8B-B14F-4D97-AF65-F5344CB8AC3E}">
        <p14:creationId xmlns:p14="http://schemas.microsoft.com/office/powerpoint/2010/main" val="3247825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Can Seaming</a:t>
            </a:r>
            <a:endParaRPr lang="en-IN" dirty="0"/>
          </a:p>
        </p:txBody>
      </p:sp>
      <p:sp>
        <p:nvSpPr>
          <p:cNvPr id="3" name="Content Placeholder 2"/>
          <p:cNvSpPr>
            <a:spLocks noGrp="1"/>
          </p:cNvSpPr>
          <p:nvPr>
            <p:ph idx="1"/>
          </p:nvPr>
        </p:nvSpPr>
        <p:spPr/>
        <p:txBody>
          <a:bodyPr>
            <a:normAutofit fontScale="92500" lnSpcReduction="10000"/>
          </a:bodyPr>
          <a:lstStyle/>
          <a:p>
            <a:r>
              <a:rPr lang="en-US" b="1" dirty="0"/>
              <a:t>Double seaming machine: </a:t>
            </a:r>
            <a:r>
              <a:rPr lang="en-US" b="1" dirty="0" smtClean="0"/>
              <a:t>-</a:t>
            </a:r>
          </a:p>
          <a:p>
            <a:r>
              <a:rPr lang="en-US" dirty="0"/>
              <a:t>Basically, consists of three parts-</a:t>
            </a:r>
            <a:endParaRPr lang="en-IN" dirty="0"/>
          </a:p>
          <a:p>
            <a:pPr lvl="1" algn="just"/>
            <a:r>
              <a:rPr lang="en-US" b="1" dirty="0"/>
              <a:t>Base plate-</a:t>
            </a:r>
            <a:r>
              <a:rPr lang="en-US" dirty="0"/>
              <a:t> Which support the can &amp; raised it with the end in position causing the chuck to fit firmly in countersink in the end. </a:t>
            </a:r>
            <a:endParaRPr lang="en-IN" dirty="0"/>
          </a:p>
          <a:p>
            <a:pPr marL="0" indent="0" algn="just">
              <a:buNone/>
            </a:pPr>
            <a:endParaRPr lang="en-IN" dirty="0"/>
          </a:p>
          <a:p>
            <a:pPr lvl="1" algn="just"/>
            <a:r>
              <a:rPr lang="en-US" b="1" dirty="0"/>
              <a:t>Chuck-</a:t>
            </a:r>
            <a:r>
              <a:rPr lang="en-US" dirty="0"/>
              <a:t> Which rotates on their own axis, causes the can with the end also to rotate.</a:t>
            </a:r>
            <a:endParaRPr lang="en-IN" dirty="0"/>
          </a:p>
          <a:p>
            <a:pPr marL="0" indent="0" algn="just">
              <a:buNone/>
            </a:pPr>
            <a:r>
              <a:rPr lang="en-US" dirty="0"/>
              <a:t> </a:t>
            </a:r>
            <a:endParaRPr lang="en-IN" dirty="0"/>
          </a:p>
          <a:p>
            <a:pPr lvl="1" algn="just"/>
            <a:r>
              <a:rPr lang="en-US" b="1" dirty="0"/>
              <a:t>Seaming roll-</a:t>
            </a:r>
            <a:r>
              <a:rPr lang="en-US" dirty="0"/>
              <a:t> Which rotates on its own axis </a:t>
            </a:r>
            <a:endParaRPr lang="en-US" dirty="0" smtClean="0"/>
          </a:p>
          <a:p>
            <a:pPr lvl="2" algn="just"/>
            <a:r>
              <a:rPr lang="en-US" dirty="0" smtClean="0">
                <a:solidFill>
                  <a:srgbClr val="FF0000"/>
                </a:solidFill>
              </a:rPr>
              <a:t>first </a:t>
            </a:r>
            <a:r>
              <a:rPr lang="en-US" dirty="0">
                <a:solidFill>
                  <a:srgbClr val="FF0000"/>
                </a:solidFill>
              </a:rPr>
              <a:t>seaming roll with deep groove </a:t>
            </a:r>
            <a:r>
              <a:rPr lang="en-US" dirty="0"/>
              <a:t>comes into operation &amp; pressing tight &amp; revolving at high speed round the curled rim of the end and tucks it under the flange of the body. </a:t>
            </a:r>
            <a:endParaRPr lang="en-US" dirty="0" smtClean="0"/>
          </a:p>
          <a:p>
            <a:pPr lvl="2" algn="just"/>
            <a:r>
              <a:rPr lang="en-US" dirty="0" smtClean="0"/>
              <a:t>The </a:t>
            </a:r>
            <a:r>
              <a:rPr lang="en-US" dirty="0">
                <a:solidFill>
                  <a:srgbClr val="FF0000"/>
                </a:solidFill>
              </a:rPr>
              <a:t>second seaming roll with a shallow groove </a:t>
            </a:r>
            <a:r>
              <a:rPr lang="en-US" dirty="0"/>
              <a:t>comes into operation &amp; which tightly presses &amp; flatten together the hooked edge of the can end &amp; can body against the chuck thus forming final hermetic structure.  </a:t>
            </a:r>
            <a:endParaRPr lang="en-IN" dirty="0"/>
          </a:p>
          <a:p>
            <a:endParaRPr lang="en-IN"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l="26542" t="8186" r="17508" b="4587"/>
          <a:stretch/>
        </p:blipFill>
        <p:spPr>
          <a:xfrm rot="5400000">
            <a:off x="3527300" y="-1062503"/>
            <a:ext cx="5167311" cy="10485690"/>
          </a:xfrm>
          <a:prstGeom prst="rect">
            <a:avLst/>
          </a:prstGeom>
        </p:spPr>
      </p:pic>
    </p:spTree>
    <p:extLst>
      <p:ext uri="{BB962C8B-B14F-4D97-AF65-F5344CB8AC3E}">
        <p14:creationId xmlns:p14="http://schemas.microsoft.com/office/powerpoint/2010/main" val="244815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Can Seaming</a:t>
            </a:r>
            <a:endParaRPr lang="en-IN" dirty="0"/>
          </a:p>
        </p:txBody>
      </p:sp>
      <p:pic>
        <p:nvPicPr>
          <p:cNvPr id="4" name="Picture 2" descr="Double Seam"/>
          <p:cNvPicPr>
            <a:picLocks noGrp="1" noChangeAspect="1" noChangeArrowheads="1"/>
          </p:cNvPicPr>
          <p:nvPr>
            <p:ph idx="1"/>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724587" y="3216215"/>
            <a:ext cx="3597778" cy="3163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ew Work-Top Electric Home Canning Machine. 99mm Diameter Ca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22365" y="2319639"/>
            <a:ext cx="2869635" cy="38466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an Seaming"/>
          <p:cNvPicPr>
            <a:picLocks noChangeAspect="1" noChangeArrowheads="1"/>
          </p:cNvPicPr>
          <p:nvPr/>
        </p:nvPicPr>
        <p:blipFill rotWithShape="1">
          <a:blip r:embed="rId4">
            <a:extLst>
              <a:ext uri="{28A0092B-C50C-407E-A947-70E740481C1C}">
                <a14:useLocalDpi xmlns:a14="http://schemas.microsoft.com/office/drawing/2010/main" val="0"/>
              </a:ext>
            </a:extLst>
          </a:blip>
          <a:srcRect t="21472"/>
          <a:stretch/>
        </p:blipFill>
        <p:spPr bwMode="auto">
          <a:xfrm>
            <a:off x="68366" y="2768837"/>
            <a:ext cx="4948015" cy="4057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58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Can Seaming</a:t>
            </a:r>
            <a:endParaRPr lang="en-IN" dirty="0"/>
          </a:p>
        </p:txBody>
      </p:sp>
      <p:pic>
        <p:nvPicPr>
          <p:cNvPr id="4" name="Picture 1" descr="http://www.inspection.gc.ca/english/fssa/fispoi/man/canboi/ch2fig2-7be.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9178" y="1979449"/>
            <a:ext cx="687081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11442" y="1690688"/>
            <a:ext cx="2746265" cy="369332"/>
          </a:xfrm>
          <a:prstGeom prst="rect">
            <a:avLst/>
          </a:prstGeom>
        </p:spPr>
        <p:txBody>
          <a:bodyPr wrap="none">
            <a:spAutoFit/>
          </a:bodyPr>
          <a:lstStyle/>
          <a:p>
            <a:r>
              <a:rPr lang="en-US" altLang="en-US" b="1" dirty="0" smtClean="0">
                <a:solidFill>
                  <a:srgbClr val="3366FF"/>
                </a:solidFill>
                <a:latin typeface="Georgia" panose="02040502050405020303" pitchFamily="18" charset="0"/>
              </a:rPr>
              <a:t>Cross section of seam</a:t>
            </a:r>
            <a:endParaRPr lang="en-US" altLang="en-US" b="1" dirty="0">
              <a:solidFill>
                <a:srgbClr val="3366FF"/>
              </a:solidFill>
              <a:latin typeface="Georgia" panose="02040502050405020303" pitchFamily="18" charset="0"/>
            </a:endParaRPr>
          </a:p>
        </p:txBody>
      </p:sp>
    </p:spTree>
    <p:extLst>
      <p:ext uri="{BB962C8B-B14F-4D97-AF65-F5344CB8AC3E}">
        <p14:creationId xmlns:p14="http://schemas.microsoft.com/office/powerpoint/2010/main" val="2849442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Introduction</a:t>
            </a:r>
            <a:endParaRPr lang="en-IN"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b="1" dirty="0"/>
              <a:t>Principles of </a:t>
            </a:r>
            <a:r>
              <a:rPr lang="en-US" b="1" dirty="0" smtClean="0"/>
              <a:t>canning</a:t>
            </a:r>
          </a:p>
          <a:p>
            <a:pPr lvl="1" algn="just">
              <a:spcBef>
                <a:spcPts val="600"/>
              </a:spcBef>
              <a:spcAft>
                <a:spcPts val="600"/>
              </a:spcAft>
            </a:pPr>
            <a:r>
              <a:rPr lang="en-US" dirty="0"/>
              <a:t>The principles behind canning is that application of sufficient amount of heat to food in an air tight container in such a way that food is free from spoilage as well as pathogenic microorganism. This technique is given by </a:t>
            </a:r>
            <a:r>
              <a:rPr lang="en-US" b="1" dirty="0">
                <a:solidFill>
                  <a:srgbClr val="FF0000"/>
                </a:solidFill>
              </a:rPr>
              <a:t>Nicholas </a:t>
            </a:r>
            <a:r>
              <a:rPr lang="en-US" b="1" dirty="0" err="1">
                <a:solidFill>
                  <a:srgbClr val="FF0000"/>
                </a:solidFill>
              </a:rPr>
              <a:t>Appert</a:t>
            </a:r>
            <a:r>
              <a:rPr lang="en-US" b="1" dirty="0">
                <a:solidFill>
                  <a:srgbClr val="FF0000"/>
                </a:solidFill>
              </a:rPr>
              <a:t>, 1809</a:t>
            </a:r>
            <a:r>
              <a:rPr lang="en-US" dirty="0">
                <a:solidFill>
                  <a:srgbClr val="FF0000"/>
                </a:solidFill>
              </a:rPr>
              <a:t>. </a:t>
            </a:r>
          </a:p>
          <a:p>
            <a:pPr algn="just">
              <a:spcBef>
                <a:spcPts val="600"/>
              </a:spcBef>
              <a:spcAft>
                <a:spcPts val="600"/>
              </a:spcAft>
            </a:pPr>
            <a:r>
              <a:rPr lang="en-US" dirty="0" smtClean="0"/>
              <a:t>There </a:t>
            </a:r>
            <a:r>
              <a:rPr lang="en-US" dirty="0"/>
              <a:t>are three essential maxims of canner safety –</a:t>
            </a:r>
            <a:endParaRPr lang="en-IN" sz="2400" dirty="0"/>
          </a:p>
          <a:p>
            <a:pPr lvl="1">
              <a:spcBef>
                <a:spcPts val="600"/>
              </a:spcBef>
              <a:spcAft>
                <a:spcPts val="600"/>
              </a:spcAft>
            </a:pPr>
            <a:r>
              <a:rPr lang="en-US" b="1" dirty="0"/>
              <a:t>Container seal integrity-</a:t>
            </a:r>
            <a:r>
              <a:rPr lang="en-US" dirty="0"/>
              <a:t> Faulty seal </a:t>
            </a:r>
            <a:r>
              <a:rPr lang="en-US" dirty="0" err="1"/>
              <a:t>recontaminate</a:t>
            </a:r>
            <a:r>
              <a:rPr lang="en-US" dirty="0"/>
              <a:t> the container. </a:t>
            </a:r>
            <a:endParaRPr lang="en-IN" sz="2000" dirty="0"/>
          </a:p>
          <a:p>
            <a:pPr lvl="1">
              <a:spcBef>
                <a:spcPts val="600"/>
              </a:spcBef>
              <a:spcAft>
                <a:spcPts val="600"/>
              </a:spcAft>
            </a:pPr>
            <a:r>
              <a:rPr lang="en-US" b="1" dirty="0" smtClean="0"/>
              <a:t>Adequate </a:t>
            </a:r>
            <a:r>
              <a:rPr lang="en-US" b="1" dirty="0"/>
              <a:t>thermal process lethality-</a:t>
            </a:r>
            <a:r>
              <a:rPr lang="en-US" dirty="0"/>
              <a:t> Which required to effectively eliminate the most dangerous &amp; heat resistant pathogen (C. botulinum).</a:t>
            </a:r>
            <a:endParaRPr lang="en-IN" sz="2000" dirty="0"/>
          </a:p>
          <a:p>
            <a:pPr lvl="1">
              <a:spcBef>
                <a:spcPts val="600"/>
              </a:spcBef>
              <a:spcAft>
                <a:spcPts val="600"/>
              </a:spcAft>
            </a:pPr>
            <a:r>
              <a:rPr lang="en-US" dirty="0"/>
              <a:t> </a:t>
            </a:r>
            <a:r>
              <a:rPr lang="en-US" b="1" dirty="0" smtClean="0"/>
              <a:t>Scrupulous </a:t>
            </a:r>
            <a:r>
              <a:rPr lang="en-US" b="1" dirty="0"/>
              <a:t>post-process hygiene-</a:t>
            </a:r>
            <a:r>
              <a:rPr lang="en-US" dirty="0"/>
              <a:t> Use chlorinated cooling water to prevent recontamination. </a:t>
            </a:r>
            <a:endParaRPr lang="en-IN" sz="2000" dirty="0"/>
          </a:p>
          <a:p>
            <a:pPr>
              <a:spcBef>
                <a:spcPts val="600"/>
              </a:spcBef>
              <a:spcAft>
                <a:spcPts val="600"/>
              </a:spcAft>
            </a:pPr>
            <a:endParaRPr lang="en-IN" sz="2400" dirty="0"/>
          </a:p>
          <a:p>
            <a:pPr lvl="1"/>
            <a:endParaRPr lang="en-IN" dirty="0"/>
          </a:p>
        </p:txBody>
      </p:sp>
    </p:spTree>
    <p:extLst>
      <p:ext uri="{BB962C8B-B14F-4D97-AF65-F5344CB8AC3E}">
        <p14:creationId xmlns:p14="http://schemas.microsoft.com/office/powerpoint/2010/main" val="1514522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Can Seaming</a:t>
            </a:r>
            <a:endParaRPr lang="en-IN" dirty="0"/>
          </a:p>
        </p:txBody>
      </p:sp>
      <p:sp>
        <p:nvSpPr>
          <p:cNvPr id="3" name="Content Placeholder 2"/>
          <p:cNvSpPr>
            <a:spLocks noGrp="1"/>
          </p:cNvSpPr>
          <p:nvPr>
            <p:ph idx="1"/>
          </p:nvPr>
        </p:nvSpPr>
        <p:spPr/>
        <p:txBody>
          <a:bodyPr>
            <a:normAutofit lnSpcReduction="10000"/>
          </a:bodyPr>
          <a:lstStyle/>
          <a:p>
            <a:r>
              <a:rPr lang="en-US" altLang="en-US" dirty="0"/>
              <a:t>Parts of seam</a:t>
            </a:r>
            <a:endParaRPr lang="en-IN" dirty="0" smtClean="0"/>
          </a:p>
          <a:p>
            <a:pPr marL="1028700" lvl="1" indent="-571500">
              <a:buFont typeface="Wingdings" panose="05000000000000000000" pitchFamily="2" charset="2"/>
              <a:buAutoNum type="arabicPeriod"/>
            </a:pPr>
            <a:r>
              <a:rPr lang="en-US" altLang="en-US" dirty="0" smtClean="0"/>
              <a:t>Seam thickness (T): distance from inner edge of the seam to outer edge of the seam.</a:t>
            </a:r>
          </a:p>
          <a:p>
            <a:pPr marL="1028700" lvl="1" indent="-571500">
              <a:buFont typeface="Wingdings" panose="05000000000000000000" pitchFamily="2" charset="2"/>
              <a:buAutoNum type="arabicPeriod"/>
            </a:pPr>
            <a:r>
              <a:rPr lang="en-US" altLang="en-US" dirty="0" smtClean="0"/>
              <a:t>Seam length/ width (W): distance from top edge of the seam to the bottom edge of the seam.</a:t>
            </a:r>
          </a:p>
          <a:p>
            <a:pPr marL="1028700" lvl="1" indent="-571500">
              <a:buFont typeface="Wingdings" panose="05000000000000000000" pitchFamily="2" charset="2"/>
              <a:buAutoNum type="arabicPeriod"/>
            </a:pPr>
            <a:r>
              <a:rPr lang="en-US" altLang="en-US" dirty="0" smtClean="0"/>
              <a:t>Cover/end hook length: length of the end seaming panel curl.</a:t>
            </a:r>
          </a:p>
          <a:p>
            <a:pPr marL="1028700" lvl="1" indent="-571500">
              <a:buFont typeface="Wingdings" panose="05000000000000000000" pitchFamily="2" charset="2"/>
              <a:buAutoNum type="arabicPeriod"/>
            </a:pPr>
            <a:r>
              <a:rPr lang="en-US" altLang="en-US" dirty="0" smtClean="0"/>
              <a:t>Body hook length: length of the portion of body flange, which is turned down during double seaming.</a:t>
            </a:r>
          </a:p>
          <a:p>
            <a:pPr marL="1028700" lvl="1" indent="-571500">
              <a:buFont typeface="Wingdings" panose="05000000000000000000" pitchFamily="2" charset="2"/>
              <a:buAutoNum type="arabicPeriod"/>
            </a:pPr>
            <a:r>
              <a:rPr lang="en-US" altLang="en-US" dirty="0" smtClean="0"/>
              <a:t>overlap: distance where the body hook and cover hook are overlapped.</a:t>
            </a:r>
          </a:p>
          <a:p>
            <a:pPr marL="1028700" lvl="1" indent="-571500">
              <a:buFont typeface="Wingdings" panose="05000000000000000000" pitchFamily="2" charset="2"/>
              <a:buAutoNum type="arabicPeriod"/>
            </a:pPr>
            <a:r>
              <a:rPr lang="en-US" altLang="en-US" dirty="0" smtClean="0"/>
              <a:t>Counter sink:  distance from top edge of the finished seam to the can end</a:t>
            </a:r>
            <a:r>
              <a:rPr lang="en-US" altLang="en-US" dirty="0" smtClean="0"/>
              <a:t>.</a:t>
            </a:r>
          </a:p>
          <a:p>
            <a:pPr marL="1028700" lvl="1" indent="-571500" algn="just">
              <a:buFont typeface="Wingdings" panose="05000000000000000000" pitchFamily="2" charset="2"/>
              <a:buAutoNum type="arabicPeriod"/>
            </a:pPr>
            <a:r>
              <a:rPr lang="en-US" b="1" dirty="0"/>
              <a:t>Seam </a:t>
            </a:r>
            <a:r>
              <a:rPr lang="en-US" b="1" dirty="0" smtClean="0"/>
              <a:t>Gap: </a:t>
            </a:r>
            <a:r>
              <a:rPr lang="en-US" dirty="0" smtClean="0"/>
              <a:t>distance </a:t>
            </a:r>
            <a:r>
              <a:rPr lang="en-US" dirty="0"/>
              <a:t>between the can </a:t>
            </a:r>
            <a:r>
              <a:rPr lang="en-US" dirty="0" smtClean="0"/>
              <a:t>body and cover end </a:t>
            </a:r>
            <a:r>
              <a:rPr lang="en-US" dirty="0"/>
              <a:t>at the top of the double </a:t>
            </a:r>
            <a:r>
              <a:rPr lang="en-US" dirty="0" smtClean="0"/>
              <a:t>seam</a:t>
            </a:r>
          </a:p>
          <a:p>
            <a:pPr marL="1028700" lvl="1" indent="-571500" algn="just">
              <a:buFont typeface="Wingdings" panose="05000000000000000000" pitchFamily="2" charset="2"/>
              <a:buAutoNum type="arabicPeriod"/>
            </a:pPr>
            <a:endParaRPr lang="en-US" altLang="en-US" dirty="0" smtClean="0"/>
          </a:p>
          <a:p>
            <a:pPr marL="1028700" lvl="1" indent="-571500">
              <a:buFont typeface="Wingdings" panose="05000000000000000000" pitchFamily="2" charset="2"/>
              <a:buAutoNum type="arabicPeriod"/>
            </a:pPr>
            <a:endParaRPr lang="en-US" altLang="en-US" dirty="0" smtClean="0"/>
          </a:p>
          <a:p>
            <a:pPr lvl="1"/>
            <a:endParaRPr lang="en-IN" dirty="0"/>
          </a:p>
        </p:txBody>
      </p:sp>
    </p:spTree>
    <p:extLst>
      <p:ext uri="{BB962C8B-B14F-4D97-AF65-F5344CB8AC3E}">
        <p14:creationId xmlns:p14="http://schemas.microsoft.com/office/powerpoint/2010/main" val="4049796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Can Seaming</a:t>
            </a:r>
            <a:endParaRPr lang="en-IN" dirty="0"/>
          </a:p>
        </p:txBody>
      </p:sp>
      <p:sp>
        <p:nvSpPr>
          <p:cNvPr id="3" name="Content Placeholder 2"/>
          <p:cNvSpPr>
            <a:spLocks noGrp="1"/>
          </p:cNvSpPr>
          <p:nvPr>
            <p:ph idx="1"/>
          </p:nvPr>
        </p:nvSpPr>
        <p:spPr/>
        <p:txBody>
          <a:bodyPr/>
          <a:lstStyle/>
          <a:p>
            <a:r>
              <a:rPr lang="en-US" altLang="en-US" dirty="0" smtClean="0">
                <a:latin typeface="Georgia" panose="02040502050405020303" pitchFamily="18" charset="0"/>
              </a:rPr>
              <a:t>Seam Dimension:</a:t>
            </a:r>
          </a:p>
          <a:p>
            <a:pPr lvl="1"/>
            <a:r>
              <a:rPr lang="en-US" altLang="en-US" dirty="0" smtClean="0">
                <a:latin typeface="Georgia" panose="02040502050405020303" pitchFamily="18" charset="0"/>
              </a:rPr>
              <a:t>the </a:t>
            </a:r>
            <a:r>
              <a:rPr lang="en-US" altLang="en-US" dirty="0">
                <a:latin typeface="Georgia" panose="02040502050405020303" pitchFamily="18" charset="0"/>
              </a:rPr>
              <a:t>seam thickness depends on the thickness of the plate. The thickness of the tin plate differs from one can manufacturer to the other</a:t>
            </a:r>
            <a:r>
              <a:rPr lang="en-US" altLang="en-US" dirty="0" smtClean="0">
                <a:latin typeface="Georgia" panose="02040502050405020303" pitchFamily="18" charset="0"/>
              </a:rPr>
              <a:t>.</a:t>
            </a:r>
          </a:p>
          <a:p>
            <a:pPr lvl="1"/>
            <a:r>
              <a:rPr lang="en-US" dirty="0" smtClean="0">
                <a:latin typeface="Georgia" panose="02040502050405020303" pitchFamily="18" charset="0"/>
              </a:rPr>
              <a:t>Finished double seam consist of </a:t>
            </a:r>
            <a:r>
              <a:rPr lang="en-US" dirty="0" smtClean="0">
                <a:solidFill>
                  <a:srgbClr val="FF0000"/>
                </a:solidFill>
                <a:latin typeface="Georgia" panose="02040502050405020303" pitchFamily="18" charset="0"/>
              </a:rPr>
              <a:t>five</a:t>
            </a:r>
            <a:r>
              <a:rPr lang="en-US" dirty="0" smtClean="0">
                <a:latin typeface="Georgia" panose="02040502050405020303" pitchFamily="18" charset="0"/>
              </a:rPr>
              <a:t> thickness of metal.</a:t>
            </a:r>
          </a:p>
          <a:p>
            <a:pPr lvl="1"/>
            <a:r>
              <a:rPr lang="en-US" dirty="0" smtClean="0">
                <a:latin typeface="Georgia" panose="02040502050405020303" pitchFamily="18" charset="0"/>
              </a:rPr>
              <a:t>Where it</a:t>
            </a:r>
            <a:r>
              <a:rPr lang="en-US" dirty="0" smtClean="0">
                <a:latin typeface="Georgia" panose="02040502050405020303" pitchFamily="18" charset="0"/>
              </a:rPr>
              <a:t> </a:t>
            </a:r>
            <a:r>
              <a:rPr lang="en-US" dirty="0" err="1" smtClean="0">
                <a:latin typeface="Georgia" panose="02040502050405020303" pitchFamily="18" charset="0"/>
              </a:rPr>
              <a:t>concides</a:t>
            </a:r>
            <a:r>
              <a:rPr lang="en-US" dirty="0" smtClean="0">
                <a:latin typeface="Georgia" panose="02040502050405020303" pitchFamily="18" charset="0"/>
              </a:rPr>
              <a:t> with body seam: </a:t>
            </a:r>
            <a:r>
              <a:rPr lang="en-US" dirty="0" smtClean="0">
                <a:solidFill>
                  <a:srgbClr val="FF0000"/>
                </a:solidFill>
                <a:latin typeface="Georgia" panose="02040502050405020303" pitchFamily="18" charset="0"/>
              </a:rPr>
              <a:t>seven</a:t>
            </a:r>
            <a:r>
              <a:rPr lang="en-US" dirty="0" smtClean="0">
                <a:latin typeface="Georgia" panose="02040502050405020303" pitchFamily="18" charset="0"/>
              </a:rPr>
              <a:t> thickness of metal.</a:t>
            </a:r>
          </a:p>
          <a:p>
            <a:pPr lvl="1"/>
            <a:r>
              <a:rPr lang="en-US" dirty="0" smtClean="0">
                <a:latin typeface="Georgia" panose="02040502050405020303" pitchFamily="18" charset="0"/>
              </a:rPr>
              <a:t>If blank is not notched, the double seam where it meets the lock seam will consist of </a:t>
            </a:r>
            <a:r>
              <a:rPr lang="en-US" dirty="0" smtClean="0">
                <a:solidFill>
                  <a:srgbClr val="FF0000"/>
                </a:solidFill>
                <a:latin typeface="Georgia" panose="02040502050405020303" pitchFamily="18" charset="0"/>
              </a:rPr>
              <a:t>eleven</a:t>
            </a:r>
            <a:r>
              <a:rPr lang="en-US" dirty="0" smtClean="0">
                <a:latin typeface="Georgia" panose="02040502050405020303" pitchFamily="18" charset="0"/>
              </a:rPr>
              <a:t> thickness of metal</a:t>
            </a:r>
            <a:endParaRPr lang="en-IN" dirty="0"/>
          </a:p>
        </p:txBody>
      </p:sp>
      <p:sp>
        <p:nvSpPr>
          <p:cNvPr id="4" name="Rectangle 5"/>
          <p:cNvSpPr txBox="1">
            <a:spLocks noChangeArrowheads="1"/>
          </p:cNvSpPr>
          <p:nvPr/>
        </p:nvSpPr>
        <p:spPr>
          <a:xfrm>
            <a:off x="1981200" y="4742916"/>
            <a:ext cx="6553200" cy="181028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mtClean="0">
                <a:solidFill>
                  <a:srgbClr val="993300"/>
                </a:solidFill>
                <a:latin typeface="Georgia" panose="02040502050405020303" pitchFamily="18" charset="0"/>
              </a:rPr>
              <a:t>Average seam dimensions:</a:t>
            </a:r>
          </a:p>
          <a:p>
            <a:r>
              <a:rPr lang="en-US" altLang="en-US" smtClean="0">
                <a:solidFill>
                  <a:srgbClr val="3366FF"/>
                </a:solidFill>
              </a:rPr>
              <a:t>width: 0.117 to 0.125” upper limit.</a:t>
            </a:r>
          </a:p>
          <a:p>
            <a:r>
              <a:rPr lang="en-US" altLang="en-US" smtClean="0">
                <a:solidFill>
                  <a:srgbClr val="3366FF"/>
                </a:solidFill>
              </a:rPr>
              <a:t>Counter sink: 0.125- 0.128”</a:t>
            </a:r>
          </a:p>
          <a:p>
            <a:r>
              <a:rPr lang="en-US" altLang="en-US" smtClean="0">
                <a:solidFill>
                  <a:srgbClr val="3366FF"/>
                </a:solidFill>
              </a:rPr>
              <a:t>Body hook length: 0.075-0.085”</a:t>
            </a:r>
          </a:p>
          <a:p>
            <a:r>
              <a:rPr lang="en-US" altLang="en-US" smtClean="0">
                <a:solidFill>
                  <a:srgbClr val="3366FF"/>
                </a:solidFill>
              </a:rPr>
              <a:t>Cover hook length: 0.075-0.085”</a:t>
            </a:r>
          </a:p>
          <a:p>
            <a:r>
              <a:rPr lang="en-US" altLang="en-US" smtClean="0">
                <a:solidFill>
                  <a:srgbClr val="3366FF"/>
                </a:solidFill>
              </a:rPr>
              <a:t>Seam thickness: 0.05- 0.06”</a:t>
            </a:r>
            <a:endParaRPr lang="en-US" altLang="en-US" smtClean="0">
              <a:solidFill>
                <a:srgbClr val="3366FF"/>
              </a:solidFill>
            </a:endParaRPr>
          </a:p>
        </p:txBody>
      </p:sp>
    </p:spTree>
    <p:extLst>
      <p:ext uri="{BB962C8B-B14F-4D97-AF65-F5344CB8AC3E}">
        <p14:creationId xmlns:p14="http://schemas.microsoft.com/office/powerpoint/2010/main" val="6561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ctrTitle"/>
          </p:nvPr>
        </p:nvSpPr>
        <p:spPr>
          <a:xfrm>
            <a:off x="282011" y="304800"/>
            <a:ext cx="11314632" cy="754879"/>
          </a:xfrm>
        </p:spPr>
        <p:txBody>
          <a:bodyPr>
            <a:normAutofit/>
          </a:bodyPr>
          <a:lstStyle/>
          <a:p>
            <a:r>
              <a:rPr lang="en-IN" sz="4400" dirty="0">
                <a:solidFill>
                  <a:srgbClr val="FF0000"/>
                </a:solidFill>
              </a:rPr>
              <a:t>Can Seaming</a:t>
            </a:r>
            <a:endParaRPr lang="en-US" altLang="en-US" sz="4400" dirty="0" smtClean="0"/>
          </a:p>
        </p:txBody>
      </p:sp>
      <p:sp>
        <p:nvSpPr>
          <p:cNvPr id="10243" name="Rectangle 5"/>
          <p:cNvSpPr>
            <a:spLocks noGrp="1" noChangeArrowheads="1"/>
          </p:cNvSpPr>
          <p:nvPr>
            <p:ph type="subTitle" idx="1"/>
          </p:nvPr>
        </p:nvSpPr>
        <p:spPr>
          <a:xfrm>
            <a:off x="1521152" y="2615012"/>
            <a:ext cx="8281587" cy="3212507"/>
          </a:xfrm>
        </p:spPr>
        <p:txBody>
          <a:bodyPr>
            <a:normAutofit fontScale="85000" lnSpcReduction="20000"/>
          </a:bodyPr>
          <a:lstStyle/>
          <a:p>
            <a:pPr marL="342900" indent="-342900" algn="just" eaLnBrk="1" hangingPunct="1">
              <a:buFont typeface="Arial" panose="020B0604020202020204" pitchFamily="34" charset="0"/>
              <a:buChar char="•"/>
            </a:pPr>
            <a:r>
              <a:rPr lang="en-US" altLang="en-US" dirty="0" smtClean="0"/>
              <a:t>Basically 5 metal parts are involved in seam thickness.</a:t>
            </a:r>
          </a:p>
          <a:p>
            <a:pPr algn="just" eaLnBrk="1" hangingPunct="1"/>
            <a:r>
              <a:rPr lang="en-US" altLang="en-US" dirty="0" smtClean="0"/>
              <a:t>             T=3tc</a:t>
            </a:r>
            <a:r>
              <a:rPr lang="en-US" altLang="en-US" dirty="0" smtClean="0">
                <a:cs typeface="Arial" panose="020B0604020202020204" pitchFamily="34" charset="0"/>
              </a:rPr>
              <a:t>+2tb+gap(G</a:t>
            </a:r>
            <a:r>
              <a:rPr lang="en-US" altLang="en-US" dirty="0" smtClean="0">
                <a:cs typeface="Arial" panose="020B0604020202020204" pitchFamily="34" charset="0"/>
              </a:rPr>
              <a:t>)  </a:t>
            </a:r>
            <a:endParaRPr lang="en-US" altLang="en-US" dirty="0" smtClean="0">
              <a:cs typeface="Arial" panose="020B0604020202020204" pitchFamily="34" charset="0"/>
            </a:endParaRPr>
          </a:p>
          <a:p>
            <a:pPr marL="800100" lvl="1" indent="-342900" algn="just">
              <a:buFont typeface="Arial" panose="020B0604020202020204" pitchFamily="34" charset="0"/>
              <a:buChar char="•"/>
            </a:pPr>
            <a:r>
              <a:rPr lang="en-US" altLang="en-US" dirty="0" smtClean="0">
                <a:cs typeface="Arial" panose="020B0604020202020204" pitchFamily="34" charset="0"/>
              </a:rPr>
              <a:t>Tc = thickness of cover tin plate</a:t>
            </a:r>
          </a:p>
          <a:p>
            <a:pPr marL="800100" lvl="1" indent="-342900" algn="just">
              <a:buFont typeface="Arial" panose="020B0604020202020204" pitchFamily="34" charset="0"/>
              <a:buChar char="•"/>
            </a:pPr>
            <a:r>
              <a:rPr lang="en-US" altLang="en-US" dirty="0" smtClean="0">
                <a:cs typeface="Arial" panose="020B0604020202020204" pitchFamily="34" charset="0"/>
              </a:rPr>
              <a:t>Tb = thickness of body tin plate</a:t>
            </a:r>
          </a:p>
          <a:p>
            <a:pPr marL="800100" lvl="1" indent="-342900" algn="just">
              <a:buFont typeface="Arial" panose="020B0604020202020204" pitchFamily="34" charset="0"/>
              <a:buChar char="•"/>
            </a:pPr>
            <a:r>
              <a:rPr lang="en-US" altLang="en-US" dirty="0" smtClean="0">
                <a:cs typeface="Arial" panose="020B0604020202020204" pitchFamily="34" charset="0"/>
              </a:rPr>
              <a:t>G = gap (6-10% of 5 metal parts</a:t>
            </a:r>
            <a:r>
              <a:rPr lang="en-US" altLang="en-US" dirty="0" smtClean="0">
                <a:cs typeface="Arial" panose="020B0604020202020204" pitchFamily="34" charset="0"/>
              </a:rPr>
              <a:t>)</a:t>
            </a:r>
          </a:p>
          <a:p>
            <a:pPr marL="342900" indent="-342900" algn="just">
              <a:buFont typeface="Arial" panose="020B0604020202020204" pitchFamily="34" charset="0"/>
              <a:buChar char="•"/>
            </a:pPr>
            <a:r>
              <a:rPr lang="en-US" altLang="en-US" dirty="0">
                <a:cs typeface="Arial" panose="020B0604020202020204" pitchFamily="34" charset="0"/>
              </a:rPr>
              <a:t>Free Space= </a:t>
            </a:r>
            <a:r>
              <a:rPr lang="en-US" altLang="en-US" dirty="0"/>
              <a:t>T-(3te</a:t>
            </a:r>
            <a:r>
              <a:rPr lang="en-US" altLang="en-US" dirty="0">
                <a:cs typeface="Arial" panose="020B0604020202020204" pitchFamily="34" charset="0"/>
              </a:rPr>
              <a:t>+2tb)</a:t>
            </a:r>
          </a:p>
          <a:p>
            <a:pPr marL="800100" lvl="1" indent="-342900" algn="just">
              <a:buFont typeface="Arial" panose="020B0604020202020204" pitchFamily="34" charset="0"/>
              <a:buChar char="•"/>
            </a:pPr>
            <a:r>
              <a:rPr lang="en-US" altLang="en-US" dirty="0" smtClean="0">
                <a:cs typeface="Arial" panose="020B0604020202020204" pitchFamily="34" charset="0"/>
              </a:rPr>
              <a:t>T= Seam Thickness</a:t>
            </a:r>
          </a:p>
          <a:p>
            <a:pPr marL="800100" lvl="1" indent="-342900" algn="just">
              <a:buFont typeface="Arial" panose="020B0604020202020204" pitchFamily="34" charset="0"/>
              <a:buChar char="•"/>
            </a:pPr>
            <a:r>
              <a:rPr lang="en-US" altLang="en-US" dirty="0" err="1" smtClean="0">
                <a:cs typeface="Arial" panose="020B0604020202020204" pitchFamily="34" charset="0"/>
              </a:rPr>
              <a:t>tb</a:t>
            </a:r>
            <a:r>
              <a:rPr lang="en-US" altLang="en-US" dirty="0" smtClean="0">
                <a:cs typeface="Arial" panose="020B0604020202020204" pitchFamily="34" charset="0"/>
              </a:rPr>
              <a:t>=Body plate thickness</a:t>
            </a:r>
          </a:p>
          <a:p>
            <a:pPr marL="800100" lvl="1" indent="-342900" algn="just">
              <a:buFont typeface="Arial" panose="020B0604020202020204" pitchFamily="34" charset="0"/>
              <a:buChar char="•"/>
            </a:pPr>
            <a:r>
              <a:rPr lang="en-US" altLang="en-US" dirty="0" err="1" smtClean="0">
                <a:cs typeface="Arial" panose="020B0604020202020204" pitchFamily="34" charset="0"/>
              </a:rPr>
              <a:t>Te</a:t>
            </a:r>
            <a:r>
              <a:rPr lang="en-US" altLang="en-US" dirty="0" smtClean="0">
                <a:cs typeface="Arial" panose="020B0604020202020204" pitchFamily="34" charset="0"/>
              </a:rPr>
              <a:t>=End Plate thickness</a:t>
            </a:r>
          </a:p>
          <a:p>
            <a:pPr marL="342900" indent="-342900" algn="just" eaLnBrk="1" hangingPunct="1">
              <a:buFont typeface="Arial" panose="020B0604020202020204" pitchFamily="34" charset="0"/>
              <a:buChar char="•"/>
            </a:pPr>
            <a:r>
              <a:rPr lang="en-US" altLang="en-US" dirty="0" smtClean="0">
                <a:cs typeface="Arial" panose="020B0604020202020204" pitchFamily="34" charset="0"/>
              </a:rPr>
              <a:t>If </a:t>
            </a:r>
            <a:r>
              <a:rPr lang="en-US" altLang="en-US" dirty="0" err="1" smtClean="0">
                <a:cs typeface="Arial" panose="020B0604020202020204" pitchFamily="34" charset="0"/>
              </a:rPr>
              <a:t>tc</a:t>
            </a:r>
            <a:r>
              <a:rPr lang="en-US" altLang="en-US" dirty="0" smtClean="0">
                <a:cs typeface="Arial" panose="020B0604020202020204" pitchFamily="34" charset="0"/>
              </a:rPr>
              <a:t> = </a:t>
            </a:r>
            <a:r>
              <a:rPr lang="en-US" altLang="en-US" dirty="0" err="1" smtClean="0">
                <a:cs typeface="Arial" panose="020B0604020202020204" pitchFamily="34" charset="0"/>
              </a:rPr>
              <a:t>tb</a:t>
            </a:r>
            <a:r>
              <a:rPr lang="en-US" altLang="en-US" dirty="0" smtClean="0">
                <a:cs typeface="Arial" panose="020B0604020202020204" pitchFamily="34" charset="0"/>
              </a:rPr>
              <a:t> ; </a:t>
            </a:r>
            <a:endParaRPr lang="en-US" altLang="en-US" dirty="0" smtClean="0">
              <a:cs typeface="Arial" panose="020B0604020202020204" pitchFamily="34" charset="0"/>
            </a:endParaRPr>
          </a:p>
          <a:p>
            <a:pPr algn="just" eaLnBrk="1" hangingPunct="1"/>
            <a:r>
              <a:rPr lang="en-US" altLang="en-US" dirty="0" smtClean="0">
                <a:cs typeface="Arial" panose="020B0604020202020204" pitchFamily="34" charset="0"/>
              </a:rPr>
              <a:t>	T </a:t>
            </a:r>
            <a:r>
              <a:rPr lang="en-US" altLang="en-US" dirty="0" smtClean="0">
                <a:cs typeface="Arial" panose="020B0604020202020204" pitchFamily="34" charset="0"/>
              </a:rPr>
              <a:t>= </a:t>
            </a:r>
            <a:r>
              <a:rPr lang="en-US" altLang="en-US" dirty="0" smtClean="0">
                <a:cs typeface="Arial" panose="020B0604020202020204" pitchFamily="34" charset="0"/>
              </a:rPr>
              <a:t>5t+Gap</a:t>
            </a:r>
          </a:p>
        </p:txBody>
      </p:sp>
      <p:sp>
        <p:nvSpPr>
          <p:cNvPr id="2" name="Rectangle 1"/>
          <p:cNvSpPr/>
          <p:nvPr/>
        </p:nvSpPr>
        <p:spPr>
          <a:xfrm>
            <a:off x="1011841" y="1441170"/>
            <a:ext cx="5388206" cy="584775"/>
          </a:xfrm>
          <a:prstGeom prst="rect">
            <a:avLst/>
          </a:prstGeom>
        </p:spPr>
        <p:txBody>
          <a:bodyPr wrap="none">
            <a:spAutoFit/>
          </a:bodyPr>
          <a:lstStyle/>
          <a:p>
            <a:r>
              <a:rPr lang="en-US" altLang="en-US" sz="3200" dirty="0"/>
              <a:t>Formula for thickness  of </a:t>
            </a:r>
            <a:r>
              <a:rPr lang="en-US" altLang="en-US" sz="3200" dirty="0" smtClean="0"/>
              <a:t>seam:</a:t>
            </a:r>
            <a:endParaRPr lang="en-IN" sz="3200" dirty="0"/>
          </a:p>
        </p:txBody>
      </p:sp>
    </p:spTree>
    <p:extLst>
      <p:ext uri="{BB962C8B-B14F-4D97-AF65-F5344CB8AC3E}">
        <p14:creationId xmlns:p14="http://schemas.microsoft.com/office/powerpoint/2010/main" val="19171450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3800" dirty="0">
                <a:solidFill>
                  <a:srgbClr val="FF0000"/>
                </a:solidFill>
                <a:latin typeface="Georgia" panose="02040502050405020303" pitchFamily="18" charset="0"/>
              </a:rPr>
              <a:t>Calculation of overlap or over lap percentage:</a:t>
            </a:r>
          </a:p>
        </p:txBody>
      </p:sp>
      <p:sp>
        <p:nvSpPr>
          <p:cNvPr id="11267" name="Rectangle 3"/>
          <p:cNvSpPr>
            <a:spLocks noGrp="1" noChangeArrowheads="1"/>
          </p:cNvSpPr>
          <p:nvPr>
            <p:ph type="body" idx="1"/>
          </p:nvPr>
        </p:nvSpPr>
        <p:spPr>
          <a:xfrm>
            <a:off x="658026" y="1600200"/>
            <a:ext cx="10793338" cy="4953000"/>
          </a:xfrm>
        </p:spPr>
        <p:txBody>
          <a:bodyPr>
            <a:normAutofit lnSpcReduction="10000"/>
          </a:bodyPr>
          <a:lstStyle/>
          <a:p>
            <a:pPr marL="571500" indent="-571500">
              <a:buFont typeface="Wingdings" panose="05000000000000000000" pitchFamily="2" charset="2"/>
              <a:buAutoNum type="arabicPeriod"/>
            </a:pPr>
            <a:r>
              <a:rPr lang="en-US" altLang="en-US" dirty="0" smtClean="0"/>
              <a:t>Take a cross section and measure under can seam projector or microscope</a:t>
            </a:r>
          </a:p>
          <a:p>
            <a:pPr marL="571500" indent="-571500">
              <a:buFont typeface="Wingdings" panose="05000000000000000000" pitchFamily="2" charset="2"/>
              <a:buAutoNum type="arabicPeriod"/>
            </a:pPr>
            <a:r>
              <a:rPr lang="en-US" altLang="en-US" dirty="0" smtClean="0"/>
              <a:t>In direct method:</a:t>
            </a:r>
          </a:p>
          <a:p>
            <a:pPr marL="571500" indent="-571500">
              <a:buNone/>
            </a:pPr>
            <a:r>
              <a:rPr lang="en-US" altLang="en-US" dirty="0" smtClean="0"/>
              <a:t>         </a:t>
            </a:r>
            <a:r>
              <a:rPr lang="en-US" altLang="en-US" dirty="0" smtClean="0"/>
              <a:t>Actual overlap </a:t>
            </a:r>
            <a:r>
              <a:rPr lang="en-US" altLang="en-US" dirty="0" smtClean="0"/>
              <a:t>= </a:t>
            </a:r>
            <a:r>
              <a:rPr lang="en-US" altLang="en-US" dirty="0" smtClean="0"/>
              <a:t>EH </a:t>
            </a:r>
            <a:r>
              <a:rPr lang="en-US" altLang="en-US" dirty="0"/>
              <a:t>+ </a:t>
            </a:r>
            <a:r>
              <a:rPr lang="en-US" altLang="en-US" dirty="0" smtClean="0"/>
              <a:t>BH+1.1 </a:t>
            </a:r>
            <a:r>
              <a:rPr lang="en-US" altLang="en-US" dirty="0" err="1" smtClean="0"/>
              <a:t>te</a:t>
            </a:r>
            <a:r>
              <a:rPr lang="en-US" altLang="en-US" dirty="0" smtClean="0"/>
              <a:t> –L </a:t>
            </a:r>
            <a:r>
              <a:rPr lang="en-US" altLang="en-US" dirty="0">
                <a:cs typeface="Arial" panose="020B0604020202020204" pitchFamily="34" charset="0"/>
              </a:rPr>
              <a:t>(length of over lap)</a:t>
            </a:r>
          </a:p>
          <a:p>
            <a:pPr marL="571500" indent="-571500">
              <a:buNone/>
            </a:pPr>
            <a:r>
              <a:rPr lang="en-US" altLang="en-US" dirty="0" smtClean="0"/>
              <a:t>Note</a:t>
            </a:r>
            <a:r>
              <a:rPr lang="en-US" altLang="en-US" dirty="0" smtClean="0"/>
              <a:t>: 1.1 </a:t>
            </a:r>
            <a:r>
              <a:rPr lang="en-US" altLang="en-US" dirty="0" err="1" smtClean="0"/>
              <a:t>te</a:t>
            </a:r>
            <a:r>
              <a:rPr lang="en-US" altLang="en-US" dirty="0" smtClean="0"/>
              <a:t> </a:t>
            </a:r>
            <a:r>
              <a:rPr lang="en-US" altLang="en-US" dirty="0" smtClean="0"/>
              <a:t>is taken, since while bending the tin plate, the thickness will </a:t>
            </a:r>
            <a:r>
              <a:rPr lang="en-US" altLang="en-US" dirty="0" smtClean="0"/>
              <a:t>increase</a:t>
            </a:r>
          </a:p>
          <a:p>
            <a:pPr marL="1485900" lvl="2" indent="-571500">
              <a:buNone/>
            </a:pPr>
            <a:r>
              <a:rPr lang="en-US" altLang="en-US" dirty="0" smtClean="0"/>
              <a:t>EH= End Hook</a:t>
            </a:r>
          </a:p>
          <a:p>
            <a:pPr marL="1485900" lvl="2" indent="-571500">
              <a:buNone/>
            </a:pPr>
            <a:r>
              <a:rPr lang="en-US" altLang="en-US" dirty="0" smtClean="0"/>
              <a:t>BH=Body Hook</a:t>
            </a:r>
          </a:p>
          <a:p>
            <a:pPr marL="1485900" lvl="2" indent="-571500">
              <a:buNone/>
            </a:pPr>
            <a:r>
              <a:rPr lang="en-US" altLang="en-US" dirty="0" err="1"/>
              <a:t>t</a:t>
            </a:r>
            <a:r>
              <a:rPr lang="en-US" altLang="en-US" dirty="0" err="1" smtClean="0"/>
              <a:t>e</a:t>
            </a:r>
            <a:r>
              <a:rPr lang="en-US" altLang="en-US" dirty="0" smtClean="0"/>
              <a:t>= End plate thickness</a:t>
            </a:r>
          </a:p>
          <a:p>
            <a:pPr marL="1485900" lvl="2" indent="-571500">
              <a:buNone/>
            </a:pPr>
            <a:r>
              <a:rPr lang="en-US" altLang="en-US" dirty="0" smtClean="0"/>
              <a:t>L=Seam Length</a:t>
            </a:r>
            <a:endParaRPr lang="en-US" altLang="en-US" dirty="0" smtClean="0"/>
          </a:p>
          <a:p>
            <a:pPr marL="571500" indent="-571500">
              <a:buNone/>
            </a:pPr>
            <a:endParaRPr lang="en-US" altLang="en-US" dirty="0" smtClean="0"/>
          </a:p>
          <a:p>
            <a:pPr marL="571500" indent="-571500">
              <a:buNone/>
            </a:pPr>
            <a:r>
              <a:rPr lang="en-US" altLang="en-US" dirty="0" smtClean="0"/>
              <a:t>          </a:t>
            </a:r>
            <a:r>
              <a:rPr lang="en-US" altLang="en-US" dirty="0" smtClean="0">
                <a:cs typeface="Arial" panose="020B0604020202020204" pitchFamily="34" charset="0"/>
              </a:rPr>
              <a:t>          </a:t>
            </a:r>
            <a:endParaRPr lang="en-US" altLang="en-US" dirty="0" smtClean="0">
              <a:cs typeface="Arial" panose="020B0604020202020204" pitchFamily="34" charset="0"/>
            </a:endParaRPr>
          </a:p>
        </p:txBody>
      </p:sp>
    </p:spTree>
    <p:extLst>
      <p:ext uri="{BB962C8B-B14F-4D97-AF65-F5344CB8AC3E}">
        <p14:creationId xmlns:p14="http://schemas.microsoft.com/office/powerpoint/2010/main" val="1599041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ctrTitle"/>
          </p:nvPr>
        </p:nvSpPr>
        <p:spPr>
          <a:xfrm>
            <a:off x="1031991" y="1524000"/>
            <a:ext cx="9029586" cy="2057400"/>
          </a:xfrm>
        </p:spPr>
        <p:txBody>
          <a:bodyPr/>
          <a:lstStyle/>
          <a:p>
            <a:pPr eaLnBrk="1" hangingPunct="1"/>
            <a:r>
              <a:rPr lang="en-US" altLang="en-US" sz="2000" dirty="0">
                <a:latin typeface="Georgia" panose="02040502050405020303" pitchFamily="18" charset="0"/>
              </a:rPr>
              <a:t>For a length/ width of seam (w- 2.2 </a:t>
            </a:r>
            <a:r>
              <a:rPr lang="en-US" altLang="en-US" sz="2000" dirty="0" err="1" smtClean="0">
                <a:latin typeface="Georgia" panose="02040502050405020303" pitchFamily="18" charset="0"/>
              </a:rPr>
              <a:t>te</a:t>
            </a:r>
            <a:r>
              <a:rPr lang="en-US" altLang="en-US" sz="2000" dirty="0" smtClean="0">
                <a:latin typeface="Georgia" panose="02040502050405020303" pitchFamily="18" charset="0"/>
              </a:rPr>
              <a:t> </a:t>
            </a:r>
            <a:r>
              <a:rPr lang="en-US" altLang="en-US" sz="2000" dirty="0">
                <a:latin typeface="Georgia" panose="02040502050405020303" pitchFamily="18" charset="0"/>
              </a:rPr>
              <a:t>+1.1 </a:t>
            </a:r>
            <a:r>
              <a:rPr lang="en-US" altLang="en-US" sz="2000" dirty="0" err="1">
                <a:latin typeface="Georgia" panose="02040502050405020303" pitchFamily="18" charset="0"/>
              </a:rPr>
              <a:t>tb</a:t>
            </a:r>
            <a:r>
              <a:rPr lang="en-US" altLang="en-US" sz="2000" dirty="0">
                <a:latin typeface="Georgia" panose="02040502050405020303" pitchFamily="18" charset="0"/>
              </a:rPr>
              <a:t>) the length of over lap is (BH + CH + 1.1 </a:t>
            </a:r>
            <a:r>
              <a:rPr lang="en-US" altLang="en-US" sz="2000" dirty="0" err="1">
                <a:latin typeface="Georgia" panose="02040502050405020303" pitchFamily="18" charset="0"/>
              </a:rPr>
              <a:t>tc</a:t>
            </a:r>
            <a:r>
              <a:rPr lang="en-US" altLang="en-US" sz="2000" dirty="0">
                <a:latin typeface="Georgia" panose="02040502050405020303" pitchFamily="18" charset="0"/>
              </a:rPr>
              <a:t> -w)</a:t>
            </a:r>
            <a:br>
              <a:rPr lang="en-US" altLang="en-US" sz="2000" dirty="0">
                <a:latin typeface="Georgia" panose="02040502050405020303" pitchFamily="18" charset="0"/>
              </a:rPr>
            </a:br>
            <a:r>
              <a:rPr lang="en-US" altLang="en-US" sz="2000" dirty="0">
                <a:latin typeface="Georgia" panose="02040502050405020303" pitchFamily="18" charset="0"/>
              </a:rPr>
              <a:t/>
            </a:r>
            <a:br>
              <a:rPr lang="en-US" altLang="en-US" sz="2000" dirty="0">
                <a:latin typeface="Georgia" panose="02040502050405020303" pitchFamily="18" charset="0"/>
              </a:rPr>
            </a:br>
            <a:r>
              <a:rPr lang="en-US" altLang="en-US" sz="2000" dirty="0">
                <a:latin typeface="Georgia" panose="02040502050405020303" pitchFamily="18" charset="0"/>
              </a:rPr>
              <a:t>overlap % = </a:t>
            </a:r>
            <a:r>
              <a:rPr lang="en-US" altLang="en-US" sz="2000" dirty="0" smtClean="0">
                <a:latin typeface="Georgia" panose="02040502050405020303" pitchFamily="18" charset="0"/>
              </a:rPr>
              <a:t>                         BH </a:t>
            </a:r>
            <a:r>
              <a:rPr lang="en-US" altLang="en-US" sz="2000" dirty="0">
                <a:latin typeface="Georgia" panose="02040502050405020303" pitchFamily="18" charset="0"/>
              </a:rPr>
              <a:t>+ CH + 1.1 </a:t>
            </a:r>
            <a:r>
              <a:rPr lang="en-US" altLang="en-US" sz="2000" dirty="0" err="1">
                <a:latin typeface="Georgia" panose="02040502050405020303" pitchFamily="18" charset="0"/>
              </a:rPr>
              <a:t>tc</a:t>
            </a:r>
            <a:r>
              <a:rPr lang="en-US" altLang="en-US" sz="2000" dirty="0">
                <a:latin typeface="Georgia" panose="02040502050405020303" pitchFamily="18" charset="0"/>
              </a:rPr>
              <a:t> –w ×100</a:t>
            </a:r>
            <a:br>
              <a:rPr lang="en-US" altLang="en-US" sz="2000" dirty="0">
                <a:latin typeface="Georgia" panose="02040502050405020303" pitchFamily="18" charset="0"/>
              </a:rPr>
            </a:br>
            <a:r>
              <a:rPr lang="en-US" altLang="en-US" sz="2000" dirty="0">
                <a:latin typeface="Georgia" panose="02040502050405020303" pitchFamily="18" charset="0"/>
              </a:rPr>
              <a:t/>
            </a:r>
            <a:br>
              <a:rPr lang="en-US" altLang="en-US" sz="2000" dirty="0">
                <a:latin typeface="Georgia" panose="02040502050405020303" pitchFamily="18" charset="0"/>
              </a:rPr>
            </a:br>
            <a:r>
              <a:rPr lang="en-US" altLang="en-US" sz="2000" dirty="0" smtClean="0">
                <a:latin typeface="Georgia" panose="02040502050405020303" pitchFamily="18" charset="0"/>
              </a:rPr>
              <a:t>                                          w- </a:t>
            </a:r>
            <a:r>
              <a:rPr lang="en-US" altLang="en-US" sz="2000" dirty="0">
                <a:latin typeface="Georgia" panose="02040502050405020303" pitchFamily="18" charset="0"/>
              </a:rPr>
              <a:t>(2.2 </a:t>
            </a:r>
            <a:r>
              <a:rPr lang="en-US" altLang="en-US" sz="2000" dirty="0" err="1" smtClean="0">
                <a:latin typeface="Georgia" panose="02040502050405020303" pitchFamily="18" charset="0"/>
              </a:rPr>
              <a:t>te</a:t>
            </a:r>
            <a:r>
              <a:rPr lang="en-US" altLang="en-US" sz="2000" dirty="0" smtClean="0">
                <a:latin typeface="Georgia" panose="02040502050405020303" pitchFamily="18" charset="0"/>
              </a:rPr>
              <a:t> </a:t>
            </a:r>
            <a:r>
              <a:rPr lang="en-US" altLang="en-US" sz="2000" dirty="0">
                <a:latin typeface="Georgia" panose="02040502050405020303" pitchFamily="18" charset="0"/>
              </a:rPr>
              <a:t>+ 1.1 </a:t>
            </a:r>
            <a:r>
              <a:rPr lang="en-US" altLang="en-US" sz="2000" dirty="0" err="1">
                <a:latin typeface="Georgia" panose="02040502050405020303" pitchFamily="18" charset="0"/>
              </a:rPr>
              <a:t>tb</a:t>
            </a:r>
            <a:r>
              <a:rPr lang="en-US" altLang="en-US" sz="2000" dirty="0" smtClean="0">
                <a:latin typeface="Georgia" panose="02040502050405020303" pitchFamily="18" charset="0"/>
              </a:rPr>
              <a:t>)</a:t>
            </a:r>
            <a:br>
              <a:rPr lang="en-US" altLang="en-US" sz="2000" dirty="0" smtClean="0">
                <a:latin typeface="Georgia" panose="02040502050405020303" pitchFamily="18" charset="0"/>
              </a:rPr>
            </a:br>
            <a:endParaRPr lang="en-US" altLang="en-US" sz="2000" dirty="0">
              <a:latin typeface="Georgia" panose="02040502050405020303" pitchFamily="18" charset="0"/>
            </a:endParaRPr>
          </a:p>
        </p:txBody>
      </p:sp>
      <p:sp>
        <p:nvSpPr>
          <p:cNvPr id="12291" name="Rectangle 6"/>
          <p:cNvSpPr>
            <a:spLocks noGrp="1" noChangeArrowheads="1"/>
          </p:cNvSpPr>
          <p:nvPr>
            <p:ph type="subTitle" idx="1"/>
          </p:nvPr>
        </p:nvSpPr>
        <p:spPr>
          <a:xfrm>
            <a:off x="1524000" y="3602038"/>
            <a:ext cx="9144000" cy="2371472"/>
          </a:xfrm>
        </p:spPr>
        <p:txBody>
          <a:bodyPr>
            <a:normAutofit fontScale="92500" lnSpcReduction="10000"/>
          </a:bodyPr>
          <a:lstStyle/>
          <a:p>
            <a:pPr eaLnBrk="1" hangingPunct="1"/>
            <a:r>
              <a:rPr lang="en-US" altLang="en-US" dirty="0">
                <a:solidFill>
                  <a:srgbClr val="3366FF"/>
                </a:solidFill>
                <a:latin typeface="Georgia" panose="02040502050405020303" pitchFamily="18" charset="0"/>
              </a:rPr>
              <a:t>from width (w) 2 plate thickness of can cover / lid and 1 plate thickness of body, to get the actual width/ length of the seam</a:t>
            </a:r>
            <a:r>
              <a:rPr lang="en-US" altLang="en-US" dirty="0" smtClean="0">
                <a:solidFill>
                  <a:srgbClr val="3366FF"/>
                </a:solidFill>
                <a:latin typeface="Georgia" panose="02040502050405020303" pitchFamily="18" charset="0"/>
              </a:rPr>
              <a:t>.</a:t>
            </a:r>
          </a:p>
          <a:p>
            <a:pPr eaLnBrk="1" hangingPunct="1"/>
            <a:endParaRPr lang="en-US" altLang="en-US" dirty="0" smtClean="0">
              <a:solidFill>
                <a:srgbClr val="3366FF"/>
              </a:solidFill>
              <a:latin typeface="Georgia" panose="02040502050405020303" pitchFamily="18" charset="0"/>
            </a:endParaRPr>
          </a:p>
          <a:p>
            <a:pPr eaLnBrk="1" hangingPunct="1"/>
            <a:r>
              <a:rPr lang="en-US" altLang="en-US" dirty="0" smtClean="0">
                <a:solidFill>
                  <a:srgbClr val="3366FF"/>
                </a:solidFill>
                <a:latin typeface="Georgia" panose="02040502050405020303" pitchFamily="18" charset="0"/>
              </a:rPr>
              <a:t>%Body hook butting= BH-1.1tb      x 100</a:t>
            </a:r>
          </a:p>
          <a:p>
            <a:pPr eaLnBrk="1" hangingPunct="1"/>
            <a:r>
              <a:rPr lang="en-US" altLang="en-US" dirty="0" smtClean="0">
                <a:solidFill>
                  <a:srgbClr val="3366FF"/>
                </a:solidFill>
                <a:latin typeface="Georgia" panose="02040502050405020303" pitchFamily="18" charset="0"/>
              </a:rPr>
              <a:t>                             L-1.1(2te+tb)</a:t>
            </a:r>
          </a:p>
          <a:p>
            <a:pPr eaLnBrk="1" hangingPunct="1"/>
            <a:r>
              <a:rPr lang="en-US" altLang="en-US" dirty="0" smtClean="0">
                <a:solidFill>
                  <a:srgbClr val="3366FF"/>
                </a:solidFill>
                <a:latin typeface="Georgia" panose="02040502050405020303" pitchFamily="18" charset="0"/>
              </a:rPr>
              <a:t>It should be &gt;70%</a:t>
            </a:r>
            <a:endParaRPr lang="en-US" altLang="en-US" dirty="0">
              <a:solidFill>
                <a:srgbClr val="3366FF"/>
              </a:solidFill>
              <a:latin typeface="Georgia" panose="02040502050405020303" pitchFamily="18" charset="0"/>
            </a:endParaRPr>
          </a:p>
        </p:txBody>
      </p:sp>
      <p:sp>
        <p:nvSpPr>
          <p:cNvPr id="12292" name="Line 7"/>
          <p:cNvSpPr>
            <a:spLocks noChangeShapeType="1"/>
          </p:cNvSpPr>
          <p:nvPr/>
        </p:nvSpPr>
        <p:spPr bwMode="auto">
          <a:xfrm>
            <a:off x="5432989" y="2903434"/>
            <a:ext cx="3505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 name="Rectangle 1"/>
          <p:cNvSpPr/>
          <p:nvPr/>
        </p:nvSpPr>
        <p:spPr>
          <a:xfrm>
            <a:off x="1031990" y="268070"/>
            <a:ext cx="9411551" cy="646331"/>
          </a:xfrm>
          <a:prstGeom prst="rect">
            <a:avLst/>
          </a:prstGeom>
        </p:spPr>
        <p:txBody>
          <a:bodyPr wrap="none">
            <a:spAutoFit/>
          </a:bodyPr>
          <a:lstStyle/>
          <a:p>
            <a:r>
              <a:rPr lang="en-US" altLang="en-US" sz="3600" dirty="0">
                <a:solidFill>
                  <a:srgbClr val="FF0000"/>
                </a:solidFill>
                <a:latin typeface="Georgia" panose="02040502050405020303" pitchFamily="18" charset="0"/>
              </a:rPr>
              <a:t>Calculation of overlap or over lap percentage:</a:t>
            </a:r>
            <a:endParaRPr lang="en-IN" sz="3600" dirty="0"/>
          </a:p>
        </p:txBody>
      </p:sp>
      <p:sp>
        <p:nvSpPr>
          <p:cNvPr id="6" name="Line 7"/>
          <p:cNvSpPr>
            <a:spLocks noChangeShapeType="1"/>
          </p:cNvSpPr>
          <p:nvPr/>
        </p:nvSpPr>
        <p:spPr bwMode="auto">
          <a:xfrm>
            <a:off x="6263224" y="4960834"/>
            <a:ext cx="1479266" cy="35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Tree>
    <p:extLst>
      <p:ext uri="{BB962C8B-B14F-4D97-AF65-F5344CB8AC3E}">
        <p14:creationId xmlns:p14="http://schemas.microsoft.com/office/powerpoint/2010/main" val="2086037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Can </a:t>
            </a:r>
            <a:r>
              <a:rPr lang="en-IN" dirty="0" smtClean="0">
                <a:solidFill>
                  <a:srgbClr val="FF0000"/>
                </a:solidFill>
              </a:rPr>
              <a:t>Washing</a:t>
            </a:r>
            <a:endParaRPr lang="en-IN" dirty="0">
              <a:solidFill>
                <a:srgbClr val="FF0000"/>
              </a:solidFill>
            </a:endParaRPr>
          </a:p>
        </p:txBody>
      </p:sp>
      <p:sp>
        <p:nvSpPr>
          <p:cNvPr id="3" name="Content Placeholder 2"/>
          <p:cNvSpPr>
            <a:spLocks noGrp="1"/>
          </p:cNvSpPr>
          <p:nvPr>
            <p:ph idx="1"/>
          </p:nvPr>
        </p:nvSpPr>
        <p:spPr/>
        <p:txBody>
          <a:bodyPr/>
          <a:lstStyle/>
          <a:p>
            <a:r>
              <a:rPr lang="en-IN" dirty="0" smtClean="0"/>
              <a:t>Cans leaving the seaming machine may have </a:t>
            </a:r>
            <a:r>
              <a:rPr lang="en-IN" dirty="0" smtClean="0">
                <a:solidFill>
                  <a:srgbClr val="FF0000"/>
                </a:solidFill>
              </a:rPr>
              <a:t>pieces of fish, sauce or oil </a:t>
            </a:r>
            <a:r>
              <a:rPr lang="en-IN" dirty="0" smtClean="0"/>
              <a:t>adhering to the surface – may </a:t>
            </a:r>
            <a:r>
              <a:rPr lang="en-IN" dirty="0" smtClean="0">
                <a:solidFill>
                  <a:srgbClr val="FF0000"/>
                </a:solidFill>
              </a:rPr>
              <a:t>contaminate</a:t>
            </a:r>
            <a:r>
              <a:rPr lang="en-IN" dirty="0" smtClean="0"/>
              <a:t> the retort, clog it &amp; becomes source of contamination for next batch.</a:t>
            </a:r>
          </a:p>
          <a:p>
            <a:r>
              <a:rPr lang="en-IN" dirty="0" smtClean="0"/>
              <a:t>Fish pieces sticking- when removed after retorting_ </a:t>
            </a:r>
            <a:r>
              <a:rPr lang="en-IN" dirty="0" smtClean="0">
                <a:solidFill>
                  <a:srgbClr val="FF0000"/>
                </a:solidFill>
              </a:rPr>
              <a:t>peeling lacquer</a:t>
            </a:r>
            <a:r>
              <a:rPr lang="en-IN" dirty="0" smtClean="0"/>
              <a:t>_ exposing potent area for </a:t>
            </a:r>
            <a:r>
              <a:rPr lang="en-IN" dirty="0" smtClean="0">
                <a:solidFill>
                  <a:srgbClr val="FF0000"/>
                </a:solidFill>
              </a:rPr>
              <a:t>corrosion</a:t>
            </a:r>
            <a:r>
              <a:rPr lang="en-IN" dirty="0" smtClean="0"/>
              <a:t>.</a:t>
            </a:r>
          </a:p>
          <a:p>
            <a:r>
              <a:rPr lang="en-IN" dirty="0" smtClean="0"/>
              <a:t>Sealed cans are washed before retorting in </a:t>
            </a:r>
            <a:r>
              <a:rPr lang="en-IN" dirty="0" smtClean="0">
                <a:solidFill>
                  <a:srgbClr val="FF0000"/>
                </a:solidFill>
              </a:rPr>
              <a:t>hot detergent solution</a:t>
            </a:r>
            <a:r>
              <a:rPr lang="en-IN" dirty="0" smtClean="0"/>
              <a:t>_ 1-1.5% sodium phosphate @ 80˚C.</a:t>
            </a:r>
          </a:p>
          <a:p>
            <a:r>
              <a:rPr lang="en-IN" dirty="0" smtClean="0"/>
              <a:t>Then </a:t>
            </a:r>
            <a:r>
              <a:rPr lang="en-IN" dirty="0" smtClean="0">
                <a:solidFill>
                  <a:srgbClr val="FF0000"/>
                </a:solidFill>
              </a:rPr>
              <a:t>rinsed</a:t>
            </a:r>
            <a:r>
              <a:rPr lang="en-IN" dirty="0" smtClean="0"/>
              <a:t> in hot water to remove any detergent residue (corrosion).</a:t>
            </a:r>
            <a:endParaRPr lang="en-IN" dirty="0"/>
          </a:p>
        </p:txBody>
      </p:sp>
    </p:spTree>
    <p:extLst>
      <p:ext uri="{BB962C8B-B14F-4D97-AF65-F5344CB8AC3E}">
        <p14:creationId xmlns:p14="http://schemas.microsoft.com/office/powerpoint/2010/main" val="2297484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Thermal Processing/Sterilization</a:t>
            </a:r>
            <a:endParaRPr lang="en-IN" dirty="0"/>
          </a:p>
        </p:txBody>
      </p:sp>
      <p:sp>
        <p:nvSpPr>
          <p:cNvPr id="3" name="Content Placeholder 2"/>
          <p:cNvSpPr>
            <a:spLocks noGrp="1"/>
          </p:cNvSpPr>
          <p:nvPr>
            <p:ph idx="1"/>
          </p:nvPr>
        </p:nvSpPr>
        <p:spPr/>
        <p:txBody>
          <a:bodyPr>
            <a:normAutofit/>
          </a:bodyPr>
          <a:lstStyle/>
          <a:p>
            <a:r>
              <a:rPr lang="en-IN" dirty="0" smtClean="0"/>
              <a:t>The sealed cans are heated for a predetermined time-temperature schedule in saturated steam.</a:t>
            </a:r>
          </a:p>
          <a:p>
            <a:r>
              <a:rPr lang="en-IN" dirty="0" smtClean="0"/>
              <a:t>Thermal processing </a:t>
            </a:r>
            <a:r>
              <a:rPr lang="en-IN" dirty="0" smtClean="0">
                <a:solidFill>
                  <a:srgbClr val="FF0000"/>
                </a:solidFill>
              </a:rPr>
              <a:t>should take care</a:t>
            </a:r>
            <a:r>
              <a:rPr lang="en-IN" dirty="0" smtClean="0"/>
              <a:t>:</a:t>
            </a:r>
          </a:p>
          <a:p>
            <a:pPr lvl="1"/>
            <a:r>
              <a:rPr lang="en-IN" dirty="0" smtClean="0"/>
              <a:t>Consumer safety.</a:t>
            </a:r>
          </a:p>
          <a:p>
            <a:pPr lvl="1"/>
            <a:r>
              <a:rPr lang="en-IN" dirty="0" smtClean="0"/>
              <a:t>Ensuring non-spoilage under ordinary conditions of storage and distribution.</a:t>
            </a:r>
          </a:p>
          <a:p>
            <a:pPr lvl="1"/>
            <a:r>
              <a:rPr lang="en-IN" dirty="0" smtClean="0"/>
              <a:t>Proper cooking of the product.</a:t>
            </a:r>
          </a:p>
          <a:p>
            <a:pPr lvl="1"/>
            <a:r>
              <a:rPr lang="en-IN" dirty="0" smtClean="0"/>
              <a:t>Retention of organoleptic characteristics.</a:t>
            </a:r>
          </a:p>
          <a:p>
            <a:pPr algn="just"/>
            <a:r>
              <a:rPr lang="en-IN" dirty="0" smtClean="0">
                <a:solidFill>
                  <a:srgbClr val="FF0000"/>
                </a:solidFill>
              </a:rPr>
              <a:t>Complete sterility </a:t>
            </a:r>
            <a:r>
              <a:rPr lang="en-IN" dirty="0" smtClean="0"/>
              <a:t>is not the aim of heat processing _ may affect wholesomeness &amp; render the product organoleptic unacceptable.</a:t>
            </a:r>
          </a:p>
        </p:txBody>
      </p:sp>
    </p:spTree>
    <p:extLst>
      <p:ext uri="{BB962C8B-B14F-4D97-AF65-F5344CB8AC3E}">
        <p14:creationId xmlns:p14="http://schemas.microsoft.com/office/powerpoint/2010/main" val="137405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Thermal Processing/Sterilization</a:t>
            </a:r>
            <a:endParaRPr lang="en-IN" dirty="0"/>
          </a:p>
        </p:txBody>
      </p:sp>
      <p:sp>
        <p:nvSpPr>
          <p:cNvPr id="3" name="Content Placeholder 2"/>
          <p:cNvSpPr>
            <a:spLocks noGrp="1"/>
          </p:cNvSpPr>
          <p:nvPr>
            <p:ph idx="1"/>
          </p:nvPr>
        </p:nvSpPr>
        <p:spPr/>
        <p:txBody>
          <a:bodyPr>
            <a:normAutofit/>
          </a:bodyPr>
          <a:lstStyle/>
          <a:p>
            <a:pPr algn="just"/>
            <a:r>
              <a:rPr lang="en-IN" dirty="0" smtClean="0"/>
              <a:t>Bacteria, spores forming and non spore former, can be present in canned foods and may not spoiled the contents under the normal condition of storage.</a:t>
            </a:r>
          </a:p>
          <a:p>
            <a:pPr algn="just"/>
            <a:r>
              <a:rPr lang="en-IN" dirty="0"/>
              <a:t>The </a:t>
            </a:r>
            <a:r>
              <a:rPr lang="en-IN" dirty="0">
                <a:solidFill>
                  <a:srgbClr val="FF0000"/>
                </a:solidFill>
              </a:rPr>
              <a:t>dormancy </a:t>
            </a:r>
            <a:r>
              <a:rPr lang="en-IN" dirty="0"/>
              <a:t>of the bacteria is favoured by fat that encapsulates &amp; renders them </a:t>
            </a:r>
            <a:r>
              <a:rPr lang="en-IN" dirty="0">
                <a:solidFill>
                  <a:srgbClr val="FF0000"/>
                </a:solidFill>
              </a:rPr>
              <a:t>insensitive to heat</a:t>
            </a:r>
            <a:r>
              <a:rPr lang="en-IN" dirty="0"/>
              <a:t>.</a:t>
            </a:r>
          </a:p>
          <a:p>
            <a:pPr algn="just"/>
            <a:r>
              <a:rPr lang="en-IN" dirty="0" smtClean="0"/>
              <a:t>So as long as the product is </a:t>
            </a:r>
            <a:r>
              <a:rPr lang="en-IN" dirty="0" smtClean="0">
                <a:solidFill>
                  <a:srgbClr val="FF0000"/>
                </a:solidFill>
              </a:rPr>
              <a:t>free from pathogens </a:t>
            </a:r>
            <a:r>
              <a:rPr lang="en-IN" dirty="0" smtClean="0"/>
              <a:t>_ can be considered </a:t>
            </a:r>
            <a:r>
              <a:rPr lang="en-IN" dirty="0" smtClean="0">
                <a:solidFill>
                  <a:srgbClr val="FF0000"/>
                </a:solidFill>
              </a:rPr>
              <a:t>hygienically acceptable</a:t>
            </a:r>
            <a:r>
              <a:rPr lang="en-IN" dirty="0" smtClean="0"/>
              <a:t>.</a:t>
            </a:r>
          </a:p>
          <a:p>
            <a:pPr algn="just"/>
            <a:r>
              <a:rPr lang="en-IN" dirty="0" smtClean="0"/>
              <a:t>This has given rise to the </a:t>
            </a:r>
            <a:r>
              <a:rPr lang="en-IN" dirty="0" smtClean="0">
                <a:solidFill>
                  <a:srgbClr val="FF0000"/>
                </a:solidFill>
              </a:rPr>
              <a:t>concept of “</a:t>
            </a:r>
            <a:r>
              <a:rPr lang="en-IN" dirty="0">
                <a:solidFill>
                  <a:srgbClr val="FF0000"/>
                </a:solidFill>
              </a:rPr>
              <a:t>commercial sterility </a:t>
            </a:r>
            <a:r>
              <a:rPr lang="en-IN" dirty="0" smtClean="0"/>
              <a:t>”</a:t>
            </a:r>
          </a:p>
          <a:p>
            <a:pPr algn="just"/>
            <a:endParaRPr lang="en-IN" dirty="0" smtClean="0"/>
          </a:p>
        </p:txBody>
      </p:sp>
    </p:spTree>
    <p:extLst>
      <p:ext uri="{BB962C8B-B14F-4D97-AF65-F5344CB8AC3E}">
        <p14:creationId xmlns:p14="http://schemas.microsoft.com/office/powerpoint/2010/main" val="3453781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Thermal </a:t>
            </a:r>
            <a:r>
              <a:rPr lang="en-IN" dirty="0" smtClean="0">
                <a:solidFill>
                  <a:srgbClr val="FF0000"/>
                </a:solidFill>
              </a:rPr>
              <a:t>Processing/Sterilization</a:t>
            </a:r>
            <a:endParaRPr lang="en-IN" dirty="0">
              <a:solidFill>
                <a:srgbClr val="FF0000"/>
              </a:solidFill>
            </a:endParaRPr>
          </a:p>
        </p:txBody>
      </p:sp>
      <p:sp>
        <p:nvSpPr>
          <p:cNvPr id="3" name="Content Placeholder 2"/>
          <p:cNvSpPr>
            <a:spLocks noGrp="1"/>
          </p:cNvSpPr>
          <p:nvPr>
            <p:ph idx="1"/>
          </p:nvPr>
        </p:nvSpPr>
        <p:spPr/>
        <p:txBody>
          <a:bodyPr/>
          <a:lstStyle/>
          <a:p>
            <a:r>
              <a:rPr lang="en-IN" dirty="0" smtClean="0"/>
              <a:t>Commercial Sterility:</a:t>
            </a:r>
          </a:p>
          <a:p>
            <a:pPr lvl="1" algn="just"/>
            <a:r>
              <a:rPr lang="en-US" dirty="0" smtClean="0"/>
              <a:t>A </a:t>
            </a:r>
            <a:r>
              <a:rPr lang="en-US" dirty="0"/>
              <a:t>condition achieved in a canned food by </a:t>
            </a:r>
            <a:r>
              <a:rPr lang="en-US" dirty="0">
                <a:solidFill>
                  <a:srgbClr val="FF0000"/>
                </a:solidFill>
              </a:rPr>
              <a:t>application of heat that renders the food free of viable forms of micro-organisms</a:t>
            </a:r>
            <a:r>
              <a:rPr lang="en-US" dirty="0"/>
              <a:t> having public health significance as well as any micro-organism having no public health significance </a:t>
            </a:r>
            <a:r>
              <a:rPr lang="en-US" dirty="0">
                <a:solidFill>
                  <a:srgbClr val="FF0000"/>
                </a:solidFill>
              </a:rPr>
              <a:t>capable of reproducing in the food </a:t>
            </a:r>
            <a:r>
              <a:rPr lang="en-US" dirty="0"/>
              <a:t>under the normal non-refrigerated conditions of storage &amp; distribution. </a:t>
            </a:r>
            <a:endParaRPr lang="en-US" dirty="0" smtClean="0"/>
          </a:p>
          <a:p>
            <a:pPr lvl="1" algn="just"/>
            <a:r>
              <a:rPr lang="en-US" dirty="0" smtClean="0"/>
              <a:t>This </a:t>
            </a:r>
            <a:r>
              <a:rPr lang="en-US" dirty="0"/>
              <a:t>implies that the </a:t>
            </a:r>
            <a:r>
              <a:rPr lang="en-US" dirty="0">
                <a:solidFill>
                  <a:srgbClr val="FF0000"/>
                </a:solidFill>
              </a:rPr>
              <a:t>food may contain viable spores </a:t>
            </a:r>
            <a:r>
              <a:rPr lang="en-US" dirty="0"/>
              <a:t>of thermophilic organisms &amp; is in the strict sense, </a:t>
            </a:r>
            <a:r>
              <a:rPr lang="en-US" dirty="0">
                <a:solidFill>
                  <a:srgbClr val="FF0000"/>
                </a:solidFill>
              </a:rPr>
              <a:t>not sterile</a:t>
            </a:r>
            <a:r>
              <a:rPr lang="en-US" dirty="0"/>
              <a:t>. </a:t>
            </a:r>
            <a:endParaRPr lang="en-IN" sz="2000" dirty="0"/>
          </a:p>
        </p:txBody>
      </p:sp>
    </p:spTree>
    <p:extLst>
      <p:ext uri="{BB962C8B-B14F-4D97-AF65-F5344CB8AC3E}">
        <p14:creationId xmlns:p14="http://schemas.microsoft.com/office/powerpoint/2010/main" val="269257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Thermal </a:t>
            </a:r>
            <a:r>
              <a:rPr lang="en-IN" dirty="0" smtClean="0">
                <a:solidFill>
                  <a:srgbClr val="FF0000"/>
                </a:solidFill>
              </a:rPr>
              <a:t>Processing/Sterilization</a:t>
            </a:r>
            <a:endParaRPr lang="en-IN" dirty="0">
              <a:solidFill>
                <a:srgbClr val="FF0000"/>
              </a:solidFill>
            </a:endParaRPr>
          </a:p>
        </p:txBody>
      </p:sp>
      <p:sp>
        <p:nvSpPr>
          <p:cNvPr id="3" name="Content Placeholder 2"/>
          <p:cNvSpPr>
            <a:spLocks noGrp="1"/>
          </p:cNvSpPr>
          <p:nvPr>
            <p:ph idx="1"/>
          </p:nvPr>
        </p:nvSpPr>
        <p:spPr/>
        <p:txBody>
          <a:bodyPr>
            <a:normAutofit/>
          </a:bodyPr>
          <a:lstStyle/>
          <a:p>
            <a:r>
              <a:rPr lang="en-IN" dirty="0" smtClean="0"/>
              <a:t>Commercial Sterility:</a:t>
            </a:r>
          </a:p>
          <a:p>
            <a:pPr lvl="1" algn="just">
              <a:spcBef>
                <a:spcPts val="1200"/>
              </a:spcBef>
              <a:spcAft>
                <a:spcPts val="1200"/>
              </a:spcAft>
            </a:pPr>
            <a:r>
              <a:rPr lang="en-US" dirty="0"/>
              <a:t>FAO/WHO codex </a:t>
            </a:r>
            <a:r>
              <a:rPr lang="en-US" dirty="0" err="1"/>
              <a:t>Alimentarius</a:t>
            </a:r>
            <a:r>
              <a:rPr lang="en-US" dirty="0"/>
              <a:t> commission defines commercial sterility as a condition achieved by the </a:t>
            </a:r>
            <a:r>
              <a:rPr lang="en-US" dirty="0">
                <a:solidFill>
                  <a:srgbClr val="FF0000"/>
                </a:solidFill>
              </a:rPr>
              <a:t>application of heat, sufficient alone, or in combination</a:t>
            </a:r>
            <a:r>
              <a:rPr lang="en-US" dirty="0"/>
              <a:t> with other appropriate treatments, </a:t>
            </a:r>
            <a:r>
              <a:rPr lang="en-US" dirty="0">
                <a:solidFill>
                  <a:srgbClr val="FF0000"/>
                </a:solidFill>
              </a:rPr>
              <a:t>to render the food free from microorganisms </a:t>
            </a:r>
            <a:r>
              <a:rPr lang="en-US" dirty="0"/>
              <a:t>capable of growing in the food at normal</a:t>
            </a:r>
            <a:r>
              <a:rPr lang="en-US" dirty="0" smtClean="0"/>
              <a:t>, </a:t>
            </a:r>
            <a:r>
              <a:rPr lang="en-US" dirty="0"/>
              <a:t>non-refrigerated conditions at which the food is likely to be held during distribution &amp; storage. </a:t>
            </a:r>
            <a:endParaRPr lang="en-US" dirty="0" smtClean="0"/>
          </a:p>
          <a:p>
            <a:pPr lvl="1" algn="just">
              <a:spcBef>
                <a:spcPts val="1200"/>
              </a:spcBef>
              <a:spcAft>
                <a:spcPts val="1200"/>
              </a:spcAft>
            </a:pPr>
            <a:r>
              <a:rPr lang="en-US" dirty="0" smtClean="0"/>
              <a:t>This </a:t>
            </a:r>
            <a:r>
              <a:rPr lang="en-US" dirty="0"/>
              <a:t>implies that the </a:t>
            </a:r>
            <a:r>
              <a:rPr lang="en-US" dirty="0">
                <a:solidFill>
                  <a:srgbClr val="FF0000"/>
                </a:solidFill>
              </a:rPr>
              <a:t>recommended process does not kill all microorganisms</a:t>
            </a:r>
            <a:r>
              <a:rPr lang="en-US" dirty="0"/>
              <a:t>, some spores of thermophilic strain may remain &amp; hence the </a:t>
            </a:r>
            <a:r>
              <a:rPr lang="en-US" dirty="0">
                <a:solidFill>
                  <a:srgbClr val="FF0000"/>
                </a:solidFill>
              </a:rPr>
              <a:t>food is not bacteriologically sterile</a:t>
            </a:r>
            <a:r>
              <a:rPr lang="en-US" dirty="0"/>
              <a:t>. </a:t>
            </a:r>
            <a:endParaRPr lang="en-IN" dirty="0"/>
          </a:p>
          <a:p>
            <a:endParaRPr lang="en-IN" dirty="0" smtClean="0"/>
          </a:p>
        </p:txBody>
      </p:sp>
    </p:spTree>
    <p:extLst>
      <p:ext uri="{BB962C8B-B14F-4D97-AF65-F5344CB8AC3E}">
        <p14:creationId xmlns:p14="http://schemas.microsoft.com/office/powerpoint/2010/main" val="3137458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Steps involved in canning</a:t>
            </a:r>
            <a:endParaRPr lang="en-IN" dirty="0">
              <a:solidFill>
                <a:srgbClr val="FF0000"/>
              </a:solidFill>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IN" dirty="0" smtClean="0"/>
              <a:t>Selection and Preparation of Fish</a:t>
            </a:r>
          </a:p>
          <a:p>
            <a:pPr marL="514350" indent="-514350">
              <a:buFont typeface="+mj-lt"/>
              <a:buAutoNum type="arabicPeriod"/>
            </a:pPr>
            <a:r>
              <a:rPr lang="en-IN" dirty="0" smtClean="0"/>
              <a:t>Salting/Blanching/Precooking</a:t>
            </a:r>
          </a:p>
          <a:p>
            <a:pPr marL="514350" indent="-514350">
              <a:buFont typeface="+mj-lt"/>
              <a:buAutoNum type="arabicPeriod"/>
            </a:pPr>
            <a:r>
              <a:rPr lang="en-IN" dirty="0" smtClean="0"/>
              <a:t>Can filling</a:t>
            </a:r>
          </a:p>
          <a:p>
            <a:pPr marL="514350" indent="-514350">
              <a:buFont typeface="+mj-lt"/>
              <a:buAutoNum type="arabicPeriod"/>
            </a:pPr>
            <a:r>
              <a:rPr lang="en-IN" dirty="0" smtClean="0"/>
              <a:t>Exhausting</a:t>
            </a:r>
          </a:p>
          <a:p>
            <a:pPr marL="514350" indent="-514350">
              <a:buFont typeface="+mj-lt"/>
              <a:buAutoNum type="arabicPeriod"/>
            </a:pPr>
            <a:r>
              <a:rPr lang="en-IN" dirty="0" smtClean="0"/>
              <a:t>Can Coding</a:t>
            </a:r>
          </a:p>
          <a:p>
            <a:pPr marL="514350" indent="-514350">
              <a:buFont typeface="+mj-lt"/>
              <a:buAutoNum type="arabicPeriod"/>
            </a:pPr>
            <a:r>
              <a:rPr lang="en-IN" dirty="0" smtClean="0"/>
              <a:t>Can Seaming</a:t>
            </a:r>
          </a:p>
          <a:p>
            <a:pPr marL="514350" indent="-514350">
              <a:buFont typeface="+mj-lt"/>
              <a:buAutoNum type="arabicPeriod"/>
            </a:pPr>
            <a:r>
              <a:rPr lang="en-IN" dirty="0" smtClean="0"/>
              <a:t>Can Washing</a:t>
            </a:r>
          </a:p>
          <a:p>
            <a:pPr marL="514350" indent="-514350">
              <a:buFont typeface="+mj-lt"/>
              <a:buAutoNum type="arabicPeriod"/>
            </a:pPr>
            <a:r>
              <a:rPr lang="en-IN" dirty="0" smtClean="0"/>
              <a:t>Thermal Processing</a:t>
            </a:r>
          </a:p>
          <a:p>
            <a:pPr marL="514350" indent="-514350">
              <a:buFont typeface="+mj-lt"/>
              <a:buAutoNum type="arabicPeriod"/>
            </a:pPr>
            <a:r>
              <a:rPr lang="en-IN" dirty="0" smtClean="0"/>
              <a:t>Cooling the container&amp; contents, drying, labelling &amp; storing</a:t>
            </a:r>
            <a:endParaRPr lang="en-IN" dirty="0"/>
          </a:p>
        </p:txBody>
      </p:sp>
    </p:spTree>
    <p:extLst>
      <p:ext uri="{BB962C8B-B14F-4D97-AF65-F5344CB8AC3E}">
        <p14:creationId xmlns:p14="http://schemas.microsoft.com/office/powerpoint/2010/main" val="8789608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Thermal Processing/Sterilization</a:t>
            </a:r>
            <a:endParaRPr lang="en-IN" dirty="0"/>
          </a:p>
        </p:txBody>
      </p:sp>
      <p:sp>
        <p:nvSpPr>
          <p:cNvPr id="3" name="Content Placeholder 2"/>
          <p:cNvSpPr>
            <a:spLocks noGrp="1"/>
          </p:cNvSpPr>
          <p:nvPr>
            <p:ph idx="1"/>
          </p:nvPr>
        </p:nvSpPr>
        <p:spPr/>
        <p:txBody>
          <a:bodyPr>
            <a:normAutofit/>
          </a:bodyPr>
          <a:lstStyle/>
          <a:p>
            <a:pPr algn="just"/>
            <a:r>
              <a:rPr lang="en-IN" dirty="0" smtClean="0"/>
              <a:t>The </a:t>
            </a:r>
            <a:r>
              <a:rPr lang="en-IN" dirty="0" smtClean="0">
                <a:solidFill>
                  <a:srgbClr val="FF0000"/>
                </a:solidFill>
              </a:rPr>
              <a:t>important consideration </a:t>
            </a:r>
            <a:r>
              <a:rPr lang="en-IN" dirty="0" smtClean="0"/>
              <a:t>in canned fish is preventing the growth of </a:t>
            </a:r>
            <a:r>
              <a:rPr lang="en-IN" i="1" dirty="0"/>
              <a:t>Clostridium botulinum </a:t>
            </a:r>
            <a:r>
              <a:rPr lang="en-IN" i="1" dirty="0" smtClean="0"/>
              <a:t>, </a:t>
            </a:r>
            <a:r>
              <a:rPr lang="en-IN" dirty="0" smtClean="0"/>
              <a:t>a </a:t>
            </a:r>
            <a:r>
              <a:rPr lang="en-IN" dirty="0" smtClean="0">
                <a:solidFill>
                  <a:srgbClr val="FF0000"/>
                </a:solidFill>
              </a:rPr>
              <a:t>food poisoning bacteria </a:t>
            </a:r>
            <a:r>
              <a:rPr lang="en-IN" dirty="0" smtClean="0"/>
              <a:t>that can produce a highly lethal toxin under anaerobic condition.</a:t>
            </a:r>
          </a:p>
          <a:p>
            <a:pPr algn="just"/>
            <a:r>
              <a:rPr lang="en-IN" dirty="0" smtClean="0"/>
              <a:t>A sterilization process which </a:t>
            </a:r>
            <a:r>
              <a:rPr lang="en-IN" dirty="0" smtClean="0">
                <a:solidFill>
                  <a:srgbClr val="FF0000"/>
                </a:solidFill>
              </a:rPr>
              <a:t>ensures destruction</a:t>
            </a:r>
            <a:r>
              <a:rPr lang="en-IN" dirty="0" smtClean="0"/>
              <a:t> of </a:t>
            </a:r>
            <a:r>
              <a:rPr lang="en-IN" i="1" dirty="0"/>
              <a:t>Clostridium botulinum </a:t>
            </a:r>
            <a:r>
              <a:rPr lang="en-IN" dirty="0" smtClean="0"/>
              <a:t>spores </a:t>
            </a:r>
            <a:r>
              <a:rPr lang="en-IN" dirty="0" smtClean="0">
                <a:solidFill>
                  <a:srgbClr val="FF0000"/>
                </a:solidFill>
              </a:rPr>
              <a:t>will kill</a:t>
            </a:r>
            <a:r>
              <a:rPr lang="en-IN" dirty="0" smtClean="0"/>
              <a:t> most of the organisms which can spoiled can fish under the normal condition of handling and storage.</a:t>
            </a:r>
          </a:p>
          <a:p>
            <a:pPr algn="just"/>
            <a:r>
              <a:rPr lang="en-IN" dirty="0" smtClean="0"/>
              <a:t>A reduction in the population of </a:t>
            </a:r>
            <a:r>
              <a:rPr lang="en-IN" i="1" dirty="0"/>
              <a:t>Clostridium botulinum </a:t>
            </a:r>
            <a:r>
              <a:rPr lang="en-IN" dirty="0" smtClean="0"/>
              <a:t>by a </a:t>
            </a:r>
            <a:r>
              <a:rPr lang="en-IN" dirty="0" smtClean="0">
                <a:solidFill>
                  <a:srgbClr val="FF0000"/>
                </a:solidFill>
              </a:rPr>
              <a:t>factor of </a:t>
            </a:r>
            <a:r>
              <a:rPr lang="en-US" dirty="0">
                <a:solidFill>
                  <a:srgbClr val="FF0000"/>
                </a:solidFill>
              </a:rPr>
              <a:t>10</a:t>
            </a:r>
            <a:r>
              <a:rPr lang="en-US" baseline="30000" dirty="0">
                <a:solidFill>
                  <a:srgbClr val="FF0000"/>
                </a:solidFill>
              </a:rPr>
              <a:t>12</a:t>
            </a:r>
            <a:r>
              <a:rPr lang="en-US" dirty="0"/>
              <a:t> </a:t>
            </a:r>
            <a:r>
              <a:rPr lang="en-US" dirty="0" smtClean="0"/>
              <a:t>is considered essential in canned fish</a:t>
            </a:r>
            <a:endParaRPr lang="en-IN" dirty="0"/>
          </a:p>
        </p:txBody>
      </p:sp>
    </p:spTree>
    <p:extLst>
      <p:ext uri="{BB962C8B-B14F-4D97-AF65-F5344CB8AC3E}">
        <p14:creationId xmlns:p14="http://schemas.microsoft.com/office/powerpoint/2010/main" val="3501256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a:solidFill>
                  <a:srgbClr val="FF0000"/>
                </a:solidFill>
              </a:rPr>
              <a:t>Thermal Processing/Sterilization</a:t>
            </a:r>
            <a:endParaRPr lang="en-IN" dirty="0"/>
          </a:p>
        </p:txBody>
      </p:sp>
      <p:sp>
        <p:nvSpPr>
          <p:cNvPr id="3" name="Content Placeholder 2"/>
          <p:cNvSpPr>
            <a:spLocks noGrp="1"/>
          </p:cNvSpPr>
          <p:nvPr>
            <p:ph idx="1"/>
          </p:nvPr>
        </p:nvSpPr>
        <p:spPr/>
        <p:txBody>
          <a:bodyPr/>
          <a:lstStyle/>
          <a:p>
            <a:pPr algn="just"/>
            <a:r>
              <a:rPr lang="en-IN" dirty="0"/>
              <a:t>In order to kill </a:t>
            </a:r>
            <a:r>
              <a:rPr lang="en-IN" i="1" dirty="0"/>
              <a:t>Clostridium botulinum </a:t>
            </a:r>
            <a:r>
              <a:rPr lang="en-IN" dirty="0"/>
              <a:t>spores</a:t>
            </a:r>
            <a:r>
              <a:rPr lang="en-IN" i="1" dirty="0"/>
              <a:t>, </a:t>
            </a:r>
            <a:r>
              <a:rPr lang="en-IN" dirty="0"/>
              <a:t>the centre of low acid pack must attain a temperature of 121˚C for a minimum of 2.52 minutes.</a:t>
            </a:r>
          </a:p>
          <a:p>
            <a:pPr algn="just"/>
            <a:r>
              <a:rPr lang="en-IN" dirty="0"/>
              <a:t>This is the minimum “botulinum cook” necessary to reduce the probability of spores survival to 1 in </a:t>
            </a:r>
            <a:r>
              <a:rPr lang="en-US" dirty="0"/>
              <a:t>10</a:t>
            </a:r>
            <a:r>
              <a:rPr lang="en-US" baseline="30000" dirty="0"/>
              <a:t>12</a:t>
            </a:r>
            <a:r>
              <a:rPr lang="en-IN" dirty="0" smtClean="0"/>
              <a:t> </a:t>
            </a:r>
            <a:r>
              <a:rPr lang="en-IN" dirty="0"/>
              <a:t>cans.</a:t>
            </a:r>
            <a:endParaRPr lang="en-IN" sz="4400" dirty="0"/>
          </a:p>
          <a:p>
            <a:endParaRPr lang="en-IN" dirty="0"/>
          </a:p>
        </p:txBody>
      </p:sp>
    </p:spTree>
    <p:extLst>
      <p:ext uri="{BB962C8B-B14F-4D97-AF65-F5344CB8AC3E}">
        <p14:creationId xmlns:p14="http://schemas.microsoft.com/office/powerpoint/2010/main" val="123830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ctr"/>
            <a:r>
              <a:rPr lang="en-IN" dirty="0" smtClean="0"/>
              <a:t>Thank You</a:t>
            </a:r>
            <a:endParaRPr lang="en-IN" dirty="0"/>
          </a:p>
        </p:txBody>
      </p:sp>
    </p:spTree>
    <p:extLst>
      <p:ext uri="{BB962C8B-B14F-4D97-AF65-F5344CB8AC3E}">
        <p14:creationId xmlns:p14="http://schemas.microsoft.com/office/powerpoint/2010/main" val="3322617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Selection and Preparation of Fish</a:t>
            </a:r>
            <a:endParaRPr lang="en-IN" dirty="0">
              <a:solidFill>
                <a:srgbClr val="FF0000"/>
              </a:solidFill>
            </a:endParaRPr>
          </a:p>
        </p:txBody>
      </p:sp>
      <p:sp>
        <p:nvSpPr>
          <p:cNvPr id="3" name="Content Placeholder 2"/>
          <p:cNvSpPr>
            <a:spLocks noGrp="1"/>
          </p:cNvSpPr>
          <p:nvPr>
            <p:ph idx="1"/>
          </p:nvPr>
        </p:nvSpPr>
        <p:spPr/>
        <p:txBody>
          <a:bodyPr/>
          <a:lstStyle/>
          <a:p>
            <a:r>
              <a:rPr lang="en-IN" dirty="0" smtClean="0">
                <a:solidFill>
                  <a:srgbClr val="FF0000"/>
                </a:solidFill>
              </a:rPr>
              <a:t>Fresh </a:t>
            </a:r>
            <a:r>
              <a:rPr lang="en-IN" dirty="0" smtClean="0"/>
              <a:t>uncontaminated fish should be used as the raw material for canning.</a:t>
            </a:r>
          </a:p>
          <a:p>
            <a:r>
              <a:rPr lang="en-IN" dirty="0" smtClean="0"/>
              <a:t>Dressing needs depend on </a:t>
            </a:r>
            <a:r>
              <a:rPr lang="en-IN" dirty="0" smtClean="0">
                <a:solidFill>
                  <a:srgbClr val="FF0000"/>
                </a:solidFill>
              </a:rPr>
              <a:t>type of fish </a:t>
            </a:r>
            <a:r>
              <a:rPr lang="en-IN" dirty="0" smtClean="0"/>
              <a:t>&amp; the </a:t>
            </a:r>
            <a:r>
              <a:rPr lang="en-IN" dirty="0" smtClean="0">
                <a:solidFill>
                  <a:srgbClr val="FF0000"/>
                </a:solidFill>
              </a:rPr>
              <a:t>type of end product </a:t>
            </a:r>
            <a:r>
              <a:rPr lang="en-IN" dirty="0" smtClean="0"/>
              <a:t>desired:</a:t>
            </a:r>
          </a:p>
          <a:p>
            <a:pPr lvl="1"/>
            <a:r>
              <a:rPr lang="en-IN" dirty="0" smtClean="0"/>
              <a:t>Bivalve (Clams, Mussel, Oyster)- </a:t>
            </a:r>
            <a:r>
              <a:rPr lang="en-IN" dirty="0" smtClean="0">
                <a:solidFill>
                  <a:srgbClr val="FF0000"/>
                </a:solidFill>
              </a:rPr>
              <a:t>Depuration</a:t>
            </a:r>
            <a:r>
              <a:rPr lang="en-IN" dirty="0" smtClean="0"/>
              <a:t>.</a:t>
            </a:r>
          </a:p>
          <a:p>
            <a:pPr lvl="1"/>
            <a:r>
              <a:rPr lang="en-IN" dirty="0" smtClean="0"/>
              <a:t>Tuna – </a:t>
            </a:r>
            <a:r>
              <a:rPr lang="en-IN" dirty="0" smtClean="0">
                <a:solidFill>
                  <a:srgbClr val="FF0000"/>
                </a:solidFill>
              </a:rPr>
              <a:t>Bleeding</a:t>
            </a:r>
            <a:r>
              <a:rPr lang="en-IN" dirty="0" smtClean="0"/>
              <a:t>.</a:t>
            </a:r>
          </a:p>
          <a:p>
            <a:pPr lvl="1"/>
            <a:r>
              <a:rPr lang="en-IN" dirty="0" smtClean="0"/>
              <a:t>Shrimp – </a:t>
            </a:r>
            <a:r>
              <a:rPr lang="en-IN" dirty="0" smtClean="0">
                <a:solidFill>
                  <a:srgbClr val="FF0000"/>
                </a:solidFill>
              </a:rPr>
              <a:t>Peeled &amp; Deveined</a:t>
            </a:r>
            <a:r>
              <a:rPr lang="en-IN" dirty="0" smtClean="0"/>
              <a:t>.</a:t>
            </a:r>
          </a:p>
          <a:p>
            <a:pPr lvl="1"/>
            <a:r>
              <a:rPr lang="en-IN" dirty="0" smtClean="0"/>
              <a:t>Small fishes (Sardine) - </a:t>
            </a:r>
            <a:r>
              <a:rPr lang="en-IN" dirty="0" smtClean="0">
                <a:solidFill>
                  <a:srgbClr val="FF0000"/>
                </a:solidFill>
              </a:rPr>
              <a:t>Beheading, Gutting, Scaling &amp; Removal of fin &amp; tails</a:t>
            </a:r>
          </a:p>
          <a:p>
            <a:pPr lvl="1"/>
            <a:endParaRPr lang="en-IN" dirty="0" smtClean="0"/>
          </a:p>
          <a:p>
            <a:pPr lvl="1"/>
            <a:endParaRPr lang="en-IN" dirty="0"/>
          </a:p>
        </p:txBody>
      </p:sp>
    </p:spTree>
    <p:extLst>
      <p:ext uri="{BB962C8B-B14F-4D97-AF65-F5344CB8AC3E}">
        <p14:creationId xmlns:p14="http://schemas.microsoft.com/office/powerpoint/2010/main" val="1391679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Salting/Blanching/Precooking</a:t>
            </a:r>
            <a:endParaRPr lang="en-IN" dirty="0">
              <a:solidFill>
                <a:srgbClr val="FF0000"/>
              </a:solidFill>
            </a:endParaRPr>
          </a:p>
        </p:txBody>
      </p:sp>
      <p:sp>
        <p:nvSpPr>
          <p:cNvPr id="3" name="Content Placeholder 2"/>
          <p:cNvSpPr>
            <a:spLocks noGrp="1"/>
          </p:cNvSpPr>
          <p:nvPr>
            <p:ph idx="1"/>
          </p:nvPr>
        </p:nvSpPr>
        <p:spPr/>
        <p:txBody>
          <a:bodyPr/>
          <a:lstStyle/>
          <a:p>
            <a:r>
              <a:rPr lang="en-US" b="1" dirty="0" smtClean="0"/>
              <a:t>Salting/Brining </a:t>
            </a:r>
            <a:r>
              <a:rPr lang="en-US" b="1" dirty="0"/>
              <a:t>&amp; its purpose: -</a:t>
            </a:r>
            <a:endParaRPr lang="en-IN" dirty="0"/>
          </a:p>
          <a:p>
            <a:pPr lvl="1"/>
            <a:r>
              <a:rPr lang="en-US" dirty="0"/>
              <a:t>It consists of keeping or immersing the cut pieces of fishes in saturated salt solution at required length of time. </a:t>
            </a:r>
            <a:endParaRPr lang="en-US" dirty="0" smtClean="0"/>
          </a:p>
          <a:p>
            <a:r>
              <a:rPr lang="en-US" dirty="0" smtClean="0"/>
              <a:t>Its </a:t>
            </a:r>
            <a:r>
              <a:rPr lang="en-US" dirty="0"/>
              <a:t>purpose is-</a:t>
            </a:r>
            <a:endParaRPr lang="en-IN" dirty="0"/>
          </a:p>
          <a:p>
            <a:pPr lvl="1"/>
            <a:r>
              <a:rPr lang="en-US" dirty="0"/>
              <a:t>To give a salty taste.</a:t>
            </a:r>
            <a:endParaRPr lang="en-IN" dirty="0"/>
          </a:p>
          <a:p>
            <a:pPr lvl="1"/>
            <a:r>
              <a:rPr lang="en-US" dirty="0"/>
              <a:t>To make a texture of fish firmer i.e., to </a:t>
            </a:r>
            <a:r>
              <a:rPr lang="en-US" dirty="0">
                <a:solidFill>
                  <a:srgbClr val="FF0000"/>
                </a:solidFill>
              </a:rPr>
              <a:t>improve the texture</a:t>
            </a:r>
            <a:r>
              <a:rPr lang="en-US" dirty="0"/>
              <a:t>.</a:t>
            </a:r>
            <a:endParaRPr lang="en-IN" dirty="0"/>
          </a:p>
          <a:p>
            <a:pPr lvl="1"/>
            <a:r>
              <a:rPr lang="en-US" dirty="0"/>
              <a:t>For appearance of the product. It will clean the blood &amp; slime. </a:t>
            </a:r>
            <a:endParaRPr lang="en-IN" dirty="0"/>
          </a:p>
          <a:p>
            <a:pPr lvl="1"/>
            <a:r>
              <a:rPr lang="en-US" dirty="0"/>
              <a:t>It also </a:t>
            </a:r>
            <a:r>
              <a:rPr lang="en-US" dirty="0">
                <a:solidFill>
                  <a:srgbClr val="FF0000"/>
                </a:solidFill>
              </a:rPr>
              <a:t>removes the problem of curd formation </a:t>
            </a:r>
            <a:r>
              <a:rPr lang="en-US" dirty="0"/>
              <a:t>in canned product.</a:t>
            </a:r>
            <a:endParaRPr lang="en-IN" dirty="0"/>
          </a:p>
          <a:p>
            <a:endParaRPr lang="en-IN" dirty="0"/>
          </a:p>
        </p:txBody>
      </p:sp>
    </p:spTree>
    <p:extLst>
      <p:ext uri="{BB962C8B-B14F-4D97-AF65-F5344CB8AC3E}">
        <p14:creationId xmlns:p14="http://schemas.microsoft.com/office/powerpoint/2010/main" val="3370094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Salting/Blanching/Precooking</a:t>
            </a:r>
            <a:endParaRPr lang="en-IN" dirty="0"/>
          </a:p>
        </p:txBody>
      </p:sp>
      <p:sp>
        <p:nvSpPr>
          <p:cNvPr id="3" name="Content Placeholder 2"/>
          <p:cNvSpPr>
            <a:spLocks noGrp="1"/>
          </p:cNvSpPr>
          <p:nvPr>
            <p:ph idx="1"/>
          </p:nvPr>
        </p:nvSpPr>
        <p:spPr/>
        <p:txBody>
          <a:bodyPr>
            <a:normAutofit fontScale="85000" lnSpcReduction="10000"/>
          </a:bodyPr>
          <a:lstStyle/>
          <a:p>
            <a:pPr>
              <a:spcBef>
                <a:spcPts val="600"/>
              </a:spcBef>
              <a:spcAft>
                <a:spcPts val="600"/>
              </a:spcAft>
            </a:pPr>
            <a:r>
              <a:rPr lang="en-US" b="1" dirty="0"/>
              <a:t>Blanching brine/precooking in steam &amp; its function: -</a:t>
            </a:r>
            <a:endParaRPr lang="en-IN" dirty="0"/>
          </a:p>
          <a:p>
            <a:pPr lvl="1">
              <a:spcBef>
                <a:spcPts val="600"/>
              </a:spcBef>
              <a:spcAft>
                <a:spcPts val="600"/>
              </a:spcAft>
            </a:pPr>
            <a:r>
              <a:rPr lang="en-US" dirty="0" smtClean="0"/>
              <a:t>Dressed </a:t>
            </a:r>
            <a:r>
              <a:rPr lang="en-US" dirty="0"/>
              <a:t>fish is generally blanched in cold or hot brine or precooked in steam. </a:t>
            </a:r>
            <a:endParaRPr lang="en-US" dirty="0" smtClean="0"/>
          </a:p>
          <a:p>
            <a:pPr>
              <a:spcBef>
                <a:spcPts val="600"/>
              </a:spcBef>
              <a:spcAft>
                <a:spcPts val="600"/>
              </a:spcAft>
            </a:pPr>
            <a:r>
              <a:rPr lang="en-US" dirty="0" smtClean="0"/>
              <a:t>The </a:t>
            </a:r>
            <a:r>
              <a:rPr lang="en-US" dirty="0">
                <a:solidFill>
                  <a:srgbClr val="FF0000"/>
                </a:solidFill>
              </a:rPr>
              <a:t>main functions </a:t>
            </a:r>
            <a:r>
              <a:rPr lang="en-US" dirty="0"/>
              <a:t>of this process are-</a:t>
            </a:r>
            <a:endParaRPr lang="en-IN" dirty="0"/>
          </a:p>
          <a:p>
            <a:pPr lvl="1">
              <a:spcBef>
                <a:spcPts val="600"/>
              </a:spcBef>
              <a:spcAft>
                <a:spcPts val="600"/>
              </a:spcAft>
            </a:pPr>
            <a:r>
              <a:rPr lang="en-US" dirty="0"/>
              <a:t>Causes </a:t>
            </a:r>
            <a:r>
              <a:rPr lang="en-US" dirty="0">
                <a:solidFill>
                  <a:srgbClr val="FF0000"/>
                </a:solidFill>
              </a:rPr>
              <a:t>sufficient shrinkage of fish </a:t>
            </a:r>
            <a:r>
              <a:rPr lang="en-US" dirty="0"/>
              <a:t>to enable adequate filling in the cans.</a:t>
            </a:r>
            <a:endParaRPr lang="en-IN" dirty="0"/>
          </a:p>
          <a:p>
            <a:pPr lvl="1">
              <a:spcBef>
                <a:spcPts val="600"/>
              </a:spcBef>
              <a:spcAft>
                <a:spcPts val="600"/>
              </a:spcAft>
            </a:pPr>
            <a:r>
              <a:rPr lang="en-US" dirty="0"/>
              <a:t>Imparts </a:t>
            </a:r>
            <a:r>
              <a:rPr lang="en-US" dirty="0">
                <a:solidFill>
                  <a:srgbClr val="FF0000"/>
                </a:solidFill>
              </a:rPr>
              <a:t>firm &amp; proper texture </a:t>
            </a:r>
            <a:r>
              <a:rPr lang="en-US" dirty="0"/>
              <a:t>to the meat making its handling easy.</a:t>
            </a:r>
            <a:endParaRPr lang="en-IN" dirty="0"/>
          </a:p>
          <a:p>
            <a:pPr lvl="1">
              <a:spcBef>
                <a:spcPts val="600"/>
              </a:spcBef>
              <a:spcAft>
                <a:spcPts val="600"/>
              </a:spcAft>
            </a:pPr>
            <a:r>
              <a:rPr lang="en-US" dirty="0">
                <a:solidFill>
                  <a:srgbClr val="FF0000"/>
                </a:solidFill>
              </a:rPr>
              <a:t>Cleanses</a:t>
            </a:r>
            <a:r>
              <a:rPr lang="en-US" dirty="0"/>
              <a:t> the fish meat, reduces bacterial load.</a:t>
            </a:r>
            <a:endParaRPr lang="en-IN" dirty="0"/>
          </a:p>
          <a:p>
            <a:pPr lvl="1">
              <a:spcBef>
                <a:spcPts val="600"/>
              </a:spcBef>
              <a:spcAft>
                <a:spcPts val="600"/>
              </a:spcAft>
            </a:pPr>
            <a:r>
              <a:rPr lang="en-US" dirty="0">
                <a:solidFill>
                  <a:srgbClr val="FF0000"/>
                </a:solidFill>
              </a:rPr>
              <a:t>Inhibits enzymatic action </a:t>
            </a:r>
            <a:r>
              <a:rPr lang="en-US" dirty="0"/>
              <a:t>&amp; maintains nutrition value by retarding browning reactions.</a:t>
            </a:r>
            <a:endParaRPr lang="en-IN" dirty="0"/>
          </a:p>
          <a:p>
            <a:pPr lvl="1">
              <a:spcBef>
                <a:spcPts val="600"/>
              </a:spcBef>
              <a:spcAft>
                <a:spcPts val="600"/>
              </a:spcAft>
            </a:pPr>
            <a:r>
              <a:rPr lang="en-US" dirty="0"/>
              <a:t>Sets the natural color &amp; removes the raw flavor of fish.</a:t>
            </a:r>
            <a:endParaRPr lang="en-IN" dirty="0"/>
          </a:p>
          <a:p>
            <a:pPr lvl="1">
              <a:spcBef>
                <a:spcPts val="600"/>
              </a:spcBef>
              <a:spcAft>
                <a:spcPts val="600"/>
              </a:spcAft>
            </a:pPr>
            <a:r>
              <a:rPr lang="en-US" dirty="0">
                <a:solidFill>
                  <a:srgbClr val="FF0000"/>
                </a:solidFill>
              </a:rPr>
              <a:t>Expels the respiratory gases from the tissues </a:t>
            </a:r>
            <a:r>
              <a:rPr lang="en-US" dirty="0"/>
              <a:t>thus helping to improve vacuum in the can</a:t>
            </a:r>
            <a:r>
              <a:rPr lang="en-US" dirty="0" smtClean="0"/>
              <a:t>.</a:t>
            </a:r>
          </a:p>
          <a:p>
            <a:pPr lvl="1">
              <a:spcBef>
                <a:spcPts val="600"/>
              </a:spcBef>
              <a:spcAft>
                <a:spcPts val="600"/>
              </a:spcAft>
            </a:pPr>
            <a:r>
              <a:rPr lang="en-US" dirty="0" smtClean="0"/>
              <a:t>To reduce moisture content (15-30%) of fish (Hot Blanching).</a:t>
            </a:r>
          </a:p>
          <a:p>
            <a:pPr lvl="1">
              <a:spcBef>
                <a:spcPts val="600"/>
              </a:spcBef>
              <a:spcAft>
                <a:spcPts val="600"/>
              </a:spcAft>
            </a:pPr>
            <a:endParaRPr lang="en-IN" dirty="0"/>
          </a:p>
          <a:p>
            <a:endParaRPr lang="en-IN" dirty="0"/>
          </a:p>
        </p:txBody>
      </p:sp>
    </p:spTree>
    <p:extLst>
      <p:ext uri="{BB962C8B-B14F-4D97-AF65-F5344CB8AC3E}">
        <p14:creationId xmlns:p14="http://schemas.microsoft.com/office/powerpoint/2010/main" val="1521696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Salting/Blanching/Precooking</a:t>
            </a:r>
            <a:endParaRPr lang="en-IN" dirty="0"/>
          </a:p>
        </p:txBody>
      </p:sp>
      <p:sp>
        <p:nvSpPr>
          <p:cNvPr id="3" name="Content Placeholder 2"/>
          <p:cNvSpPr>
            <a:spLocks noGrp="1"/>
          </p:cNvSpPr>
          <p:nvPr>
            <p:ph idx="1"/>
          </p:nvPr>
        </p:nvSpPr>
        <p:spPr/>
        <p:txBody>
          <a:bodyPr>
            <a:normAutofit lnSpcReduction="10000"/>
          </a:bodyPr>
          <a:lstStyle/>
          <a:p>
            <a:r>
              <a:rPr lang="en-US" b="1" dirty="0"/>
              <a:t>Precooking &amp; its purpose: -</a:t>
            </a:r>
            <a:endParaRPr lang="en-IN" dirty="0"/>
          </a:p>
          <a:p>
            <a:pPr lvl="1"/>
            <a:r>
              <a:rPr lang="en-US" dirty="0" smtClean="0"/>
              <a:t>It </a:t>
            </a:r>
            <a:r>
              <a:rPr lang="en-US" dirty="0"/>
              <a:t>generally consists of cooking of fish in steam either after packing into the can or before packing outside the can. </a:t>
            </a:r>
            <a:endParaRPr lang="en-US" dirty="0" smtClean="0"/>
          </a:p>
          <a:p>
            <a:r>
              <a:rPr lang="en-US" dirty="0" smtClean="0"/>
              <a:t>Its </a:t>
            </a:r>
            <a:r>
              <a:rPr lang="en-US" dirty="0"/>
              <a:t>purpose is – </a:t>
            </a:r>
            <a:endParaRPr lang="en-IN" dirty="0"/>
          </a:p>
          <a:p>
            <a:pPr lvl="1"/>
            <a:r>
              <a:rPr lang="en-US" dirty="0"/>
              <a:t>To improve quality of fish.</a:t>
            </a:r>
            <a:endParaRPr lang="en-IN" dirty="0"/>
          </a:p>
          <a:p>
            <a:pPr lvl="1"/>
            <a:r>
              <a:rPr lang="en-US" dirty="0"/>
              <a:t>To reduce moisture content (15-30%) of fish.</a:t>
            </a:r>
            <a:endParaRPr lang="en-IN" dirty="0"/>
          </a:p>
          <a:p>
            <a:pPr lvl="1"/>
            <a:r>
              <a:rPr lang="en-US" dirty="0"/>
              <a:t>To make the texture firmer.</a:t>
            </a:r>
            <a:endParaRPr lang="en-IN" dirty="0"/>
          </a:p>
          <a:p>
            <a:pPr lvl="1"/>
            <a:r>
              <a:rPr lang="en-US" dirty="0"/>
              <a:t>Helps to pack more quantity of fish.</a:t>
            </a:r>
            <a:endParaRPr lang="en-IN" dirty="0"/>
          </a:p>
          <a:p>
            <a:pPr lvl="1"/>
            <a:r>
              <a:rPr lang="en-US" dirty="0"/>
              <a:t>Also helps in reducing the curd &amp; thus improving overall appearance of the product</a:t>
            </a:r>
            <a:r>
              <a:rPr lang="en-US" dirty="0" smtClean="0"/>
              <a:t>.</a:t>
            </a:r>
          </a:p>
          <a:p>
            <a:pPr lvl="1"/>
            <a:r>
              <a:rPr lang="en-US" dirty="0" smtClean="0"/>
              <a:t>Inhibits enzymatic action.</a:t>
            </a:r>
          </a:p>
          <a:p>
            <a:pPr lvl="1"/>
            <a:r>
              <a:rPr lang="en-US" dirty="0" smtClean="0"/>
              <a:t>Expels the respiratory gases from the tissues</a:t>
            </a:r>
            <a:endParaRPr lang="en-IN" dirty="0"/>
          </a:p>
          <a:p>
            <a:pPr lvl="1"/>
            <a:endParaRPr lang="en-IN" dirty="0"/>
          </a:p>
        </p:txBody>
      </p:sp>
    </p:spTree>
    <p:extLst>
      <p:ext uri="{BB962C8B-B14F-4D97-AF65-F5344CB8AC3E}">
        <p14:creationId xmlns:p14="http://schemas.microsoft.com/office/powerpoint/2010/main" val="410770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Can filling</a:t>
            </a:r>
            <a:endParaRPr lang="en-IN" dirty="0">
              <a:solidFill>
                <a:srgbClr val="FF0000"/>
              </a:solidFill>
            </a:endParaRPr>
          </a:p>
        </p:txBody>
      </p:sp>
      <p:sp>
        <p:nvSpPr>
          <p:cNvPr id="3" name="Content Placeholder 2"/>
          <p:cNvSpPr>
            <a:spLocks noGrp="1"/>
          </p:cNvSpPr>
          <p:nvPr>
            <p:ph idx="1"/>
          </p:nvPr>
        </p:nvSpPr>
        <p:spPr/>
        <p:txBody>
          <a:bodyPr/>
          <a:lstStyle/>
          <a:p>
            <a:pPr>
              <a:spcBef>
                <a:spcPts val="600"/>
              </a:spcBef>
              <a:spcAft>
                <a:spcPts val="600"/>
              </a:spcAft>
            </a:pPr>
            <a:r>
              <a:rPr lang="en-IN" dirty="0" smtClean="0"/>
              <a:t>The </a:t>
            </a:r>
            <a:r>
              <a:rPr lang="en-IN" dirty="0" smtClean="0">
                <a:solidFill>
                  <a:srgbClr val="FF0000"/>
                </a:solidFill>
              </a:rPr>
              <a:t>blanched material is filled </a:t>
            </a:r>
            <a:r>
              <a:rPr lang="en-IN" dirty="0" smtClean="0"/>
              <a:t>in clean cans.</a:t>
            </a:r>
          </a:p>
          <a:p>
            <a:pPr>
              <a:spcBef>
                <a:spcPts val="600"/>
              </a:spcBef>
              <a:spcAft>
                <a:spcPts val="600"/>
              </a:spcAft>
            </a:pPr>
            <a:r>
              <a:rPr lang="en-IN" dirty="0" smtClean="0"/>
              <a:t>Then it is </a:t>
            </a:r>
            <a:r>
              <a:rPr lang="en-IN" dirty="0" smtClean="0">
                <a:solidFill>
                  <a:srgbClr val="FF0000"/>
                </a:solidFill>
              </a:rPr>
              <a:t>covered with a liquid medium </a:t>
            </a:r>
            <a:r>
              <a:rPr lang="en-IN" dirty="0" smtClean="0"/>
              <a:t>like hot brine, oil or sauce.</a:t>
            </a:r>
          </a:p>
          <a:p>
            <a:pPr>
              <a:spcBef>
                <a:spcPts val="600"/>
              </a:spcBef>
              <a:spcAft>
                <a:spcPts val="600"/>
              </a:spcAft>
            </a:pPr>
            <a:r>
              <a:rPr lang="en-IN" dirty="0" smtClean="0"/>
              <a:t>The cans are filled in such a way that a </a:t>
            </a:r>
            <a:r>
              <a:rPr lang="en-IN" dirty="0" smtClean="0">
                <a:solidFill>
                  <a:srgbClr val="FF0000"/>
                </a:solidFill>
              </a:rPr>
              <a:t>uniform headspace </a:t>
            </a:r>
            <a:r>
              <a:rPr lang="en-IN" dirty="0" smtClean="0"/>
              <a:t>(6-9mm) &amp; ratio of solid to liquid should be uniform.</a:t>
            </a:r>
          </a:p>
          <a:p>
            <a:pPr>
              <a:spcBef>
                <a:spcPts val="600"/>
              </a:spcBef>
              <a:spcAft>
                <a:spcPts val="600"/>
              </a:spcAft>
            </a:pPr>
            <a:r>
              <a:rPr lang="en-IN" dirty="0" smtClean="0"/>
              <a:t>The can ends are </a:t>
            </a:r>
            <a:r>
              <a:rPr lang="en-IN" dirty="0" smtClean="0">
                <a:solidFill>
                  <a:srgbClr val="FF0000"/>
                </a:solidFill>
              </a:rPr>
              <a:t>clinched</a:t>
            </a:r>
            <a:r>
              <a:rPr lang="en-IN" dirty="0" smtClean="0"/>
              <a:t> to the can body.</a:t>
            </a:r>
          </a:p>
          <a:p>
            <a:pPr>
              <a:spcBef>
                <a:spcPts val="600"/>
              </a:spcBef>
              <a:spcAft>
                <a:spcPts val="600"/>
              </a:spcAft>
            </a:pPr>
            <a:endParaRPr lang="en-IN" dirty="0"/>
          </a:p>
        </p:txBody>
      </p:sp>
    </p:spTree>
    <p:extLst>
      <p:ext uri="{BB962C8B-B14F-4D97-AF65-F5344CB8AC3E}">
        <p14:creationId xmlns:p14="http://schemas.microsoft.com/office/powerpoint/2010/main" val="363099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dirty="0" smtClean="0">
                <a:solidFill>
                  <a:srgbClr val="FF0000"/>
                </a:solidFill>
              </a:rPr>
              <a:t>Can filling</a:t>
            </a:r>
            <a:endParaRPr lang="en-IN" dirty="0"/>
          </a:p>
        </p:txBody>
      </p:sp>
      <p:sp>
        <p:nvSpPr>
          <p:cNvPr id="3" name="Content Placeholder 2"/>
          <p:cNvSpPr>
            <a:spLocks noGrp="1"/>
          </p:cNvSpPr>
          <p:nvPr>
            <p:ph idx="1"/>
          </p:nvPr>
        </p:nvSpPr>
        <p:spPr>
          <a:xfrm>
            <a:off x="580788" y="1525893"/>
            <a:ext cx="10515600" cy="4351338"/>
          </a:xfrm>
        </p:spPr>
        <p:txBody>
          <a:bodyPr>
            <a:normAutofit/>
          </a:bodyPr>
          <a:lstStyle/>
          <a:p>
            <a:pPr>
              <a:spcBef>
                <a:spcPts val="600"/>
              </a:spcBef>
              <a:spcAft>
                <a:spcPts val="600"/>
              </a:spcAft>
            </a:pPr>
            <a:r>
              <a:rPr lang="en-IN" dirty="0" smtClean="0"/>
              <a:t>Filling medium helps in improving taste, texture &amp; flavour &amp; most important role is helps in proper heat penetration in product during heat processing.</a:t>
            </a:r>
          </a:p>
          <a:p>
            <a:pPr>
              <a:spcBef>
                <a:spcPts val="600"/>
              </a:spcBef>
              <a:spcAft>
                <a:spcPts val="600"/>
              </a:spcAft>
            </a:pPr>
            <a:r>
              <a:rPr lang="en-IN" dirty="0" smtClean="0"/>
              <a:t>Double refined deodorised vegetable oil is the principal filling medium used in fish cans.</a:t>
            </a:r>
          </a:p>
          <a:p>
            <a:pPr>
              <a:spcBef>
                <a:spcPts val="600"/>
              </a:spcBef>
              <a:spcAft>
                <a:spcPts val="600"/>
              </a:spcAft>
            </a:pPr>
            <a:r>
              <a:rPr lang="en-IN" dirty="0" smtClean="0"/>
              <a:t>Tomato sauce ( Solid percentage 30%) is an important additives in canned sardine, mackerel, oyster etc.</a:t>
            </a:r>
          </a:p>
          <a:p>
            <a:pPr>
              <a:spcBef>
                <a:spcPts val="600"/>
              </a:spcBef>
              <a:spcAft>
                <a:spcPts val="600"/>
              </a:spcAft>
            </a:pPr>
            <a:r>
              <a:rPr lang="en-IN" dirty="0" smtClean="0"/>
              <a:t>Other additives used are CMC, MSG, Spices, Sugar etc. in specific case.</a:t>
            </a:r>
          </a:p>
          <a:p>
            <a:pPr>
              <a:spcBef>
                <a:spcPts val="600"/>
              </a:spcBef>
              <a:spcAft>
                <a:spcPts val="600"/>
              </a:spcAft>
            </a:pPr>
            <a:endParaRPr lang="en-IN" dirty="0" smtClean="0"/>
          </a:p>
          <a:p>
            <a:pPr>
              <a:spcBef>
                <a:spcPts val="600"/>
              </a:spcBef>
              <a:spcAft>
                <a:spcPts val="600"/>
              </a:spcAft>
            </a:pPr>
            <a:endParaRPr lang="en-IN" dirty="0"/>
          </a:p>
        </p:txBody>
      </p:sp>
      <p:pic>
        <p:nvPicPr>
          <p:cNvPr id="14338" name="Picture 2" descr="New Silver Bay Seafoods cannery gives bonus to Sitka Sound Scienc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4915" y="5069465"/>
            <a:ext cx="2762921" cy="184362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rinciples of Home 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467" y="5143553"/>
            <a:ext cx="2695575" cy="169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804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2164</Words>
  <Application>Microsoft Office PowerPoint</Application>
  <PresentationFormat>Widescreen</PresentationFormat>
  <Paragraphs>218</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Georgia</vt:lpstr>
      <vt:lpstr>Mangal</vt:lpstr>
      <vt:lpstr>Times New Roman</vt:lpstr>
      <vt:lpstr>Wingdings</vt:lpstr>
      <vt:lpstr>Office Theme</vt:lpstr>
      <vt:lpstr>Canning Operation</vt:lpstr>
      <vt:lpstr>Introduction</vt:lpstr>
      <vt:lpstr>Steps involved in canning</vt:lpstr>
      <vt:lpstr>Selection and Preparation of Fish</vt:lpstr>
      <vt:lpstr>Salting/Blanching/Precooking</vt:lpstr>
      <vt:lpstr>Salting/Blanching/Precooking</vt:lpstr>
      <vt:lpstr>Salting/Blanching/Precooking</vt:lpstr>
      <vt:lpstr>Can filling</vt:lpstr>
      <vt:lpstr>Can filling</vt:lpstr>
      <vt:lpstr>Can filling</vt:lpstr>
      <vt:lpstr>Can filling</vt:lpstr>
      <vt:lpstr>Exhausting</vt:lpstr>
      <vt:lpstr>Exhausting</vt:lpstr>
      <vt:lpstr>Can Coding</vt:lpstr>
      <vt:lpstr>Can Seaming</vt:lpstr>
      <vt:lpstr>Can Seaming</vt:lpstr>
      <vt:lpstr>Can Seaming</vt:lpstr>
      <vt:lpstr>Can Seaming</vt:lpstr>
      <vt:lpstr>Can Seaming</vt:lpstr>
      <vt:lpstr>Can Seaming</vt:lpstr>
      <vt:lpstr>Can Seaming</vt:lpstr>
      <vt:lpstr>Can Seaming</vt:lpstr>
      <vt:lpstr>Calculation of overlap or over lap percentage:</vt:lpstr>
      <vt:lpstr>For a length/ width of seam (w- 2.2 te +1.1 tb) the length of over lap is (BH + CH + 1.1 tc -w)  overlap % =                          BH + CH + 1.1 tc –w ×100                                            w- (2.2 te + 1.1 tb) </vt:lpstr>
      <vt:lpstr>Can Washing</vt:lpstr>
      <vt:lpstr>Thermal Processing/Sterilization</vt:lpstr>
      <vt:lpstr>Thermal Processing/Sterilization</vt:lpstr>
      <vt:lpstr>Thermal Processing/Sterilization</vt:lpstr>
      <vt:lpstr>Thermal Processing/Sterilization</vt:lpstr>
      <vt:lpstr>Thermal Processing/Sterilization</vt:lpstr>
      <vt:lpstr>Thermal Processing/Sterilization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Canning Operation</dc:title>
  <dc:creator>HP</dc:creator>
  <cp:lastModifiedBy>HP</cp:lastModifiedBy>
  <cp:revision>30</cp:revision>
  <dcterms:created xsi:type="dcterms:W3CDTF">2020-04-06T05:31:44Z</dcterms:created>
  <dcterms:modified xsi:type="dcterms:W3CDTF">2020-04-13T07:47:05Z</dcterms:modified>
</cp:coreProperties>
</file>