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31" r:id="rId3"/>
    <p:sldId id="339" r:id="rId4"/>
    <p:sldId id="346" r:id="rId5"/>
    <p:sldId id="303" r:id="rId6"/>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0066"/>
    <a:srgbClr val="333399"/>
    <a:srgbClr val="FFCC66"/>
    <a:srgbClr val="FF9933"/>
    <a:srgbClr val="57B2B9"/>
    <a:srgbClr val="FF6699"/>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73" autoAdjust="0"/>
    <p:restoredTop sz="94717" autoAdjust="0"/>
  </p:normalViewPr>
  <p:slideViewPr>
    <p:cSldViewPr>
      <p:cViewPr>
        <p:scale>
          <a:sx n="93" d="100"/>
          <a:sy n="93" d="100"/>
        </p:scale>
        <p:origin x="-426" y="5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A917ED0E-056C-42E0-A7BB-D3C73988389C}"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24C8500-4D76-459A-B012-9FEE3692BAB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199171E-08A3-4CB0-A9DD-9F4C9DF087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DF6BDCF-D454-41FA-9EE5-EC6F8CBB237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FBF20CD-7DA3-4EF9-9395-C23943D11D6C}"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BA20F3D-AC85-4977-82F1-DE42A357DDF7}"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2C372A2-9050-45E5-BF4E-BD0A69373C2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3A39531-3543-4322-82FE-89AFA0144E7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8D39F4B-050D-4442-B639-BB34EDF569E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8F64B99-70E9-4A71-8594-22CA9F5956FF}"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563C1A07-D9F6-4D91-AC9F-5619BF32B35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DF5F1317-4DFA-4063-977B-A73078FCF8B8}"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381000"/>
            <a:ext cx="7315200" cy="29718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609600"/>
            <a:ext cx="8686800" cy="2819400"/>
          </a:xfrm>
        </p:spPr>
        <p:txBody>
          <a:bodyPr/>
          <a:lstStyle/>
          <a:p>
            <a:pPr>
              <a:defRPr/>
            </a:pPr>
            <a:r>
              <a:rPr lang="en-IN" sz="4000" dirty="0" smtClean="0"/>
              <a:t>CONDUCTION THROUGH A CYLINDRICAL WALL</a:t>
            </a:r>
            <a:r>
              <a:rPr lang="en-US" sz="5400" b="1" dirty="0" smtClean="0">
                <a:solidFill>
                  <a:srgbClr val="FF0000"/>
                </a:solidFill>
              </a:rPr>
              <a:t/>
            </a:r>
            <a:br>
              <a:rPr lang="en-US" sz="5400" b="1" dirty="0" smtClean="0">
                <a:solidFill>
                  <a:srgbClr val="FF0000"/>
                </a:solidFill>
              </a:rPr>
            </a:br>
            <a:r>
              <a:rPr lang="en-US" sz="2800" b="1" dirty="0" smtClean="0">
                <a:solidFill>
                  <a:srgbClr val="FF0000"/>
                </a:solidFill>
              </a:rPr>
              <a:t>Heat and Mass Transfer (DTE </a:t>
            </a:r>
            <a:r>
              <a:rPr lang="en-US" sz="2800" b="1" dirty="0" smtClean="0">
                <a:solidFill>
                  <a:srgbClr val="FF0000"/>
                </a:solidFill>
              </a:rPr>
              <a:t>- </a:t>
            </a:r>
            <a:r>
              <a:rPr lang="en-US" sz="2800" b="1" dirty="0" smtClean="0">
                <a:solidFill>
                  <a:srgbClr val="FF0000"/>
                </a:solidFill>
              </a:rPr>
              <a:t>122)</a:t>
            </a:r>
            <a:endParaRPr lang="en-US" sz="28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a:t>
            </a:r>
            <a:r>
              <a:rPr lang="en-US" sz="2000" b="1" dirty="0" smtClean="0"/>
              <a:t>Technology</a:t>
            </a:r>
            <a:r>
              <a:rPr lang="en-US" sz="2000" b="1" dirty="0" smtClean="0"/>
              <a:t>,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6553200" cy="457200"/>
          </a:xfrm>
        </p:spPr>
        <p:txBody>
          <a:bodyPr>
            <a:normAutofit fontScale="90000"/>
          </a:bodyPr>
          <a:lstStyle/>
          <a:p>
            <a:r>
              <a:rPr lang="en-US" sz="2800" b="1" dirty="0" smtClean="0">
                <a:solidFill>
                  <a:srgbClr val="C00000"/>
                </a:solidFill>
              </a:rPr>
              <a:t>Conduction Through Cylindrical Wall</a:t>
            </a:r>
            <a:endParaRPr lang="en-US" sz="2800" b="1" dirty="0">
              <a:solidFill>
                <a:srgbClr val="FF0000"/>
              </a:solidFill>
            </a:endParaRPr>
          </a:p>
        </p:txBody>
      </p:sp>
      <p:sp>
        <p:nvSpPr>
          <p:cNvPr id="3" name="Content Placeholder 2"/>
          <p:cNvSpPr>
            <a:spLocks noGrp="1"/>
          </p:cNvSpPr>
          <p:nvPr>
            <p:ph idx="1"/>
          </p:nvPr>
        </p:nvSpPr>
        <p:spPr>
          <a:xfrm>
            <a:off x="381000" y="838201"/>
            <a:ext cx="8534400" cy="5715000"/>
          </a:xfrm>
        </p:spPr>
        <p:txBody>
          <a:bodyPr>
            <a:normAutofit/>
          </a:bodyPr>
          <a:lstStyle/>
          <a:p>
            <a:pPr>
              <a:buNone/>
            </a:pPr>
            <a:r>
              <a:rPr lang="en-US" sz="700" dirty="0" smtClean="0"/>
              <a:t> </a:t>
            </a:r>
            <a:endParaRPr lang="en-US" sz="1600" dirty="0" smtClean="0"/>
          </a:p>
          <a:p>
            <a:pPr marL="339725" lvl="1" indent="-339725" algn="just">
              <a:buFont typeface="Wingdings" pitchFamily="2" charset="2"/>
              <a:buChar char="Ø"/>
            </a:pPr>
            <a:r>
              <a:rPr lang="en-IN" dirty="0" smtClean="0"/>
              <a:t>Let us consider a cylindrical wall of l m long with inner radius r</a:t>
            </a:r>
            <a:r>
              <a:rPr lang="en-IN" baseline="-25000" dirty="0" smtClean="0"/>
              <a:t>1</a:t>
            </a:r>
            <a:r>
              <a:rPr lang="en-IN" dirty="0" smtClean="0"/>
              <a:t> and outer radius r</a:t>
            </a:r>
            <a:r>
              <a:rPr lang="en-IN" baseline="-25000" dirty="0" smtClean="0"/>
              <a:t>2</a:t>
            </a:r>
            <a:r>
              <a:rPr lang="en-IN" dirty="0" smtClean="0"/>
              <a:t>. Let us assume </a:t>
            </a:r>
            <a:r>
              <a:rPr lang="en-IN" dirty="0" smtClean="0"/>
              <a:t>K </a:t>
            </a:r>
            <a:r>
              <a:rPr lang="en-IN" dirty="0" smtClean="0"/>
              <a:t>of the material is constant. The inner and outer faces are held at constant temperatures t</a:t>
            </a:r>
            <a:r>
              <a:rPr lang="en-IN" baseline="-25000" dirty="0" smtClean="0"/>
              <a:t>1</a:t>
            </a:r>
            <a:r>
              <a:rPr lang="en-IN" dirty="0" smtClean="0"/>
              <a:t> and t</a:t>
            </a:r>
            <a:r>
              <a:rPr lang="en-IN" baseline="-25000" dirty="0" smtClean="0"/>
              <a:t>2</a:t>
            </a:r>
            <a:r>
              <a:rPr lang="en-IN" dirty="0" smtClean="0"/>
              <a:t> under the condition that t</a:t>
            </a:r>
            <a:r>
              <a:rPr lang="en-IN" baseline="-25000" dirty="0" smtClean="0"/>
              <a:t>1</a:t>
            </a:r>
            <a:r>
              <a:rPr lang="en-IN" dirty="0" smtClean="0"/>
              <a:t>&gt;t</a:t>
            </a:r>
            <a:r>
              <a:rPr lang="en-IN" baseline="-25000" dirty="0" smtClean="0"/>
              <a:t>2</a:t>
            </a:r>
            <a:r>
              <a:rPr lang="en-IN" dirty="0" smtClean="0"/>
              <a:t>. </a:t>
            </a:r>
            <a:endParaRPr lang="en-IN" dirty="0" smtClean="0"/>
          </a:p>
          <a:p>
            <a:pPr marL="339725" lvl="1" indent="-339725" algn="just">
              <a:buFont typeface="Wingdings" pitchFamily="2" charset="2"/>
              <a:buChar char="Ø"/>
            </a:pPr>
            <a:r>
              <a:rPr lang="en-IN" dirty="0" smtClean="0"/>
              <a:t>Therefore </a:t>
            </a:r>
            <a:r>
              <a:rPr lang="en-IN" dirty="0" smtClean="0"/>
              <a:t>temperature varies only </a:t>
            </a:r>
            <a:r>
              <a:rPr lang="en-IN" dirty="0" err="1" smtClean="0"/>
              <a:t>radially</a:t>
            </a:r>
            <a:r>
              <a:rPr lang="en-IN" dirty="0" smtClean="0"/>
              <a:t> and we can assume that this radial direction is x-direction. Thus temperature field is one dimensional and the isothermal surfaces are cylindrical surfaces possessing a common axis with the tube</a:t>
            </a:r>
            <a:r>
              <a:rPr lang="en-IN" dirty="0" smtClean="0"/>
              <a:t>.</a:t>
            </a:r>
          </a:p>
          <a:p>
            <a:pPr marL="339725" lvl="1" indent="-339725" algn="just">
              <a:buFont typeface="Wingdings" pitchFamily="2" charset="2"/>
              <a:buChar char="Ø"/>
            </a:pPr>
            <a:r>
              <a:rPr lang="en-IN" dirty="0" smtClean="0"/>
              <a:t>Let us consider an annular layer of radius r and thickness </a:t>
            </a:r>
            <a:r>
              <a:rPr lang="en-IN" i="1" dirty="0" err="1" smtClean="0"/>
              <a:t>dr</a:t>
            </a:r>
            <a:r>
              <a:rPr lang="en-IN" dirty="0" smtClean="0"/>
              <a:t> inside the wall limited by two cylindrical isothermal surfaces. Let us apply Fourier’s law:</a:t>
            </a:r>
            <a:endParaRPr lang="en-US" dirty="0" smtClean="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2800" b="1" dirty="0" smtClean="0">
                <a:solidFill>
                  <a:srgbClr val="FF0000"/>
                </a:solidFill>
              </a:rPr>
              <a:t> </a:t>
            </a:r>
            <a:r>
              <a:rPr lang="en-US" sz="3600" b="1" dirty="0" smtClean="0">
                <a:solidFill>
                  <a:srgbClr val="C00000"/>
                </a:solidFill>
              </a:rPr>
              <a:t>Conduction Through Cylindrical Wall</a:t>
            </a:r>
            <a:endParaRPr lang="en-US" sz="3600" dirty="0"/>
          </a:p>
        </p:txBody>
      </p:sp>
      <p:sp>
        <p:nvSpPr>
          <p:cNvPr id="3" name="Content Placeholder 2"/>
          <p:cNvSpPr>
            <a:spLocks noGrp="1"/>
          </p:cNvSpPr>
          <p:nvPr>
            <p:ph idx="1"/>
          </p:nvPr>
        </p:nvSpPr>
        <p:spPr>
          <a:xfrm>
            <a:off x="152400" y="609600"/>
            <a:ext cx="8839200" cy="6096000"/>
          </a:xfrm>
        </p:spPr>
        <p:txBody>
          <a:bodyPr>
            <a:normAutofit fontScale="77500" lnSpcReduction="20000"/>
          </a:bodyPr>
          <a:lstStyle/>
          <a:p>
            <a:pPr>
              <a:buFont typeface="Wingdings" pitchFamily="2" charset="2"/>
              <a:buChar char="Ø"/>
            </a:pPr>
            <a:endParaRPr lang="en-US" sz="2200" b="1" baseline="-25000" dirty="0" smtClean="0">
              <a:solidFill>
                <a:srgbClr val="FF0000"/>
              </a:solidFill>
              <a:latin typeface="+mj-lt"/>
            </a:endParaRPr>
          </a:p>
          <a:p>
            <a:r>
              <a:rPr lang="en-IN" sz="2800" dirty="0" smtClean="0"/>
              <a:t>Q = </a:t>
            </a:r>
            <a:r>
              <a:rPr lang="en-IN" sz="2800" dirty="0" smtClean="0"/>
              <a:t>_ KA </a:t>
            </a:r>
            <a:r>
              <a:rPr lang="en-IN" sz="2800" dirty="0" err="1" smtClean="0"/>
              <a:t>dt</a:t>
            </a:r>
            <a:r>
              <a:rPr lang="en-IN" sz="2800" dirty="0" smtClean="0"/>
              <a:t>/</a:t>
            </a:r>
            <a:r>
              <a:rPr lang="en-IN" sz="2800" dirty="0" err="1" smtClean="0"/>
              <a:t>dr</a:t>
            </a:r>
            <a:endParaRPr lang="en-IN" dirty="0" smtClean="0"/>
          </a:p>
          <a:p>
            <a:r>
              <a:rPr lang="en-IN" sz="2800" dirty="0" smtClean="0"/>
              <a:t>Q =  </a:t>
            </a:r>
            <a:r>
              <a:rPr lang="en-IN" sz="2800" dirty="0" smtClean="0"/>
              <a:t>-K (2πrL)</a:t>
            </a:r>
            <a:r>
              <a:rPr lang="en-IN" sz="2800" dirty="0" err="1" smtClean="0"/>
              <a:t>dt</a:t>
            </a:r>
            <a:r>
              <a:rPr lang="en-IN" sz="2800" dirty="0" smtClean="0"/>
              <a:t>/</a:t>
            </a:r>
            <a:r>
              <a:rPr lang="en-IN" sz="2800" dirty="0" err="1" smtClean="0"/>
              <a:t>dr</a:t>
            </a:r>
            <a:r>
              <a:rPr lang="en-IN" sz="2800" dirty="0" smtClean="0"/>
              <a:t>  [kcal/hr]</a:t>
            </a:r>
          </a:p>
          <a:p>
            <a:r>
              <a:rPr lang="en-IN" sz="2800" dirty="0" smtClean="0"/>
              <a:t>∫</a:t>
            </a:r>
            <a:r>
              <a:rPr lang="en-IN" sz="2800" dirty="0" err="1" smtClean="0"/>
              <a:t>dt</a:t>
            </a:r>
            <a:r>
              <a:rPr lang="en-IN" sz="2800" dirty="0" smtClean="0"/>
              <a:t> = </a:t>
            </a:r>
            <a:r>
              <a:rPr lang="en-IN" sz="2400" dirty="0" smtClean="0"/>
              <a:t>∫ {-Q/K (2πL)}</a:t>
            </a:r>
            <a:r>
              <a:rPr lang="en-IN" sz="2400" dirty="0" err="1" smtClean="0"/>
              <a:t>dr</a:t>
            </a:r>
            <a:r>
              <a:rPr lang="en-IN" sz="2400" dirty="0" smtClean="0"/>
              <a:t>/r</a:t>
            </a:r>
            <a:endParaRPr lang="en-IN" dirty="0" smtClean="0"/>
          </a:p>
          <a:p>
            <a:r>
              <a:rPr lang="en-IN" sz="2800" dirty="0" smtClean="0"/>
              <a:t>t = -</a:t>
            </a:r>
            <a:r>
              <a:rPr lang="en-IN" sz="2800" dirty="0" smtClean="0"/>
              <a:t>Q/K </a:t>
            </a:r>
            <a:r>
              <a:rPr lang="en-IN" sz="2800" dirty="0" smtClean="0"/>
              <a:t>(2πL</a:t>
            </a:r>
            <a:r>
              <a:rPr lang="en-IN" sz="2800" dirty="0" smtClean="0"/>
              <a:t>) </a:t>
            </a:r>
            <a:r>
              <a:rPr lang="en-IN" sz="2800" dirty="0" err="1" smtClean="0"/>
              <a:t>ln</a:t>
            </a:r>
            <a:r>
              <a:rPr lang="en-IN" sz="2800" dirty="0" smtClean="0"/>
              <a:t> r + C</a:t>
            </a:r>
            <a:endParaRPr lang="en-IN" dirty="0" smtClean="0"/>
          </a:p>
          <a:p>
            <a:r>
              <a:rPr lang="en-IN" sz="2800" dirty="0" smtClean="0"/>
              <a:t>Let us subject this solution to boundary conditions [r = r</a:t>
            </a:r>
            <a:r>
              <a:rPr lang="en-IN" sz="2800" baseline="-25000" dirty="0" smtClean="0"/>
              <a:t>1</a:t>
            </a:r>
            <a:r>
              <a:rPr lang="en-IN" sz="2800" dirty="0" smtClean="0"/>
              <a:t>, t = t</a:t>
            </a:r>
            <a:r>
              <a:rPr lang="en-IN" sz="2800" baseline="-25000" dirty="0" smtClean="0"/>
              <a:t>1</a:t>
            </a:r>
            <a:r>
              <a:rPr lang="en-IN" sz="2800" dirty="0" smtClean="0"/>
              <a:t>] and [r = r</a:t>
            </a:r>
            <a:r>
              <a:rPr lang="en-IN" sz="2800" baseline="-25000" dirty="0" smtClean="0"/>
              <a:t>2</a:t>
            </a:r>
            <a:r>
              <a:rPr lang="en-IN" sz="2800" dirty="0" smtClean="0"/>
              <a:t>, t = t</a:t>
            </a:r>
            <a:r>
              <a:rPr lang="en-IN" sz="2800" baseline="-25000" dirty="0" smtClean="0"/>
              <a:t>2</a:t>
            </a:r>
            <a:r>
              <a:rPr lang="en-IN" sz="2800" dirty="0" smtClean="0"/>
              <a:t>]</a:t>
            </a:r>
            <a:endParaRPr lang="en-IN" dirty="0" smtClean="0"/>
          </a:p>
          <a:p>
            <a:r>
              <a:rPr lang="en-IN" sz="2800" dirty="0" smtClean="0"/>
              <a:t>t</a:t>
            </a:r>
            <a:r>
              <a:rPr lang="en-IN" sz="2800" baseline="-25000" dirty="0" smtClean="0"/>
              <a:t>1 </a:t>
            </a:r>
            <a:r>
              <a:rPr lang="en-IN" sz="2800" dirty="0" smtClean="0"/>
              <a:t>= </a:t>
            </a:r>
            <a:r>
              <a:rPr lang="en-IN" sz="2400" dirty="0" smtClean="0"/>
              <a:t>-Q/K (2πL) </a:t>
            </a:r>
            <a:r>
              <a:rPr lang="en-IN" sz="2400" dirty="0" err="1" smtClean="0"/>
              <a:t>ln</a:t>
            </a:r>
            <a:r>
              <a:rPr lang="en-IN" sz="2400" dirty="0" smtClean="0"/>
              <a:t> </a:t>
            </a:r>
            <a:r>
              <a:rPr lang="en-IN" sz="2400" dirty="0" smtClean="0"/>
              <a:t>r</a:t>
            </a:r>
            <a:r>
              <a:rPr lang="en-IN" sz="2400" baseline="-25000" dirty="0" smtClean="0"/>
              <a:t>1</a:t>
            </a:r>
            <a:r>
              <a:rPr lang="en-IN" sz="2400" dirty="0" smtClean="0"/>
              <a:t> </a:t>
            </a:r>
            <a:r>
              <a:rPr lang="en-IN" sz="2400" dirty="0" smtClean="0"/>
              <a:t>+ C</a:t>
            </a:r>
            <a:endParaRPr lang="en-IN" dirty="0" smtClean="0"/>
          </a:p>
          <a:p>
            <a:r>
              <a:rPr lang="en-IN" sz="2800" dirty="0" smtClean="0"/>
              <a:t>t</a:t>
            </a:r>
            <a:r>
              <a:rPr lang="en-IN" sz="2800" baseline="-25000" dirty="0" smtClean="0"/>
              <a:t>2 </a:t>
            </a:r>
            <a:r>
              <a:rPr lang="en-IN" sz="2800" dirty="0" smtClean="0"/>
              <a:t>= </a:t>
            </a:r>
            <a:r>
              <a:rPr lang="en-IN" sz="2400" dirty="0" smtClean="0"/>
              <a:t>-Q/K (2πL) </a:t>
            </a:r>
            <a:r>
              <a:rPr lang="en-IN" sz="2400" dirty="0" err="1" smtClean="0"/>
              <a:t>ln</a:t>
            </a:r>
            <a:r>
              <a:rPr lang="en-IN" sz="2400" dirty="0" smtClean="0"/>
              <a:t> </a:t>
            </a:r>
            <a:r>
              <a:rPr lang="en-IN" sz="2400" dirty="0" smtClean="0"/>
              <a:t>r</a:t>
            </a:r>
            <a:r>
              <a:rPr lang="en-IN" sz="2400" baseline="-25000" dirty="0" smtClean="0"/>
              <a:t>2</a:t>
            </a:r>
            <a:r>
              <a:rPr lang="en-IN" sz="2400" dirty="0" smtClean="0"/>
              <a:t> </a:t>
            </a:r>
            <a:r>
              <a:rPr lang="en-IN" sz="2400" dirty="0" smtClean="0"/>
              <a:t>+ </a:t>
            </a:r>
            <a:r>
              <a:rPr lang="en-IN" sz="2400" dirty="0" smtClean="0"/>
              <a:t>C</a:t>
            </a:r>
          </a:p>
          <a:p>
            <a:r>
              <a:rPr lang="en-IN" sz="2400" dirty="0" smtClean="0"/>
              <a:t>t</a:t>
            </a:r>
            <a:r>
              <a:rPr lang="en-IN" sz="2400" baseline="-25000" dirty="0" smtClean="0"/>
              <a:t>1 </a:t>
            </a:r>
            <a:r>
              <a:rPr lang="en-IN" sz="2400" dirty="0" smtClean="0"/>
              <a:t> - t</a:t>
            </a:r>
            <a:r>
              <a:rPr lang="en-IN" sz="2400" baseline="-25000" dirty="0" smtClean="0"/>
              <a:t>2  </a:t>
            </a:r>
            <a:r>
              <a:rPr lang="en-IN" sz="2400" dirty="0" smtClean="0"/>
              <a:t> = Q/</a:t>
            </a:r>
            <a:r>
              <a:rPr lang="en-IN" sz="2800" dirty="0" smtClean="0"/>
              <a:t> </a:t>
            </a:r>
            <a:r>
              <a:rPr lang="en-IN" sz="2800" dirty="0" smtClean="0"/>
              <a:t>K </a:t>
            </a:r>
            <a:r>
              <a:rPr lang="en-IN" sz="2800" dirty="0" smtClean="0"/>
              <a:t>(2πL) </a:t>
            </a:r>
            <a:r>
              <a:rPr lang="en-IN" sz="2800" dirty="0" smtClean="0"/>
              <a:t>{ </a:t>
            </a:r>
            <a:r>
              <a:rPr lang="en-IN" sz="2800" dirty="0" err="1" smtClean="0"/>
              <a:t>ln</a:t>
            </a:r>
            <a:r>
              <a:rPr lang="en-IN" sz="2800" dirty="0" smtClean="0"/>
              <a:t> r</a:t>
            </a:r>
            <a:r>
              <a:rPr lang="en-IN" sz="2800" baseline="-25000" dirty="0" smtClean="0"/>
              <a:t>2</a:t>
            </a:r>
            <a:r>
              <a:rPr lang="en-IN" sz="2800" baseline="-25000" dirty="0" smtClean="0"/>
              <a:t> </a:t>
            </a:r>
            <a:r>
              <a:rPr lang="en-IN" sz="2800" dirty="0" smtClean="0"/>
              <a:t> - </a:t>
            </a:r>
            <a:r>
              <a:rPr lang="en-IN" sz="2800" dirty="0" err="1" smtClean="0"/>
              <a:t>ln</a:t>
            </a:r>
            <a:r>
              <a:rPr lang="en-IN" sz="2800" dirty="0" smtClean="0"/>
              <a:t> </a:t>
            </a:r>
            <a:r>
              <a:rPr lang="en-IN" sz="2800" dirty="0" smtClean="0"/>
              <a:t>r</a:t>
            </a:r>
            <a:r>
              <a:rPr lang="en-IN" sz="2800" baseline="-25000" dirty="0" smtClean="0"/>
              <a:t>1</a:t>
            </a:r>
            <a:r>
              <a:rPr lang="en-IN" sz="2800" dirty="0" smtClean="0"/>
              <a:t> }</a:t>
            </a:r>
          </a:p>
          <a:p>
            <a:r>
              <a:rPr lang="en-IN" sz="2000" dirty="0" smtClean="0"/>
              <a:t>t</a:t>
            </a:r>
            <a:r>
              <a:rPr lang="en-IN" sz="2000" baseline="-25000" dirty="0" smtClean="0"/>
              <a:t>1 </a:t>
            </a:r>
            <a:r>
              <a:rPr lang="en-IN" sz="2000" dirty="0" smtClean="0"/>
              <a:t> - t</a:t>
            </a:r>
            <a:r>
              <a:rPr lang="en-IN" sz="2000" baseline="-25000" dirty="0" smtClean="0"/>
              <a:t>2 </a:t>
            </a:r>
            <a:r>
              <a:rPr lang="en-IN" sz="2000" dirty="0" smtClean="0"/>
              <a:t> = {Q</a:t>
            </a:r>
            <a:r>
              <a:rPr lang="en-IN" sz="2000" dirty="0" smtClean="0"/>
              <a:t>/</a:t>
            </a:r>
            <a:r>
              <a:rPr lang="en-IN" sz="2400" dirty="0" smtClean="0"/>
              <a:t> K (2πL</a:t>
            </a:r>
            <a:r>
              <a:rPr lang="en-IN" sz="2400" dirty="0" smtClean="0"/>
              <a:t>)} </a:t>
            </a:r>
            <a:r>
              <a:rPr lang="en-IN" sz="2400" dirty="0" smtClean="0"/>
              <a:t>{ </a:t>
            </a:r>
            <a:r>
              <a:rPr lang="en-IN" sz="2400" dirty="0" err="1" smtClean="0"/>
              <a:t>ln</a:t>
            </a:r>
            <a:r>
              <a:rPr lang="en-IN" sz="2400" dirty="0" smtClean="0"/>
              <a:t> </a:t>
            </a:r>
            <a:r>
              <a:rPr lang="en-IN" sz="2400" dirty="0" smtClean="0"/>
              <a:t>r</a:t>
            </a:r>
            <a:r>
              <a:rPr lang="en-IN" sz="2400" baseline="-25000" dirty="0" smtClean="0"/>
              <a:t>2</a:t>
            </a:r>
            <a:r>
              <a:rPr lang="en-IN" sz="2400" dirty="0" smtClean="0"/>
              <a:t>/ r</a:t>
            </a:r>
            <a:r>
              <a:rPr lang="en-IN" sz="2400" baseline="-25000" dirty="0" smtClean="0"/>
              <a:t>1</a:t>
            </a:r>
            <a:r>
              <a:rPr lang="en-IN" sz="2400" dirty="0" smtClean="0"/>
              <a:t> </a:t>
            </a:r>
            <a:r>
              <a:rPr lang="en-IN" sz="2400" dirty="0" smtClean="0"/>
              <a:t>}</a:t>
            </a:r>
            <a:endParaRPr lang="en-IN" dirty="0" smtClean="0"/>
          </a:p>
          <a:p>
            <a:r>
              <a:rPr lang="en-IN" sz="2800" dirty="0" smtClean="0"/>
              <a:t>Q </a:t>
            </a:r>
            <a:r>
              <a:rPr lang="en-IN" sz="2800" dirty="0" smtClean="0"/>
              <a:t>= ( </a:t>
            </a:r>
            <a:r>
              <a:rPr lang="en-IN" sz="2800" dirty="0" smtClean="0"/>
              <a:t>t</a:t>
            </a:r>
            <a:r>
              <a:rPr lang="en-IN" sz="2800" baseline="-25000" dirty="0" smtClean="0"/>
              <a:t>1 </a:t>
            </a:r>
            <a:r>
              <a:rPr lang="en-IN" sz="2800" dirty="0" smtClean="0"/>
              <a:t> - </a:t>
            </a:r>
            <a:r>
              <a:rPr lang="en-IN" sz="2800" dirty="0" smtClean="0"/>
              <a:t>t</a:t>
            </a:r>
            <a:r>
              <a:rPr lang="en-IN" sz="2800" baseline="-25000" dirty="0" smtClean="0"/>
              <a:t>2</a:t>
            </a:r>
            <a:r>
              <a:rPr lang="en-IN" sz="2800" dirty="0" smtClean="0"/>
              <a:t>) </a:t>
            </a:r>
            <a:r>
              <a:rPr lang="en-IN" sz="2800" dirty="0" smtClean="0"/>
              <a:t>K (2πL</a:t>
            </a:r>
            <a:r>
              <a:rPr lang="en-IN" sz="2800" dirty="0" smtClean="0"/>
              <a:t>)/</a:t>
            </a:r>
            <a:r>
              <a:rPr lang="en-IN" sz="2800" dirty="0" smtClean="0"/>
              <a:t> { </a:t>
            </a:r>
            <a:r>
              <a:rPr lang="en-IN" sz="2800" dirty="0" err="1" smtClean="0"/>
              <a:t>ln</a:t>
            </a:r>
            <a:r>
              <a:rPr lang="en-IN" sz="2800" dirty="0" smtClean="0"/>
              <a:t> </a:t>
            </a:r>
            <a:r>
              <a:rPr lang="en-IN" sz="2800" dirty="0" smtClean="0"/>
              <a:t>d</a:t>
            </a:r>
            <a:r>
              <a:rPr lang="en-IN" sz="2800" baseline="-25000" dirty="0" smtClean="0"/>
              <a:t>2</a:t>
            </a:r>
            <a:r>
              <a:rPr lang="en-IN" sz="2800" dirty="0" smtClean="0"/>
              <a:t>/ </a:t>
            </a:r>
            <a:r>
              <a:rPr lang="en-IN" sz="2800" dirty="0" smtClean="0"/>
              <a:t>d</a:t>
            </a:r>
            <a:r>
              <a:rPr lang="en-IN" sz="2800" baseline="-25000" dirty="0" smtClean="0"/>
              <a:t>1</a:t>
            </a:r>
            <a:r>
              <a:rPr lang="en-IN" sz="2800" dirty="0" smtClean="0"/>
              <a:t> </a:t>
            </a:r>
            <a:r>
              <a:rPr lang="en-IN" sz="2800" dirty="0" smtClean="0"/>
              <a:t>}</a:t>
            </a:r>
            <a:r>
              <a:rPr lang="en-IN" sz="2800" dirty="0" smtClean="0"/>
              <a:t> </a:t>
            </a:r>
            <a:r>
              <a:rPr lang="en-IN" sz="2800" dirty="0" smtClean="0"/>
              <a:t> kcal/hr</a:t>
            </a:r>
            <a:endParaRPr lang="en-IN" dirty="0" smtClean="0"/>
          </a:p>
          <a:p>
            <a:r>
              <a:rPr lang="en-IN" sz="2800" dirty="0" smtClean="0"/>
              <a:t>Hence the amount of heat flowing through the wall of the tube per hour is directly proportional to λ, l (length of the tube) and the ∆t (temperature difference = t</a:t>
            </a:r>
            <a:r>
              <a:rPr lang="en-IN" sz="2800" baseline="-25000" dirty="0" smtClean="0"/>
              <a:t>1</a:t>
            </a:r>
            <a:r>
              <a:rPr lang="en-IN" sz="2800" dirty="0" smtClean="0"/>
              <a:t>-t</a:t>
            </a:r>
            <a:r>
              <a:rPr lang="en-IN" sz="2800" baseline="-25000" dirty="0" smtClean="0"/>
              <a:t>2</a:t>
            </a:r>
            <a:r>
              <a:rPr lang="en-IN" sz="2800" dirty="0" smtClean="0"/>
              <a:t>) and inversely proportional to the natural logarithm of the ratio of outer radius to inner radius and the radii ratio can be replaced by that of diameters. This equation is the calculation formula for conduction through a homogeneous cylindrical wall. It remains true for the case if t</a:t>
            </a:r>
            <a:r>
              <a:rPr lang="en-IN" sz="2800" baseline="-25000" dirty="0" smtClean="0"/>
              <a:t>1</a:t>
            </a:r>
            <a:r>
              <a:rPr lang="en-IN" sz="2800" dirty="0" smtClean="0"/>
              <a:t>&lt;t</a:t>
            </a:r>
            <a:r>
              <a:rPr lang="en-IN" sz="2800" baseline="-25000" dirty="0" smtClean="0"/>
              <a:t>2</a:t>
            </a:r>
            <a:r>
              <a:rPr lang="en-IN" sz="2800" dirty="0" smtClean="0"/>
              <a:t>. In that case, the flow of heat is directed from the outer surface to the inner.</a:t>
            </a:r>
            <a:endParaRPr lang="en-IN" dirty="0" smtClean="0"/>
          </a:p>
          <a:p>
            <a:pPr marL="339725" lvl="1" indent="-339725">
              <a:buFont typeface="Wingdings" pitchFamily="2" charset="2"/>
              <a:buChar char="Ø"/>
            </a:pPr>
            <a:endParaRPr lang="en-US" sz="1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b="1" dirty="0" smtClean="0">
                <a:solidFill>
                  <a:srgbClr val="FF0000"/>
                </a:solidFill>
              </a:rPr>
              <a:t>Temperature distribution along the radius</a:t>
            </a:r>
            <a:endParaRPr lang="en-US" sz="3200" dirty="0"/>
          </a:p>
        </p:txBody>
      </p:sp>
      <p:sp>
        <p:nvSpPr>
          <p:cNvPr id="3" name="Content Placeholder 2"/>
          <p:cNvSpPr>
            <a:spLocks noGrp="1"/>
          </p:cNvSpPr>
          <p:nvPr>
            <p:ph idx="1"/>
          </p:nvPr>
        </p:nvSpPr>
        <p:spPr>
          <a:xfrm>
            <a:off x="381000" y="838200"/>
            <a:ext cx="8229600" cy="5638800"/>
          </a:xfrm>
        </p:spPr>
        <p:txBody>
          <a:bodyPr>
            <a:normAutofit fontScale="92500" lnSpcReduction="10000"/>
          </a:bodyPr>
          <a:lstStyle/>
          <a:p>
            <a:pPr algn="just">
              <a:buFont typeface="Wingdings" pitchFamily="2" charset="2"/>
              <a:buChar char="Ø"/>
            </a:pPr>
            <a:r>
              <a:rPr lang="en-IN" sz="2400" dirty="0" smtClean="0"/>
              <a:t>By inserting the value of the constant </a:t>
            </a:r>
            <a:r>
              <a:rPr lang="en-IN" sz="2400" dirty="0" smtClean="0"/>
              <a:t>C</a:t>
            </a:r>
          </a:p>
          <a:p>
            <a:pPr algn="just">
              <a:buFont typeface="Wingdings" pitchFamily="2" charset="2"/>
              <a:buChar char="Ø"/>
            </a:pPr>
            <a:r>
              <a:rPr lang="en-IN" sz="2400" dirty="0" smtClean="0">
                <a:solidFill>
                  <a:srgbClr val="002060"/>
                </a:solidFill>
              </a:rPr>
              <a:t>C = t</a:t>
            </a:r>
            <a:r>
              <a:rPr lang="en-IN" sz="2400" baseline="-25000" dirty="0" smtClean="0">
                <a:solidFill>
                  <a:srgbClr val="002060"/>
                </a:solidFill>
              </a:rPr>
              <a:t>1 </a:t>
            </a:r>
            <a:r>
              <a:rPr lang="en-IN" sz="2400" dirty="0" smtClean="0">
                <a:solidFill>
                  <a:srgbClr val="002060"/>
                </a:solidFill>
              </a:rPr>
              <a:t> + </a:t>
            </a:r>
            <a:r>
              <a:rPr lang="en-IN" sz="2000" dirty="0" smtClean="0"/>
              <a:t>Q/</a:t>
            </a:r>
            <a:r>
              <a:rPr lang="en-IN" sz="2400" dirty="0" smtClean="0"/>
              <a:t> K (2πL) </a:t>
            </a:r>
            <a:r>
              <a:rPr lang="en-IN" sz="2400" dirty="0" err="1" smtClean="0"/>
              <a:t>ln</a:t>
            </a:r>
            <a:r>
              <a:rPr lang="en-IN" sz="2400" dirty="0" smtClean="0"/>
              <a:t> r</a:t>
            </a:r>
            <a:r>
              <a:rPr lang="en-IN" sz="2400" baseline="-25000" dirty="0" smtClean="0"/>
              <a:t>1</a:t>
            </a:r>
          </a:p>
          <a:p>
            <a:pPr algn="just">
              <a:buFont typeface="Wingdings" pitchFamily="2" charset="2"/>
              <a:buChar char="Ø"/>
            </a:pPr>
            <a:r>
              <a:rPr lang="en-IN" sz="2400" dirty="0" smtClean="0"/>
              <a:t>t = -Q/K (2πL) </a:t>
            </a:r>
            <a:r>
              <a:rPr lang="en-IN" sz="2400" dirty="0" err="1" smtClean="0"/>
              <a:t>ln</a:t>
            </a:r>
            <a:r>
              <a:rPr lang="en-IN" sz="2400" dirty="0" smtClean="0"/>
              <a:t> r </a:t>
            </a:r>
            <a:r>
              <a:rPr lang="en-IN" sz="2400" dirty="0" smtClean="0"/>
              <a:t>+ </a:t>
            </a:r>
            <a:r>
              <a:rPr lang="en-IN" sz="2400" dirty="0" smtClean="0">
                <a:solidFill>
                  <a:srgbClr val="002060"/>
                </a:solidFill>
              </a:rPr>
              <a:t>t</a:t>
            </a:r>
            <a:r>
              <a:rPr lang="en-IN" sz="2400" baseline="-25000" dirty="0" smtClean="0">
                <a:solidFill>
                  <a:srgbClr val="002060"/>
                </a:solidFill>
              </a:rPr>
              <a:t>1 </a:t>
            </a:r>
            <a:r>
              <a:rPr lang="en-IN" sz="2400" dirty="0" smtClean="0">
                <a:solidFill>
                  <a:srgbClr val="002060"/>
                </a:solidFill>
              </a:rPr>
              <a:t> + </a:t>
            </a:r>
            <a:r>
              <a:rPr lang="en-IN" sz="2000" dirty="0" smtClean="0"/>
              <a:t>Q/</a:t>
            </a:r>
            <a:r>
              <a:rPr lang="en-IN" sz="2400" dirty="0" smtClean="0"/>
              <a:t> K (2πL) </a:t>
            </a:r>
            <a:r>
              <a:rPr lang="en-IN" sz="2400" dirty="0" err="1" smtClean="0"/>
              <a:t>ln</a:t>
            </a:r>
            <a:r>
              <a:rPr lang="en-IN" sz="2400" dirty="0" smtClean="0"/>
              <a:t> </a:t>
            </a:r>
            <a:r>
              <a:rPr lang="en-IN" sz="2400" dirty="0" smtClean="0"/>
              <a:t>r</a:t>
            </a:r>
            <a:r>
              <a:rPr lang="en-IN" sz="2400" baseline="-25000" dirty="0" smtClean="0"/>
              <a:t>1</a:t>
            </a:r>
          </a:p>
          <a:p>
            <a:pPr algn="just">
              <a:buFont typeface="Wingdings" pitchFamily="2" charset="2"/>
              <a:buChar char="Ø"/>
            </a:pPr>
            <a:r>
              <a:rPr lang="en-IN" sz="2400" dirty="0" smtClean="0">
                <a:solidFill>
                  <a:srgbClr val="002060"/>
                </a:solidFill>
              </a:rPr>
              <a:t>t</a:t>
            </a:r>
            <a:r>
              <a:rPr lang="en-IN" sz="2400" dirty="0" smtClean="0">
                <a:solidFill>
                  <a:srgbClr val="002060"/>
                </a:solidFill>
              </a:rPr>
              <a:t> = t</a:t>
            </a:r>
            <a:r>
              <a:rPr lang="en-IN" sz="2400" baseline="-25000" dirty="0" smtClean="0">
                <a:solidFill>
                  <a:srgbClr val="002060"/>
                </a:solidFill>
              </a:rPr>
              <a:t>1 </a:t>
            </a:r>
            <a:r>
              <a:rPr lang="en-IN" sz="2400" dirty="0" smtClean="0">
                <a:solidFill>
                  <a:srgbClr val="002060"/>
                </a:solidFill>
              </a:rPr>
              <a:t> - </a:t>
            </a:r>
            <a:r>
              <a:rPr lang="en-IN" sz="2400" dirty="0" smtClean="0"/>
              <a:t>Q/K (2πL) </a:t>
            </a:r>
            <a:r>
              <a:rPr lang="en-IN" sz="2400" dirty="0" smtClean="0"/>
              <a:t>{</a:t>
            </a:r>
            <a:r>
              <a:rPr lang="en-IN" sz="2400" dirty="0" err="1" smtClean="0"/>
              <a:t>ln</a:t>
            </a:r>
            <a:r>
              <a:rPr lang="en-IN" sz="2400" dirty="0" smtClean="0"/>
              <a:t> r</a:t>
            </a:r>
            <a:r>
              <a:rPr lang="en-IN" sz="2400" baseline="-25000" dirty="0" smtClean="0"/>
              <a:t> </a:t>
            </a:r>
            <a:r>
              <a:rPr lang="en-IN" sz="2400" dirty="0" smtClean="0"/>
              <a:t> - </a:t>
            </a:r>
            <a:r>
              <a:rPr lang="en-IN" sz="2400" dirty="0" err="1" smtClean="0"/>
              <a:t>ln</a:t>
            </a:r>
            <a:r>
              <a:rPr lang="en-IN" sz="2400" dirty="0" smtClean="0"/>
              <a:t> r</a:t>
            </a:r>
            <a:r>
              <a:rPr lang="en-IN" sz="2400" baseline="-25000" dirty="0" smtClean="0"/>
              <a:t>1</a:t>
            </a:r>
            <a:r>
              <a:rPr lang="en-IN" sz="2400" dirty="0" smtClean="0"/>
              <a:t>}</a:t>
            </a:r>
          </a:p>
          <a:p>
            <a:pPr algn="just">
              <a:buFont typeface="Wingdings" pitchFamily="2" charset="2"/>
              <a:buChar char="Ø"/>
            </a:pPr>
            <a:r>
              <a:rPr lang="en-IN" sz="2400" dirty="0" smtClean="0"/>
              <a:t>By readjustment, and inserting the value of </a:t>
            </a:r>
            <a:r>
              <a:rPr lang="en-IN" sz="2400" dirty="0" smtClean="0"/>
              <a:t>Q</a:t>
            </a:r>
          </a:p>
          <a:p>
            <a:pPr algn="just">
              <a:buFont typeface="Wingdings" pitchFamily="2" charset="2"/>
              <a:buChar char="Ø"/>
            </a:pPr>
            <a:r>
              <a:rPr lang="en-IN" sz="2400" dirty="0" err="1" smtClean="0"/>
              <a:t>t</a:t>
            </a:r>
            <a:r>
              <a:rPr lang="en-IN" sz="2400" baseline="-25000" dirty="0" err="1" smtClean="0"/>
              <a:t>x</a:t>
            </a:r>
            <a:r>
              <a:rPr lang="en-IN" sz="2400" dirty="0" smtClean="0"/>
              <a:t> </a:t>
            </a:r>
            <a:r>
              <a:rPr lang="en-IN" sz="2400" dirty="0" smtClean="0"/>
              <a:t>= </a:t>
            </a:r>
            <a:r>
              <a:rPr lang="en-IN" sz="2400" dirty="0" smtClean="0">
                <a:solidFill>
                  <a:srgbClr val="002060"/>
                </a:solidFill>
              </a:rPr>
              <a:t>t</a:t>
            </a:r>
            <a:r>
              <a:rPr lang="en-IN" sz="2400" baseline="-25000" dirty="0" smtClean="0">
                <a:solidFill>
                  <a:srgbClr val="002060"/>
                </a:solidFill>
              </a:rPr>
              <a:t>1 </a:t>
            </a:r>
            <a:r>
              <a:rPr lang="en-IN" sz="2400" dirty="0" smtClean="0">
                <a:solidFill>
                  <a:srgbClr val="002060"/>
                </a:solidFill>
              </a:rPr>
              <a:t> - </a:t>
            </a:r>
            <a:r>
              <a:rPr lang="en-IN" sz="2400" dirty="0" smtClean="0"/>
              <a:t>( t</a:t>
            </a:r>
            <a:r>
              <a:rPr lang="en-IN" sz="2400" baseline="-25000" dirty="0" smtClean="0"/>
              <a:t>1 </a:t>
            </a:r>
            <a:r>
              <a:rPr lang="en-IN" sz="2400" dirty="0" smtClean="0"/>
              <a:t> - t</a:t>
            </a:r>
            <a:r>
              <a:rPr lang="en-IN" sz="2400" baseline="-25000" dirty="0" smtClean="0"/>
              <a:t>2</a:t>
            </a:r>
            <a:r>
              <a:rPr lang="en-IN" sz="2400" dirty="0" smtClean="0"/>
              <a:t>) </a:t>
            </a:r>
            <a:r>
              <a:rPr lang="en-IN" sz="2400" dirty="0" err="1" smtClean="0"/>
              <a:t>ln</a:t>
            </a:r>
            <a:r>
              <a:rPr lang="en-IN" sz="2400" dirty="0" smtClean="0"/>
              <a:t> </a:t>
            </a:r>
            <a:r>
              <a:rPr lang="en-IN" sz="2400" dirty="0" err="1" smtClean="0"/>
              <a:t>d</a:t>
            </a:r>
            <a:r>
              <a:rPr lang="en-IN" sz="2400" baseline="-25000" dirty="0" err="1" smtClean="0"/>
              <a:t>x</a:t>
            </a:r>
            <a:r>
              <a:rPr lang="en-IN" sz="2400" dirty="0" smtClean="0"/>
              <a:t>/ </a:t>
            </a:r>
            <a:r>
              <a:rPr lang="en-IN" sz="2400" dirty="0" smtClean="0"/>
              <a:t>{ </a:t>
            </a:r>
            <a:r>
              <a:rPr lang="en-IN" sz="2400" dirty="0" err="1" smtClean="0"/>
              <a:t>ln</a:t>
            </a:r>
            <a:r>
              <a:rPr lang="en-IN" sz="2400" dirty="0" smtClean="0"/>
              <a:t> d</a:t>
            </a:r>
            <a:r>
              <a:rPr lang="en-IN" sz="2400" baseline="-25000" dirty="0" smtClean="0"/>
              <a:t>2</a:t>
            </a:r>
            <a:r>
              <a:rPr lang="en-IN" sz="2400" dirty="0" smtClean="0"/>
              <a:t>/ d</a:t>
            </a:r>
            <a:r>
              <a:rPr lang="en-IN" sz="2400" baseline="-25000" dirty="0" smtClean="0"/>
              <a:t>1</a:t>
            </a:r>
            <a:r>
              <a:rPr lang="en-IN" sz="2400" dirty="0" smtClean="0"/>
              <a:t> </a:t>
            </a:r>
            <a:r>
              <a:rPr lang="en-IN" sz="2400" dirty="0" smtClean="0"/>
              <a:t>} +</a:t>
            </a:r>
            <a:r>
              <a:rPr lang="en-IN" sz="2400" dirty="0" smtClean="0"/>
              <a:t>( t</a:t>
            </a:r>
            <a:r>
              <a:rPr lang="en-IN" sz="2400" baseline="-25000" dirty="0" smtClean="0"/>
              <a:t>1 </a:t>
            </a:r>
            <a:r>
              <a:rPr lang="en-IN" sz="2400" dirty="0" smtClean="0"/>
              <a:t> - t</a:t>
            </a:r>
            <a:r>
              <a:rPr lang="en-IN" sz="2400" baseline="-25000" dirty="0" smtClean="0"/>
              <a:t>2</a:t>
            </a:r>
            <a:r>
              <a:rPr lang="en-IN" sz="2400" dirty="0" smtClean="0"/>
              <a:t>) </a:t>
            </a:r>
            <a:r>
              <a:rPr lang="en-IN" sz="2400" dirty="0" err="1" smtClean="0"/>
              <a:t>ln</a:t>
            </a:r>
            <a:r>
              <a:rPr lang="en-IN" sz="2400" dirty="0" smtClean="0"/>
              <a:t> d</a:t>
            </a:r>
            <a:r>
              <a:rPr lang="en-IN" sz="2400" baseline="-25000" dirty="0" smtClean="0"/>
              <a:t>1</a:t>
            </a:r>
            <a:r>
              <a:rPr lang="en-IN" sz="2400" dirty="0" smtClean="0"/>
              <a:t>/ </a:t>
            </a:r>
            <a:r>
              <a:rPr lang="en-IN" sz="2400" dirty="0" smtClean="0"/>
              <a:t>{ </a:t>
            </a:r>
            <a:r>
              <a:rPr lang="en-IN" sz="2400" dirty="0" err="1" smtClean="0"/>
              <a:t>ln</a:t>
            </a:r>
            <a:r>
              <a:rPr lang="en-IN" sz="2400" dirty="0" smtClean="0"/>
              <a:t> d</a:t>
            </a:r>
            <a:r>
              <a:rPr lang="en-IN" sz="2400" baseline="-25000" dirty="0" smtClean="0"/>
              <a:t>2</a:t>
            </a:r>
            <a:r>
              <a:rPr lang="en-IN" sz="2400" dirty="0" smtClean="0"/>
              <a:t>/ </a:t>
            </a:r>
            <a:r>
              <a:rPr lang="en-IN" sz="2400" dirty="0" smtClean="0"/>
              <a:t>d</a:t>
            </a:r>
            <a:r>
              <a:rPr lang="en-IN" sz="2400" baseline="-25000" dirty="0" smtClean="0"/>
              <a:t>1</a:t>
            </a:r>
            <a:r>
              <a:rPr lang="en-IN" sz="2400" dirty="0" smtClean="0"/>
              <a:t>}</a:t>
            </a:r>
          </a:p>
          <a:p>
            <a:pPr algn="just">
              <a:buFont typeface="Wingdings" pitchFamily="2" charset="2"/>
              <a:buChar char="Ø"/>
            </a:pPr>
            <a:r>
              <a:rPr lang="en-IN" sz="2400" dirty="0" err="1" smtClean="0"/>
              <a:t>t</a:t>
            </a:r>
            <a:r>
              <a:rPr lang="en-IN" sz="2400" baseline="-25000" dirty="0" err="1" smtClean="0"/>
              <a:t>x</a:t>
            </a:r>
            <a:r>
              <a:rPr lang="en-IN" sz="2400" baseline="-25000" dirty="0" smtClean="0"/>
              <a:t> </a:t>
            </a:r>
            <a:r>
              <a:rPr lang="en-IN" sz="2400" dirty="0" smtClean="0"/>
              <a:t> = </a:t>
            </a:r>
            <a:r>
              <a:rPr lang="en-IN" sz="2400" dirty="0" smtClean="0">
                <a:solidFill>
                  <a:srgbClr val="002060"/>
                </a:solidFill>
              </a:rPr>
              <a:t>t</a:t>
            </a:r>
            <a:r>
              <a:rPr lang="en-IN" sz="2400" baseline="-25000" dirty="0" smtClean="0">
                <a:solidFill>
                  <a:srgbClr val="002060"/>
                </a:solidFill>
              </a:rPr>
              <a:t>1 </a:t>
            </a:r>
            <a:r>
              <a:rPr lang="en-IN" sz="2400" dirty="0" smtClean="0">
                <a:solidFill>
                  <a:srgbClr val="002060"/>
                </a:solidFill>
              </a:rPr>
              <a:t> - </a:t>
            </a:r>
            <a:r>
              <a:rPr lang="en-IN" sz="2400" dirty="0" smtClean="0"/>
              <a:t>( t</a:t>
            </a:r>
            <a:r>
              <a:rPr lang="en-IN" sz="2400" baseline="-25000" dirty="0" smtClean="0"/>
              <a:t>1 </a:t>
            </a:r>
            <a:r>
              <a:rPr lang="en-IN" sz="2400" dirty="0" smtClean="0"/>
              <a:t> - t</a:t>
            </a:r>
            <a:r>
              <a:rPr lang="en-IN" sz="2400" baseline="-25000" dirty="0" smtClean="0"/>
              <a:t>2</a:t>
            </a:r>
            <a:r>
              <a:rPr lang="en-IN" sz="2400" dirty="0" smtClean="0"/>
              <a:t>)</a:t>
            </a:r>
            <a:r>
              <a:rPr lang="en-IN" sz="2400" dirty="0" smtClean="0"/>
              <a:t> {</a:t>
            </a:r>
            <a:r>
              <a:rPr lang="en-IN" sz="2400" dirty="0" err="1" smtClean="0"/>
              <a:t>ln</a:t>
            </a:r>
            <a:r>
              <a:rPr lang="en-IN" sz="2400" dirty="0" smtClean="0"/>
              <a:t> </a:t>
            </a:r>
            <a:r>
              <a:rPr lang="en-IN" sz="2400" dirty="0" err="1" smtClean="0"/>
              <a:t>d</a:t>
            </a:r>
            <a:r>
              <a:rPr lang="en-IN" sz="2400" baseline="-25000" dirty="0" err="1" smtClean="0"/>
              <a:t>x</a:t>
            </a:r>
            <a:r>
              <a:rPr lang="en-IN" sz="2400" dirty="0" smtClean="0"/>
              <a:t> – </a:t>
            </a:r>
            <a:r>
              <a:rPr lang="en-IN" sz="2400" dirty="0" err="1" smtClean="0"/>
              <a:t>ln</a:t>
            </a:r>
            <a:r>
              <a:rPr lang="en-IN" sz="2400" dirty="0" smtClean="0"/>
              <a:t> d</a:t>
            </a:r>
            <a:r>
              <a:rPr lang="en-IN" sz="2400" baseline="-25000" dirty="0" smtClean="0"/>
              <a:t>1</a:t>
            </a:r>
            <a:r>
              <a:rPr lang="en-IN" sz="2400" dirty="0" smtClean="0"/>
              <a:t> }</a:t>
            </a:r>
            <a:r>
              <a:rPr lang="en-IN" sz="2400" dirty="0" smtClean="0"/>
              <a:t> / </a:t>
            </a:r>
            <a:r>
              <a:rPr lang="en-IN" sz="2400" dirty="0" smtClean="0"/>
              <a:t>{ </a:t>
            </a:r>
            <a:r>
              <a:rPr lang="en-IN" sz="2400" dirty="0" err="1" smtClean="0"/>
              <a:t>ln</a:t>
            </a:r>
            <a:r>
              <a:rPr lang="en-IN" sz="2400" dirty="0" smtClean="0"/>
              <a:t> d</a:t>
            </a:r>
            <a:r>
              <a:rPr lang="en-IN" sz="2400" baseline="-25000" dirty="0" smtClean="0"/>
              <a:t>2</a:t>
            </a:r>
            <a:r>
              <a:rPr lang="en-IN" sz="2400" dirty="0" smtClean="0"/>
              <a:t>/ d</a:t>
            </a:r>
            <a:r>
              <a:rPr lang="en-IN" sz="2400" baseline="-25000" dirty="0" smtClean="0"/>
              <a:t>1</a:t>
            </a:r>
            <a:r>
              <a:rPr lang="en-IN" sz="2400" dirty="0" smtClean="0"/>
              <a:t> </a:t>
            </a:r>
            <a:r>
              <a:rPr lang="en-IN" sz="2400" dirty="0" smtClean="0"/>
              <a:t>}</a:t>
            </a:r>
          </a:p>
          <a:p>
            <a:pPr algn="just">
              <a:buFont typeface="Wingdings" pitchFamily="2" charset="2"/>
              <a:buChar char="Ø"/>
            </a:pPr>
            <a:r>
              <a:rPr lang="en-IN" sz="2000" dirty="0" err="1" smtClean="0"/>
              <a:t>t</a:t>
            </a:r>
            <a:r>
              <a:rPr lang="en-IN" sz="2000" baseline="-25000" dirty="0" err="1" smtClean="0"/>
              <a:t>x</a:t>
            </a:r>
            <a:r>
              <a:rPr lang="en-IN" sz="2000" baseline="-25000" dirty="0" smtClean="0"/>
              <a:t> </a:t>
            </a:r>
            <a:r>
              <a:rPr lang="en-IN" sz="2000" dirty="0" smtClean="0"/>
              <a:t> = </a:t>
            </a:r>
            <a:r>
              <a:rPr lang="en-IN" sz="2000" dirty="0" smtClean="0">
                <a:solidFill>
                  <a:srgbClr val="002060"/>
                </a:solidFill>
              </a:rPr>
              <a:t>t</a:t>
            </a:r>
            <a:r>
              <a:rPr lang="en-IN" sz="2000" baseline="-25000" dirty="0" smtClean="0">
                <a:solidFill>
                  <a:srgbClr val="002060"/>
                </a:solidFill>
              </a:rPr>
              <a:t>1 </a:t>
            </a:r>
            <a:r>
              <a:rPr lang="en-IN" sz="2000" dirty="0" smtClean="0">
                <a:solidFill>
                  <a:srgbClr val="002060"/>
                </a:solidFill>
              </a:rPr>
              <a:t> - </a:t>
            </a:r>
            <a:r>
              <a:rPr lang="en-IN" sz="2000" dirty="0" smtClean="0"/>
              <a:t>( t</a:t>
            </a:r>
            <a:r>
              <a:rPr lang="en-IN" sz="2000" baseline="-25000" dirty="0" smtClean="0"/>
              <a:t>1 </a:t>
            </a:r>
            <a:r>
              <a:rPr lang="en-IN" sz="2000" dirty="0" smtClean="0"/>
              <a:t> - t</a:t>
            </a:r>
            <a:r>
              <a:rPr lang="en-IN" sz="2000" baseline="-25000" dirty="0" smtClean="0"/>
              <a:t>2</a:t>
            </a:r>
            <a:r>
              <a:rPr lang="en-IN" sz="2000" dirty="0" smtClean="0"/>
              <a:t>) {</a:t>
            </a:r>
            <a:r>
              <a:rPr lang="en-IN" sz="2000" dirty="0" err="1" smtClean="0"/>
              <a:t>ln</a:t>
            </a:r>
            <a:r>
              <a:rPr lang="en-IN" sz="2000" dirty="0" smtClean="0"/>
              <a:t> </a:t>
            </a:r>
            <a:r>
              <a:rPr lang="en-IN" sz="2000" dirty="0" err="1" smtClean="0"/>
              <a:t>d</a:t>
            </a:r>
            <a:r>
              <a:rPr lang="en-IN" sz="2000" baseline="-25000" dirty="0" err="1" smtClean="0"/>
              <a:t>x</a:t>
            </a:r>
            <a:r>
              <a:rPr lang="en-IN" sz="2000" dirty="0" smtClean="0"/>
              <a:t> </a:t>
            </a:r>
            <a:r>
              <a:rPr lang="en-IN" sz="2000" dirty="0" smtClean="0"/>
              <a:t>/d</a:t>
            </a:r>
            <a:r>
              <a:rPr lang="en-IN" sz="2000" baseline="-25000" dirty="0" smtClean="0"/>
              <a:t>1</a:t>
            </a:r>
            <a:r>
              <a:rPr lang="en-IN" sz="2000" dirty="0" smtClean="0"/>
              <a:t>} </a:t>
            </a:r>
            <a:r>
              <a:rPr lang="en-IN" sz="2000" dirty="0" smtClean="0"/>
              <a:t>/ { </a:t>
            </a:r>
            <a:r>
              <a:rPr lang="en-IN" sz="2000" dirty="0" err="1" smtClean="0"/>
              <a:t>ln</a:t>
            </a:r>
            <a:r>
              <a:rPr lang="en-IN" sz="2000" dirty="0" smtClean="0"/>
              <a:t> d</a:t>
            </a:r>
            <a:r>
              <a:rPr lang="en-IN" sz="2000" baseline="-25000" dirty="0" smtClean="0"/>
              <a:t>2</a:t>
            </a:r>
            <a:r>
              <a:rPr lang="en-IN" sz="2000" dirty="0" smtClean="0"/>
              <a:t>/ d</a:t>
            </a:r>
            <a:r>
              <a:rPr lang="en-IN" sz="2000" baseline="-25000" dirty="0" smtClean="0"/>
              <a:t>1</a:t>
            </a:r>
            <a:r>
              <a:rPr lang="en-IN" sz="2000" dirty="0" smtClean="0"/>
              <a:t> </a:t>
            </a:r>
            <a:r>
              <a:rPr lang="en-IN" sz="2000" dirty="0" smtClean="0"/>
              <a:t>} °C</a:t>
            </a:r>
          </a:p>
          <a:p>
            <a:pPr algn="just"/>
            <a:r>
              <a:rPr lang="en-IN" sz="2000" dirty="0" smtClean="0"/>
              <a:t>This temperature distribution curve is a logarithmic curve which means that the temperature inside a homogeneous cylindrical wall varies along a logarithmic curve provided thermal conductivity is constant.</a:t>
            </a:r>
          </a:p>
          <a:p>
            <a:r>
              <a:rPr lang="en-IN" sz="2000" dirty="0" smtClean="0"/>
              <a:t>If </a:t>
            </a:r>
            <a:r>
              <a:rPr lang="en-IN" sz="2000" dirty="0" smtClean="0"/>
              <a:t>thermal conductivity K </a:t>
            </a:r>
            <a:r>
              <a:rPr lang="en-IN" sz="2000" dirty="0" smtClean="0"/>
              <a:t>is not constant:</a:t>
            </a:r>
          </a:p>
          <a:p>
            <a:r>
              <a:rPr lang="en-IN" sz="2000" dirty="0" smtClean="0"/>
              <a:t>If we take into consideration, the dependence of </a:t>
            </a:r>
            <a:r>
              <a:rPr lang="en-IN" sz="2000" dirty="0" smtClean="0"/>
              <a:t>K </a:t>
            </a:r>
            <a:r>
              <a:rPr lang="en-IN" sz="2000" dirty="0" smtClean="0"/>
              <a:t>on temperature assuming that</a:t>
            </a:r>
          </a:p>
          <a:p>
            <a:r>
              <a:rPr lang="en-IN" sz="2000" dirty="0" smtClean="0"/>
              <a:t>K </a:t>
            </a:r>
            <a:r>
              <a:rPr lang="en-IN" sz="2000" dirty="0" smtClean="0"/>
              <a:t>= </a:t>
            </a:r>
            <a:r>
              <a:rPr lang="en-IN" sz="2000" dirty="0" smtClean="0"/>
              <a:t>K</a:t>
            </a:r>
            <a:r>
              <a:rPr lang="en-IN" sz="2000" baseline="-25000" dirty="0" smtClean="0"/>
              <a:t>0 </a:t>
            </a:r>
            <a:r>
              <a:rPr lang="en-IN" sz="2000" dirty="0" smtClean="0"/>
              <a:t>(1 + </a:t>
            </a:r>
            <a:r>
              <a:rPr lang="en-IN" sz="2000" dirty="0" smtClean="0"/>
              <a:t>b t</a:t>
            </a:r>
            <a:r>
              <a:rPr lang="en-IN" sz="2000" dirty="0" smtClean="0"/>
              <a:t>)</a:t>
            </a:r>
          </a:p>
          <a:p>
            <a:r>
              <a:rPr lang="en-IN" sz="2000" dirty="0" smtClean="0"/>
              <a:t>Then the equation of temperature distribution curve into cylindrical wall will acquire </a:t>
            </a:r>
            <a:r>
              <a:rPr lang="en-IN" sz="2000" dirty="0" smtClean="0"/>
              <a:t>the different </a:t>
            </a:r>
            <a:r>
              <a:rPr lang="en-IN" sz="2000" dirty="0" smtClean="0"/>
              <a:t>form </a:t>
            </a:r>
            <a:r>
              <a:rPr lang="en-IN" sz="2000" dirty="0" smtClean="0"/>
              <a:t>.</a:t>
            </a:r>
            <a:endParaRPr lang="en-IN" sz="2000" dirty="0" smtClean="0"/>
          </a:p>
          <a:p>
            <a:pPr algn="just">
              <a:buFont typeface="Wingdings" pitchFamily="2" charset="2"/>
              <a:buChar char="Ø"/>
            </a:pPr>
            <a:endParaRPr lang="en-IN" sz="2000" dirty="0" smtClean="0"/>
          </a:p>
          <a:p>
            <a:pPr algn="just">
              <a:buFont typeface="Wingdings" pitchFamily="2" charset="2"/>
              <a:buChar char="Ø"/>
            </a:pPr>
            <a:endParaRPr lang="en-US" sz="2200" dirty="0" smtClean="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15174007</TotalTime>
  <Words>280</Words>
  <Application>Microsoft Office PowerPoint</Application>
  <PresentationFormat>On-screen Show (4:3)</PresentationFormat>
  <Paragraphs>39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CONDUCTION THROUGH A CYLINDRICAL WALL Heat and Mass Transfer (DTE - 122)</vt:lpstr>
      <vt:lpstr>Conduction Through Cylindrical Wall</vt:lpstr>
      <vt:lpstr> Conduction Through Cylindrical Wall</vt:lpstr>
      <vt:lpstr>Temperature distribution along the radius</vt:lpstr>
      <vt:lpstr>Slide 5</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SGAC</cp:lastModifiedBy>
  <cp:revision>228</cp:revision>
  <dcterms:created xsi:type="dcterms:W3CDTF">2007-11-06T10:48:03Z</dcterms:created>
  <dcterms:modified xsi:type="dcterms:W3CDTF">2020-07-28T12:06:38Z</dcterms:modified>
</cp:coreProperties>
</file>