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000" b="1" dirty="0" smtClean="0"/>
              <a:t>Some terminologies regarding urine: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Polyurea</a:t>
            </a:r>
            <a:r>
              <a:rPr lang="en-US" sz="2500" dirty="0" smtClean="0"/>
              <a:t>	     -  	↑</a:t>
            </a:r>
            <a:r>
              <a:rPr lang="en-US" sz="2500" baseline="30000" dirty="0" err="1" smtClean="0"/>
              <a:t>ed</a:t>
            </a:r>
            <a:r>
              <a:rPr lang="en-US" sz="2500" dirty="0" smtClean="0"/>
              <a:t> flow of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Oligurea</a:t>
            </a:r>
            <a:r>
              <a:rPr lang="en-US" sz="2500" dirty="0" smtClean="0"/>
              <a:t> 	     -   	↓</a:t>
            </a:r>
            <a:r>
              <a:rPr lang="en-US" sz="2500" baseline="30000" dirty="0" err="1" smtClean="0"/>
              <a:t>ed</a:t>
            </a:r>
            <a:r>
              <a:rPr lang="en-US" sz="2500" baseline="30000" dirty="0" smtClean="0"/>
              <a:t> </a:t>
            </a:r>
            <a:r>
              <a:rPr lang="en-US" sz="2500" dirty="0" smtClean="0"/>
              <a:t>flow of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Anurea</a:t>
            </a:r>
            <a:r>
              <a:rPr lang="en-US" sz="2500" dirty="0" smtClean="0"/>
              <a:t>	     -  	absence of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Stamguria</a:t>
            </a:r>
            <a:r>
              <a:rPr lang="en-US" sz="2500" dirty="0" smtClean="0"/>
              <a:t>	     -  	Slower &amp; painful flow of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Glucosurea</a:t>
            </a:r>
            <a:r>
              <a:rPr lang="en-US" sz="2500" dirty="0" smtClean="0"/>
              <a:t>	     -   	presence of glucose in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Proteinurea</a:t>
            </a:r>
            <a:r>
              <a:rPr lang="en-US" sz="2500" dirty="0" smtClean="0"/>
              <a:t>    -  	 presence of protein in urine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err="1" smtClean="0"/>
              <a:t>Natruria</a:t>
            </a:r>
            <a:r>
              <a:rPr lang="en-US" sz="2500" dirty="0" smtClean="0"/>
              <a:t>	     -    	Excess Na in the urine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0000" b="1" dirty="0" smtClean="0">
                <a:solidFill>
                  <a:schemeClr val="tx1"/>
                </a:solidFill>
              </a:rPr>
              <a:t>Urinary system: </a:t>
            </a:r>
            <a:r>
              <a:rPr lang="en-US" sz="10000" dirty="0" smtClean="0">
                <a:solidFill>
                  <a:schemeClr val="tx1"/>
                </a:solidFill>
              </a:rPr>
              <a:t>The domestic animals have bean shaped kidney except right equine kidney which looks like as heart shaped &amp; Ox having </a:t>
            </a:r>
            <a:r>
              <a:rPr lang="en-US" sz="10000" dirty="0" err="1" smtClean="0">
                <a:solidFill>
                  <a:schemeClr val="tx1"/>
                </a:solidFill>
              </a:rPr>
              <a:t>lobulated</a:t>
            </a:r>
            <a:r>
              <a:rPr lang="en-US" sz="10000" dirty="0" smtClean="0">
                <a:solidFill>
                  <a:schemeClr val="tx1"/>
                </a:solidFill>
              </a:rPr>
              <a:t> </a:t>
            </a:r>
            <a:r>
              <a:rPr lang="en-US" sz="10000" dirty="0" smtClean="0">
                <a:solidFill>
                  <a:schemeClr val="tx1"/>
                </a:solidFill>
              </a:rPr>
              <a:t>kidney.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</a:rPr>
              <a:t>The medial part of kidney, the </a:t>
            </a:r>
            <a:r>
              <a:rPr lang="en-US" sz="10000" dirty="0" err="1" smtClean="0">
                <a:solidFill>
                  <a:schemeClr val="tx1"/>
                </a:solidFill>
              </a:rPr>
              <a:t>hilus</a:t>
            </a:r>
            <a:r>
              <a:rPr lang="en-US" sz="10000" dirty="0" smtClean="0">
                <a:solidFill>
                  <a:schemeClr val="tx1"/>
                </a:solidFill>
              </a:rPr>
              <a:t> have the entrance of </a:t>
            </a:r>
            <a:r>
              <a:rPr lang="en-US" sz="10000" dirty="0" smtClean="0">
                <a:solidFill>
                  <a:schemeClr val="tx1"/>
                </a:solidFill>
              </a:rPr>
              <a:t>arteries &amp; </a:t>
            </a:r>
            <a:r>
              <a:rPr lang="en-US" sz="10000" dirty="0" smtClean="0">
                <a:solidFill>
                  <a:schemeClr val="tx1"/>
                </a:solidFill>
              </a:rPr>
              <a:t>nerves &amp; the </a:t>
            </a:r>
            <a:r>
              <a:rPr lang="en-US" sz="10000" dirty="0" err="1" smtClean="0">
                <a:solidFill>
                  <a:schemeClr val="tx1"/>
                </a:solidFill>
              </a:rPr>
              <a:t>ureter</a:t>
            </a:r>
            <a:r>
              <a:rPr lang="en-US" sz="10000" dirty="0" smtClean="0">
                <a:solidFill>
                  <a:schemeClr val="tx1"/>
                </a:solidFill>
              </a:rPr>
              <a:t>, veins &amp; lymphatic vessels leave.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</a:rPr>
              <a:t>The renal medulla contains </a:t>
            </a:r>
            <a:r>
              <a:rPr lang="en-US" sz="10000" dirty="0" err="1" smtClean="0">
                <a:solidFill>
                  <a:schemeClr val="tx1"/>
                </a:solidFill>
              </a:rPr>
              <a:t>radially</a:t>
            </a:r>
            <a:r>
              <a:rPr lang="en-US" sz="10000" dirty="0" smtClean="0">
                <a:solidFill>
                  <a:schemeClr val="tx1"/>
                </a:solidFill>
              </a:rPr>
              <a:t> arranged collecting tubules some loop of </a:t>
            </a:r>
            <a:r>
              <a:rPr lang="en-US" sz="10000" dirty="0" err="1" smtClean="0">
                <a:solidFill>
                  <a:schemeClr val="tx1"/>
                </a:solidFill>
              </a:rPr>
              <a:t>henle</a:t>
            </a:r>
            <a:r>
              <a:rPr lang="en-US" sz="100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0000" dirty="0" smtClean="0">
                <a:solidFill>
                  <a:schemeClr val="tx1"/>
                </a:solidFill>
              </a:rPr>
              <a:t>The medulla is surrounded by the renal cortex, granular appearance because of proximal &amp; distal </a:t>
            </a:r>
            <a:r>
              <a:rPr lang="en-US" sz="10000" dirty="0" err="1" smtClean="0">
                <a:solidFill>
                  <a:schemeClr val="tx1"/>
                </a:solidFill>
              </a:rPr>
              <a:t>convulated</a:t>
            </a:r>
            <a:r>
              <a:rPr lang="en-US" sz="10000" dirty="0" smtClean="0">
                <a:solidFill>
                  <a:schemeClr val="tx1"/>
                </a:solidFill>
              </a:rPr>
              <a:t> tubules &amp; other segments of loop of </a:t>
            </a:r>
            <a:r>
              <a:rPr lang="en-US" sz="10000" dirty="0" err="1" smtClean="0">
                <a:solidFill>
                  <a:schemeClr val="tx1"/>
                </a:solidFill>
              </a:rPr>
              <a:t>henle</a:t>
            </a:r>
            <a:r>
              <a:rPr lang="en-US" sz="10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10000" b="1" dirty="0" smtClean="0">
                <a:solidFill>
                  <a:schemeClr val="tx1"/>
                </a:solidFill>
              </a:rPr>
              <a:t>Blood &amp; Nerve supply: </a:t>
            </a:r>
            <a:r>
              <a:rPr lang="en-US" sz="10000" dirty="0" smtClean="0">
                <a:solidFill>
                  <a:schemeClr val="tx1"/>
                </a:solidFill>
              </a:rPr>
              <a:t>Two renal arterioles receive the cardiac output &amp; enters the </a:t>
            </a:r>
            <a:r>
              <a:rPr lang="en-US" sz="10000" dirty="0" err="1" smtClean="0">
                <a:solidFill>
                  <a:schemeClr val="tx1"/>
                </a:solidFill>
              </a:rPr>
              <a:t>hilus</a:t>
            </a:r>
            <a:r>
              <a:rPr lang="en-US" sz="10000" dirty="0" smtClean="0">
                <a:solidFill>
                  <a:schemeClr val="tx1"/>
                </a:solidFill>
              </a:rPr>
              <a:t> into a number of relatively large branches, the </a:t>
            </a:r>
            <a:r>
              <a:rPr lang="en-US" sz="10000" dirty="0" err="1" smtClean="0">
                <a:solidFill>
                  <a:schemeClr val="tx1"/>
                </a:solidFill>
              </a:rPr>
              <a:t>interlobar</a:t>
            </a:r>
            <a:r>
              <a:rPr lang="en-US" sz="10000" dirty="0" smtClean="0">
                <a:solidFill>
                  <a:schemeClr val="tx1"/>
                </a:solidFill>
              </a:rPr>
              <a:t> arteries. Further they give rise to the afferent arterioles &amp; each arterioles branches repeatedly to form a tufted </a:t>
            </a:r>
            <a:r>
              <a:rPr lang="en-US" sz="10000" dirty="0" smtClean="0">
                <a:solidFill>
                  <a:schemeClr val="tx1"/>
                </a:solidFill>
              </a:rPr>
              <a:t>capillary </a:t>
            </a:r>
            <a:r>
              <a:rPr lang="en-US" sz="10000" dirty="0" smtClean="0">
                <a:solidFill>
                  <a:schemeClr val="tx1"/>
                </a:solidFill>
              </a:rPr>
              <a:t>network called </a:t>
            </a:r>
            <a:r>
              <a:rPr lang="en-US" sz="10000" dirty="0" err="1" smtClean="0">
                <a:solidFill>
                  <a:schemeClr val="tx1"/>
                </a:solidFill>
              </a:rPr>
              <a:t>glomerulus</a:t>
            </a:r>
            <a:r>
              <a:rPr lang="en-US" sz="10000" dirty="0" smtClean="0">
                <a:solidFill>
                  <a:schemeClr val="tx1"/>
                </a:solidFill>
              </a:rPr>
              <a:t>. The capillaries of the </a:t>
            </a:r>
            <a:r>
              <a:rPr lang="en-US" sz="10000" dirty="0" err="1" smtClean="0">
                <a:solidFill>
                  <a:schemeClr val="tx1"/>
                </a:solidFill>
              </a:rPr>
              <a:t>glomerulus</a:t>
            </a:r>
            <a:r>
              <a:rPr lang="en-US" sz="10000" dirty="0" smtClean="0">
                <a:solidFill>
                  <a:schemeClr val="tx1"/>
                </a:solidFill>
              </a:rPr>
              <a:t> coalesce into an </a:t>
            </a:r>
            <a:r>
              <a:rPr lang="en-US" sz="10000" dirty="0" smtClean="0">
                <a:solidFill>
                  <a:schemeClr val="tx1"/>
                </a:solidFill>
              </a:rPr>
              <a:t>efferent </a:t>
            </a:r>
            <a:r>
              <a:rPr lang="en-US" sz="10000" dirty="0" smtClean="0">
                <a:solidFill>
                  <a:schemeClr val="tx1"/>
                </a:solidFill>
              </a:rPr>
              <a:t>arterioles which leaves each </a:t>
            </a:r>
            <a:r>
              <a:rPr lang="en-US" sz="10000" dirty="0" err="1" smtClean="0">
                <a:solidFill>
                  <a:schemeClr val="tx1"/>
                </a:solidFill>
              </a:rPr>
              <a:t>glomerulus</a:t>
            </a:r>
            <a:r>
              <a:rPr lang="en-US" sz="10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10000" dirty="0" smtClean="0">
                <a:solidFill>
                  <a:schemeClr val="tx1"/>
                </a:solidFill>
              </a:rPr>
              <a:t>	</a:t>
            </a:r>
            <a:r>
              <a:rPr lang="en-US" sz="10000" dirty="0" err="1" smtClean="0">
                <a:solidFill>
                  <a:schemeClr val="tx1"/>
                </a:solidFill>
              </a:rPr>
              <a:t>Arcuate</a:t>
            </a:r>
            <a:r>
              <a:rPr lang="en-US" sz="10000" dirty="0" smtClean="0">
                <a:solidFill>
                  <a:schemeClr val="tx1"/>
                </a:solidFill>
              </a:rPr>
              <a:t> </a:t>
            </a:r>
            <a:r>
              <a:rPr lang="en-US" sz="10000" dirty="0" smtClean="0">
                <a:solidFill>
                  <a:schemeClr val="tx1"/>
                </a:solidFill>
              </a:rPr>
              <a:t>vein drain blood from cortex &amp; medulla and enter the renal veins via </a:t>
            </a:r>
            <a:r>
              <a:rPr lang="en-US" sz="10000" dirty="0" err="1" smtClean="0">
                <a:solidFill>
                  <a:schemeClr val="tx1"/>
                </a:solidFill>
              </a:rPr>
              <a:t>interlober</a:t>
            </a:r>
            <a:r>
              <a:rPr lang="en-US" sz="10000" dirty="0" smtClean="0">
                <a:solidFill>
                  <a:schemeClr val="tx1"/>
                </a:solidFill>
              </a:rPr>
              <a:t> veins.</a:t>
            </a:r>
          </a:p>
          <a:p>
            <a:pPr algn="l"/>
            <a:endParaRPr lang="en-US" sz="2700" dirty="0" smtClean="0">
              <a:solidFill>
                <a:schemeClr val="tx1"/>
              </a:solidFill>
            </a:endParaRPr>
          </a:p>
          <a:p>
            <a:pPr algn="l"/>
            <a:r>
              <a:rPr lang="en-US" sz="27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700" dirty="0" smtClean="0">
              <a:solidFill>
                <a:schemeClr val="tx1"/>
              </a:solidFill>
            </a:endParaRPr>
          </a:p>
          <a:p>
            <a:pPr algn="l"/>
            <a:endParaRPr lang="en-US" sz="2700" u="sng" dirty="0" smtClean="0">
              <a:solidFill>
                <a:schemeClr val="tx1"/>
              </a:solidFill>
            </a:endParaRPr>
          </a:p>
          <a:p>
            <a:pPr algn="l"/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500" dirty="0" smtClean="0"/>
              <a:t>	The different metabolic end products that are harmful to the body system are constantly excreted from the body through different channels via kidney, skin, lungs &amp; GI tract.</a:t>
            </a:r>
          </a:p>
          <a:p>
            <a:pPr algn="just">
              <a:buNone/>
            </a:pPr>
            <a:r>
              <a:rPr lang="en-US" sz="2500" b="1" dirty="0" smtClean="0"/>
              <a:t>Kidney-</a:t>
            </a:r>
            <a:r>
              <a:rPr lang="en-US" sz="2500" dirty="0" smtClean="0"/>
              <a:t> It is situated in the post. Abdominal cavity &amp; have a cortex &amp; medulla. The functional unit is k/a </a:t>
            </a:r>
            <a:r>
              <a:rPr lang="en-US" sz="2500" dirty="0" err="1" smtClean="0"/>
              <a:t>nephron</a:t>
            </a:r>
            <a:endParaRPr lang="en-US" sz="2500" dirty="0" smtClean="0"/>
          </a:p>
          <a:p>
            <a:pPr algn="just">
              <a:buNone/>
            </a:pPr>
            <a:endParaRPr lang="en-US" sz="2500" dirty="0" smtClean="0"/>
          </a:p>
          <a:p>
            <a:pPr algn="just">
              <a:buNone/>
            </a:pPr>
            <a:endParaRPr lang="en-US" sz="2500" dirty="0" smtClean="0"/>
          </a:p>
          <a:p>
            <a:pPr algn="just">
              <a:buNone/>
            </a:pPr>
            <a:endParaRPr lang="en-US" sz="2500" dirty="0" smtClean="0"/>
          </a:p>
          <a:p>
            <a:pPr algn="just">
              <a:buNone/>
            </a:pPr>
            <a:endParaRPr lang="en-US" sz="2500" dirty="0" smtClean="0"/>
          </a:p>
          <a:p>
            <a:pPr algn="just">
              <a:buNone/>
            </a:pPr>
            <a:r>
              <a:rPr lang="en-US" sz="2500" b="1" dirty="0" smtClean="0"/>
              <a:t>Supplies-</a:t>
            </a:r>
            <a:r>
              <a:rPr lang="en-US" sz="2500" dirty="0" smtClean="0"/>
              <a:t> </a:t>
            </a:r>
            <a:endParaRPr lang="en-US" sz="25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Afferent arterioles breaks up into a tuft of capillaries &amp; supplies to </a:t>
            </a:r>
            <a:r>
              <a:rPr lang="en-US" sz="2500" dirty="0" err="1" smtClean="0"/>
              <a:t>glomerulus</a:t>
            </a:r>
            <a:r>
              <a:rPr lang="en-US" sz="2500" dirty="0" smtClean="0"/>
              <a:t> &amp; then branches from the </a:t>
            </a:r>
            <a:r>
              <a:rPr lang="en-US" sz="2500" dirty="0" smtClean="0"/>
              <a:t>inter-lobular </a:t>
            </a:r>
            <a:r>
              <a:rPr lang="en-US" sz="2500" dirty="0" smtClean="0"/>
              <a:t>artery.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After passing through </a:t>
            </a:r>
            <a:r>
              <a:rPr lang="en-US" sz="2500" dirty="0" err="1" smtClean="0"/>
              <a:t>Bowmans</a:t>
            </a:r>
            <a:r>
              <a:rPr lang="en-US" sz="2500" dirty="0" smtClean="0"/>
              <a:t> </a:t>
            </a:r>
            <a:r>
              <a:rPr lang="en-US" sz="2500" dirty="0" smtClean="0"/>
              <a:t>capsule, further reunites to form efferent arterioles &amp; conducts blood away </a:t>
            </a:r>
            <a:r>
              <a:rPr lang="en-US" sz="2500" dirty="0" err="1" smtClean="0"/>
              <a:t>glomerulus</a:t>
            </a:r>
            <a:r>
              <a:rPr lang="en-US" sz="2500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endParaRPr lang="en-US" sz="25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133600"/>
          <a:ext cx="6096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057400"/>
                <a:gridCol w="2743200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Sl. No.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Species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of nephrons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Cow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 x 106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 x 109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 x 106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Then distributed into another set of capillaries k/a </a:t>
            </a:r>
            <a:r>
              <a:rPr lang="en-US" sz="2500" dirty="0" err="1" smtClean="0"/>
              <a:t>peritubular</a:t>
            </a:r>
            <a:r>
              <a:rPr lang="en-US" sz="2500" dirty="0" smtClean="0"/>
              <a:t> arteriole passes along the loop of </a:t>
            </a:r>
            <a:r>
              <a:rPr lang="en-US" sz="2500" dirty="0" err="1" smtClean="0"/>
              <a:t>Henle</a:t>
            </a:r>
            <a:endParaRPr lang="en-US" sz="25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It again reunites to form renal vein &amp; drains venous blood to caudal vena cava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Kidney is innervated by the sympathetic divisions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/>
              <a:t>Renal blood flow &amp; </a:t>
            </a:r>
            <a:r>
              <a:rPr lang="en-US" sz="2500" dirty="0" err="1" smtClean="0"/>
              <a:t>glomerular</a:t>
            </a:r>
            <a:r>
              <a:rPr lang="en-US" sz="2500" dirty="0" smtClean="0"/>
              <a:t> filtration are controlled by reflex vasoconstriction through vasomotor centre in the midbrain &amp; </a:t>
            </a:r>
            <a:r>
              <a:rPr lang="en-US" sz="2500" dirty="0" err="1" smtClean="0"/>
              <a:t>pons</a:t>
            </a:r>
            <a:endParaRPr lang="en-US" sz="2500" dirty="0" smtClean="0"/>
          </a:p>
          <a:p>
            <a:pPr algn="just">
              <a:buNone/>
            </a:pPr>
            <a:r>
              <a:rPr lang="en-US" sz="2500" b="1" dirty="0" smtClean="0"/>
              <a:t>Process of urine filtration- </a:t>
            </a:r>
            <a:r>
              <a:rPr lang="en-US" sz="2500" dirty="0" smtClean="0"/>
              <a:t>It takes three following steps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500" dirty="0" err="1" smtClean="0"/>
              <a:t>Glomerular</a:t>
            </a:r>
            <a:r>
              <a:rPr lang="en-US" sz="2500" dirty="0" smtClean="0"/>
              <a:t> filtration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500" dirty="0" smtClean="0"/>
              <a:t>Tubular selective reabsorption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500" dirty="0" smtClean="0"/>
              <a:t>Tubular secretion</a:t>
            </a: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en-US" sz="2500" dirty="0" smtClean="0"/>
              <a:t>	Filtration </a:t>
            </a:r>
            <a:r>
              <a:rPr lang="en-US" sz="2500" dirty="0" smtClean="0"/>
              <a:t>takes place in the </a:t>
            </a:r>
            <a:r>
              <a:rPr lang="en-US" sz="2500" dirty="0" err="1" smtClean="0"/>
              <a:t>glomeular</a:t>
            </a:r>
            <a:r>
              <a:rPr lang="en-US" sz="2500" dirty="0" smtClean="0"/>
              <a:t> network of capillaries to retain cellular components within vascular system. The size &amp; net electric charge influences the rate of filtration.</a:t>
            </a:r>
          </a:p>
          <a:p>
            <a:pPr lvl="8" algn="just">
              <a:buFont typeface="Wingdings" pitchFamily="2" charset="2"/>
              <a:buChar char="v"/>
            </a:pPr>
            <a:endParaRPr 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500" b="1" dirty="0" err="1" smtClean="0"/>
              <a:t>Renin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Angiotensin</a:t>
            </a:r>
            <a:r>
              <a:rPr lang="en-US" sz="2500" b="1" dirty="0" smtClean="0"/>
              <a:t> – </a:t>
            </a:r>
            <a:r>
              <a:rPr lang="en-US" sz="2500" b="1" dirty="0" err="1" smtClean="0"/>
              <a:t>Aldosterone</a:t>
            </a:r>
            <a:r>
              <a:rPr lang="en-US" sz="2500" b="1" dirty="0" smtClean="0"/>
              <a:t> mechanism: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Renal </a:t>
            </a:r>
            <a:r>
              <a:rPr lang="en-US" sz="2500" dirty="0" smtClean="0"/>
              <a:t>blood </a:t>
            </a:r>
            <a:r>
              <a:rPr lang="en-US" sz="2500" dirty="0" smtClean="0"/>
              <a:t>flow &amp; </a:t>
            </a:r>
            <a:r>
              <a:rPr lang="en-US" sz="2500" dirty="0" err="1" smtClean="0"/>
              <a:t>glomerular</a:t>
            </a:r>
            <a:r>
              <a:rPr lang="en-US" sz="2500" dirty="0" smtClean="0"/>
              <a:t> filtration rate are partly </a:t>
            </a:r>
            <a:r>
              <a:rPr lang="en-US" sz="2500" dirty="0" smtClean="0"/>
              <a:t>under </a:t>
            </a:r>
            <a:r>
              <a:rPr lang="en-US" sz="2500" dirty="0" smtClean="0"/>
              <a:t>the control of R-A-A mechanism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During systemic </a:t>
            </a:r>
            <a:r>
              <a:rPr lang="en-US" sz="2500" dirty="0" err="1" smtClean="0"/>
              <a:t>hypotensive</a:t>
            </a:r>
            <a:r>
              <a:rPr lang="en-US" sz="2500" dirty="0" smtClean="0"/>
              <a:t> condition, renal arteriolar pressure goes down &amp; stimulates </a:t>
            </a:r>
            <a:r>
              <a:rPr lang="en-US" sz="2500" dirty="0" err="1" smtClean="0"/>
              <a:t>juxtaglomerular</a:t>
            </a:r>
            <a:r>
              <a:rPr lang="en-US" sz="2500" dirty="0" smtClean="0"/>
              <a:t> cells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Adjacent to the wall of afferent arterioles stimulate to secrete </a:t>
            </a:r>
            <a:r>
              <a:rPr lang="en-US" sz="2500" dirty="0" err="1" smtClean="0"/>
              <a:t>renin</a:t>
            </a:r>
            <a:endParaRPr lang="en-US" sz="2500" dirty="0" smtClean="0"/>
          </a:p>
          <a:p>
            <a:pPr algn="just">
              <a:buBlip>
                <a:blip r:embed="rId2"/>
              </a:buBlip>
            </a:pPr>
            <a:r>
              <a:rPr lang="en-US" sz="2500" dirty="0" err="1" smtClean="0"/>
              <a:t>Renin</a:t>
            </a:r>
            <a:r>
              <a:rPr lang="en-US" sz="2500" dirty="0" smtClean="0"/>
              <a:t> triggers the transformation of a protein </a:t>
            </a:r>
            <a:r>
              <a:rPr lang="en-US" sz="2500" dirty="0" err="1" smtClean="0"/>
              <a:t>angiotensinogen</a:t>
            </a:r>
            <a:r>
              <a:rPr lang="en-US" sz="2500" dirty="0" smtClean="0"/>
              <a:t> produced in the liver to </a:t>
            </a:r>
            <a:r>
              <a:rPr lang="en-US" sz="2500" dirty="0" err="1" smtClean="0"/>
              <a:t>angiotensin</a:t>
            </a:r>
            <a:r>
              <a:rPr lang="en-US" sz="2500" dirty="0" smtClean="0"/>
              <a:t>-I</a:t>
            </a:r>
            <a:r>
              <a:rPr lang="en-US" sz="2500" dirty="0" smtClean="0"/>
              <a:t>, a </a:t>
            </a:r>
            <a:r>
              <a:rPr lang="en-US" sz="2500" dirty="0" err="1" smtClean="0"/>
              <a:t>decapeptide</a:t>
            </a:r>
            <a:endParaRPr lang="en-US" sz="2500" dirty="0" smtClean="0"/>
          </a:p>
          <a:p>
            <a:pPr algn="just">
              <a:buBlip>
                <a:blip r:embed="rId2"/>
              </a:buBlip>
            </a:pPr>
            <a:r>
              <a:rPr lang="en-US" sz="2500" dirty="0" err="1" smtClean="0"/>
              <a:t>Angiotensin</a:t>
            </a:r>
            <a:r>
              <a:rPr lang="en-US" sz="2500" dirty="0" smtClean="0"/>
              <a:t>-I </a:t>
            </a:r>
            <a:r>
              <a:rPr lang="en-US" sz="2500" dirty="0" smtClean="0"/>
              <a:t>is further converted to </a:t>
            </a:r>
            <a:r>
              <a:rPr lang="en-US" sz="2500" dirty="0" err="1" smtClean="0"/>
              <a:t>angiotensin</a:t>
            </a:r>
            <a:r>
              <a:rPr lang="en-US" sz="2500" dirty="0" smtClean="0"/>
              <a:t>-II</a:t>
            </a:r>
            <a:r>
              <a:rPr lang="en-US" sz="2500" dirty="0" smtClean="0"/>
              <a:t>, an </a:t>
            </a:r>
            <a:r>
              <a:rPr lang="en-US" sz="2500" dirty="0" err="1" smtClean="0"/>
              <a:t>octapeptide</a:t>
            </a:r>
            <a:r>
              <a:rPr lang="en-US" sz="2500" dirty="0" smtClean="0"/>
              <a:t> by enzyme</a:t>
            </a:r>
          </a:p>
          <a:p>
            <a:pPr algn="just">
              <a:buBlip>
                <a:blip r:embed="rId2"/>
              </a:buBlip>
            </a:pPr>
            <a:r>
              <a:rPr lang="en-US" sz="2500" dirty="0" err="1" smtClean="0"/>
              <a:t>Angiotensin</a:t>
            </a:r>
            <a:r>
              <a:rPr lang="en-US" sz="2500" dirty="0" smtClean="0"/>
              <a:t>-II </a:t>
            </a:r>
            <a:r>
              <a:rPr lang="en-US" sz="2500" dirty="0" smtClean="0"/>
              <a:t>is a potent vasoconstrictor &amp; also stimulates production of </a:t>
            </a:r>
            <a:r>
              <a:rPr lang="en-US" sz="2500" dirty="0" err="1" smtClean="0"/>
              <a:t>aldosterone</a:t>
            </a:r>
            <a:r>
              <a:rPr lang="en-US" sz="2500" dirty="0" smtClean="0"/>
              <a:t>, a </a:t>
            </a:r>
            <a:r>
              <a:rPr lang="en-US" sz="2500" dirty="0" err="1" smtClean="0"/>
              <a:t>mineralocorticoid</a:t>
            </a:r>
            <a:r>
              <a:rPr lang="en-US" sz="2500" dirty="0" smtClean="0"/>
              <a:t> from the adrenal cortex &amp; </a:t>
            </a:r>
            <a:r>
              <a:rPr lang="en-US" sz="2500" dirty="0" err="1" smtClean="0"/>
              <a:t>vassopressin</a:t>
            </a:r>
            <a:r>
              <a:rPr lang="en-US" sz="2500" dirty="0" smtClean="0"/>
              <a:t> from the pituitary</a:t>
            </a:r>
          </a:p>
          <a:p>
            <a:pPr algn="just"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n-US" sz="2500" dirty="0" err="1" smtClean="0"/>
              <a:t>Aldosterone</a:t>
            </a:r>
            <a:r>
              <a:rPr lang="en-US" sz="2500" dirty="0" smtClean="0"/>
              <a:t> ↑</a:t>
            </a:r>
            <a:r>
              <a:rPr lang="en-US" sz="2500" baseline="30000" dirty="0" smtClean="0"/>
              <a:t>es</a:t>
            </a:r>
            <a:r>
              <a:rPr lang="en-US" sz="2500" dirty="0" smtClean="0"/>
              <a:t> Na &amp; water reabsorption from the renal tubule</a:t>
            </a:r>
          </a:p>
          <a:p>
            <a:pPr algn="just">
              <a:buBlip>
                <a:blip r:embed="rId2"/>
              </a:buBlip>
            </a:pPr>
            <a:r>
              <a:rPr lang="en-US" sz="2500" dirty="0" err="1" smtClean="0"/>
              <a:t>Angiotensin</a:t>
            </a:r>
            <a:r>
              <a:rPr lang="en-US" sz="2500" dirty="0" smtClean="0"/>
              <a:t>-II </a:t>
            </a:r>
            <a:r>
              <a:rPr lang="en-US" sz="2500" dirty="0" smtClean="0"/>
              <a:t>also helps to secrete 2 </a:t>
            </a:r>
            <a:r>
              <a:rPr lang="en-US" sz="2500" dirty="0" err="1" smtClean="0"/>
              <a:t>vasodilative</a:t>
            </a:r>
            <a:r>
              <a:rPr lang="en-US" sz="2500" dirty="0" smtClean="0"/>
              <a:t> substances, prostaglandin E &amp; I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It keeps the renal afferent arteriole pressure near normal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Through its feedback effect, it </a:t>
            </a:r>
            <a:r>
              <a:rPr lang="en-US" sz="2500" dirty="0" smtClean="0"/>
              <a:t>suppress </a:t>
            </a:r>
            <a:r>
              <a:rPr lang="en-US" sz="2500" dirty="0" smtClean="0"/>
              <a:t>further release of </a:t>
            </a:r>
            <a:r>
              <a:rPr lang="en-US" sz="2500" dirty="0" err="1" smtClean="0"/>
              <a:t>renin</a:t>
            </a:r>
            <a:endParaRPr lang="en-US" sz="2500" dirty="0" smtClean="0"/>
          </a:p>
          <a:p>
            <a:pPr algn="just">
              <a:buNone/>
            </a:pPr>
            <a:r>
              <a:rPr lang="en-US" sz="2500" b="1" dirty="0" err="1" smtClean="0"/>
              <a:t>Tubulo-glomerular</a:t>
            </a:r>
            <a:r>
              <a:rPr lang="en-US" sz="2500" b="1" dirty="0" smtClean="0"/>
              <a:t> feedback mechanism-</a:t>
            </a:r>
          </a:p>
          <a:p>
            <a:pPr algn="just">
              <a:buBlip>
                <a:blip r:embed="rId3"/>
              </a:buBlip>
            </a:pPr>
            <a:r>
              <a:rPr lang="en-US" sz="2500" dirty="0" smtClean="0"/>
              <a:t>An ↑</a:t>
            </a:r>
            <a:r>
              <a:rPr lang="en-US" sz="2500" baseline="30000" dirty="0" smtClean="0"/>
              <a:t>ed</a:t>
            </a:r>
            <a:r>
              <a:rPr lang="en-US" sz="2500" dirty="0" smtClean="0"/>
              <a:t> rate of flow of fluids through the tubules ↓</a:t>
            </a:r>
            <a:r>
              <a:rPr lang="en-US" sz="2500" baseline="30000" dirty="0" smtClean="0"/>
              <a:t>es</a:t>
            </a:r>
            <a:r>
              <a:rPr lang="en-US" sz="2500" dirty="0" smtClean="0"/>
              <a:t> filtration rate of the </a:t>
            </a:r>
            <a:r>
              <a:rPr lang="en-US" sz="2500" dirty="0" err="1" smtClean="0"/>
              <a:t>glomerulus</a:t>
            </a:r>
            <a:endParaRPr lang="en-US" sz="2500" dirty="0" smtClean="0"/>
          </a:p>
          <a:p>
            <a:pPr algn="just">
              <a:buBlip>
                <a:blip r:embed="rId3"/>
              </a:buBlip>
            </a:pPr>
            <a:r>
              <a:rPr lang="en-US" sz="2500" dirty="0" err="1" smtClean="0"/>
              <a:t>Aldosterone</a:t>
            </a:r>
            <a:r>
              <a:rPr lang="en-US" sz="2500" dirty="0" smtClean="0"/>
              <a:t>, </a:t>
            </a:r>
            <a:r>
              <a:rPr lang="en-US" sz="2500" dirty="0" err="1" smtClean="0"/>
              <a:t>vassopresin</a:t>
            </a:r>
            <a:r>
              <a:rPr lang="en-US" sz="2500" dirty="0" smtClean="0"/>
              <a:t> &amp; catecholamine ↑ water &amp; insoluble reabsorption &amp; ↑ blood volume</a:t>
            </a:r>
          </a:p>
          <a:p>
            <a:pPr algn="just">
              <a:buBlip>
                <a:blip r:embed="rId3"/>
              </a:buBlip>
            </a:pPr>
            <a:r>
              <a:rPr lang="en-US" sz="2500" dirty="0" smtClean="0"/>
              <a:t>Insulin &amp; high levels of dietary proteins causes sustained ↑ in renal blood flow which in turn ↑</a:t>
            </a:r>
            <a:r>
              <a:rPr lang="en-US" sz="2500" baseline="30000" dirty="0" smtClean="0"/>
              <a:t>es</a:t>
            </a:r>
            <a:r>
              <a:rPr lang="en-US" sz="2500" dirty="0" smtClean="0"/>
              <a:t> </a:t>
            </a:r>
            <a:r>
              <a:rPr lang="en-US" sz="2500" dirty="0" err="1" smtClean="0"/>
              <a:t>glomerular</a:t>
            </a:r>
            <a:r>
              <a:rPr lang="en-US" sz="2500" dirty="0" smtClean="0"/>
              <a:t> filtration rate</a:t>
            </a:r>
          </a:p>
          <a:p>
            <a:pPr algn="just"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n-US" sz="2500" dirty="0" err="1" smtClean="0"/>
              <a:t>Natriuretic</a:t>
            </a:r>
            <a:r>
              <a:rPr lang="en-US" sz="2500" dirty="0" smtClean="0"/>
              <a:t> hormone from atrium is responsible for causing </a:t>
            </a:r>
            <a:r>
              <a:rPr lang="en-US" sz="2500" dirty="0" err="1" smtClean="0"/>
              <a:t>natriuresis</a:t>
            </a:r>
            <a:r>
              <a:rPr lang="en-US" sz="2500" dirty="0" smtClean="0"/>
              <a:t> &amp; </a:t>
            </a:r>
            <a:r>
              <a:rPr lang="en-US" sz="2500" dirty="0" err="1" smtClean="0"/>
              <a:t>diuresis</a:t>
            </a:r>
            <a:r>
              <a:rPr lang="en-US" sz="2500" dirty="0" smtClean="0"/>
              <a:t> &amp; thus reduces blood volume &amp; </a:t>
            </a:r>
            <a:r>
              <a:rPr lang="en-US" sz="2500" dirty="0" err="1" smtClean="0"/>
              <a:t>glomerular</a:t>
            </a:r>
            <a:r>
              <a:rPr lang="en-US" sz="2500" dirty="0" smtClean="0"/>
              <a:t> filtration rate</a:t>
            </a:r>
          </a:p>
          <a:p>
            <a:pPr algn="just">
              <a:buNone/>
            </a:pPr>
            <a:r>
              <a:rPr lang="en-US" sz="2500" b="1" dirty="0" smtClean="0"/>
              <a:t>Proximal </a:t>
            </a:r>
            <a:r>
              <a:rPr lang="en-US" sz="2500" b="1" dirty="0" err="1" smtClean="0"/>
              <a:t>convulated</a:t>
            </a:r>
            <a:r>
              <a:rPr lang="en-US" sz="2500" b="1" dirty="0" smtClean="0"/>
              <a:t> tubule (PCT):</a:t>
            </a:r>
          </a:p>
          <a:p>
            <a:pPr algn="just">
              <a:buNone/>
            </a:pPr>
            <a:r>
              <a:rPr lang="en-US" sz="2500" b="1" dirty="0" smtClean="0"/>
              <a:t>Na </a:t>
            </a:r>
            <a:r>
              <a:rPr lang="en-US" sz="2500" b="1" dirty="0" err="1" smtClean="0"/>
              <a:t>reabsorption</a:t>
            </a:r>
            <a:r>
              <a:rPr lang="en-US" sz="2500" b="1" dirty="0" smtClean="0"/>
              <a:t>- </a:t>
            </a:r>
          </a:p>
          <a:p>
            <a:pPr algn="just">
              <a:buBlip>
                <a:blip r:embed="rId3"/>
              </a:buBlip>
            </a:pPr>
            <a:r>
              <a:rPr lang="en-US" sz="2500" dirty="0" smtClean="0"/>
              <a:t>It happens through active transport &amp; energy requirement is met by 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K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ATPase pump located in the proximal tubular epithelium</a:t>
            </a:r>
          </a:p>
          <a:p>
            <a:pPr algn="just">
              <a:buBlip>
                <a:blip r:embed="rId3"/>
              </a:buBlip>
            </a:pPr>
            <a:r>
              <a:rPr lang="en-US" sz="2500" dirty="0" smtClean="0"/>
              <a:t>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is actively transported from the tubular epithelial cells to </a:t>
            </a:r>
            <a:r>
              <a:rPr lang="en-US" sz="2500" dirty="0" err="1" smtClean="0"/>
              <a:t>peritubular</a:t>
            </a:r>
            <a:r>
              <a:rPr lang="en-US" sz="2500" dirty="0" smtClean="0"/>
              <a:t> space &amp; results as intracellular 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concentration is depleted &amp; K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channel &amp; cell becomes </a:t>
            </a:r>
            <a:r>
              <a:rPr lang="en-US" sz="2500" dirty="0" smtClean="0"/>
              <a:t>–</a:t>
            </a:r>
            <a:r>
              <a:rPr lang="en-US" sz="2500" dirty="0" err="1" smtClean="0"/>
              <a:t>vely</a:t>
            </a:r>
            <a:r>
              <a:rPr lang="en-US" sz="2500" dirty="0" smtClean="0"/>
              <a:t> </a:t>
            </a:r>
            <a:r>
              <a:rPr lang="en-US" sz="2500" dirty="0" smtClean="0"/>
              <a:t>charged</a:t>
            </a:r>
          </a:p>
          <a:p>
            <a:pPr algn="just">
              <a:buBlip>
                <a:blip r:embed="rId3"/>
              </a:buBlip>
            </a:pPr>
            <a:r>
              <a:rPr lang="en-US" sz="2500" dirty="0" smtClean="0"/>
              <a:t>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transport is facilitated by H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diffusion in opposite direction &amp; HCO</a:t>
            </a:r>
            <a:r>
              <a:rPr lang="en-US" sz="2500" baseline="30000" dirty="0" smtClean="0"/>
              <a:t>3- </a:t>
            </a:r>
            <a:r>
              <a:rPr lang="en-US" sz="2500" dirty="0" smtClean="0"/>
              <a:t>diffuses into the </a:t>
            </a:r>
            <a:r>
              <a:rPr lang="en-US" sz="2500" dirty="0" err="1" smtClean="0"/>
              <a:t>peritubular</a:t>
            </a:r>
            <a:r>
              <a:rPr lang="en-US" sz="2500" dirty="0" smtClean="0"/>
              <a:t> space or to the lumen in exchange of CL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diffusion into the cell</a:t>
            </a:r>
          </a:p>
          <a:p>
            <a:pPr algn="just">
              <a:buNone/>
            </a:pPr>
            <a:r>
              <a:rPr lang="en-US" sz="2500" baseline="30000" dirty="0" smtClean="0"/>
              <a:t> </a:t>
            </a:r>
            <a:endParaRPr lang="en-US" sz="2500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500" b="1" dirty="0" smtClean="0"/>
              <a:t>Proteins &amp; peptide transport: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PCT also reabsorbs proteins with low molecular wt. as these are filtered out through </a:t>
            </a:r>
            <a:r>
              <a:rPr lang="en-US" sz="2500" dirty="0" err="1" smtClean="0"/>
              <a:t>glomerular</a:t>
            </a:r>
            <a:r>
              <a:rPr lang="en-US" sz="2500" dirty="0" smtClean="0"/>
              <a:t> filtrate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Brush border epithelial cells have peptidases which breakdown peptide into amino acids &amp; absorbed through </a:t>
            </a:r>
            <a:r>
              <a:rPr lang="en-US" sz="2500" dirty="0" err="1" smtClean="0"/>
              <a:t>microvilli</a:t>
            </a:r>
            <a:endParaRPr lang="en-US" sz="2500" dirty="0" smtClean="0"/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Peptides &amp; amino acids are directly absorbed by plasma membrane through CO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transport with H</a:t>
            </a:r>
            <a:r>
              <a:rPr lang="en-US" sz="2500" baseline="30000" dirty="0" smtClean="0"/>
              <a:t>+ </a:t>
            </a:r>
            <a:endParaRPr lang="en-US" sz="2500" dirty="0" smtClean="0"/>
          </a:p>
          <a:p>
            <a:pPr algn="just">
              <a:buBlip>
                <a:blip r:embed="rId2"/>
              </a:buBlip>
            </a:pPr>
            <a:r>
              <a:rPr lang="en-US" sz="2500" dirty="0" err="1" smtClean="0"/>
              <a:t>Endocytic</a:t>
            </a:r>
            <a:r>
              <a:rPr lang="en-US" sz="2500" dirty="0" smtClean="0"/>
              <a:t> vesicles transfer the protein to </a:t>
            </a:r>
            <a:r>
              <a:rPr lang="en-US" sz="2500" dirty="0" err="1" smtClean="0"/>
              <a:t>lysosome</a:t>
            </a:r>
            <a:r>
              <a:rPr lang="en-US" sz="2500" dirty="0" smtClean="0"/>
              <a:t>. </a:t>
            </a:r>
            <a:r>
              <a:rPr lang="en-US" sz="2500" dirty="0" err="1" smtClean="0"/>
              <a:t>Lysosome</a:t>
            </a:r>
            <a:r>
              <a:rPr lang="en-US" sz="2500" dirty="0" smtClean="0"/>
              <a:t> in turn release amino acid by </a:t>
            </a:r>
            <a:r>
              <a:rPr lang="en-US" sz="2500" dirty="0" err="1" smtClean="0"/>
              <a:t>proteolytic</a:t>
            </a:r>
            <a:r>
              <a:rPr lang="en-US" sz="2500" dirty="0" smtClean="0"/>
              <a:t> </a:t>
            </a:r>
            <a:r>
              <a:rPr lang="en-US" sz="2500" dirty="0" err="1" smtClean="0"/>
              <a:t>lysosomal</a:t>
            </a:r>
            <a:r>
              <a:rPr lang="en-US" sz="2500" dirty="0" smtClean="0"/>
              <a:t> enzyme. 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The amino acid released are ultimately absorbed into </a:t>
            </a:r>
            <a:r>
              <a:rPr lang="en-US" sz="2500" dirty="0" err="1" smtClean="0"/>
              <a:t>peritubular</a:t>
            </a:r>
            <a:r>
              <a:rPr lang="en-US" sz="2500" dirty="0" smtClean="0"/>
              <a:t> blood vessels.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Cr</a:t>
            </a:r>
            <a:r>
              <a:rPr lang="en-US" sz="2500" baseline="30000" dirty="0" smtClean="0"/>
              <a:t>++</a:t>
            </a:r>
            <a:r>
              <a:rPr lang="en-US" sz="2500" dirty="0" smtClean="0"/>
              <a:t> &amp; K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absorption in the PCT takes place through solvent drag action or passive diffusion due to electrical gradient</a:t>
            </a:r>
          </a:p>
          <a:p>
            <a:pPr algn="just">
              <a:buBlip>
                <a:blip r:embed="rId2"/>
              </a:buBlip>
            </a:pPr>
            <a:r>
              <a:rPr lang="en-US" sz="2500" dirty="0" smtClean="0"/>
              <a:t>The reabsorption of HCO</a:t>
            </a:r>
            <a:r>
              <a:rPr lang="en-US" sz="2500" baseline="30000" dirty="0" smtClean="0"/>
              <a:t>3-</a:t>
            </a:r>
            <a:r>
              <a:rPr lang="en-US" sz="2500" dirty="0" smtClean="0"/>
              <a:t> also takes place by Na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 gradient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600" b="1" dirty="0" smtClean="0"/>
              <a:t>Water reabsorption:- </a:t>
            </a:r>
            <a:r>
              <a:rPr lang="en-US" sz="3600" dirty="0" smtClean="0"/>
              <a:t>The PCT reabsorbs approximately 60-65 % of water in the filtrate from tubule to </a:t>
            </a:r>
            <a:r>
              <a:rPr lang="en-US" sz="3600" dirty="0" err="1" smtClean="0"/>
              <a:t>peritubular</a:t>
            </a:r>
            <a:r>
              <a:rPr lang="en-US" sz="3600" dirty="0" smtClean="0"/>
              <a:t> capillaries</a:t>
            </a:r>
          </a:p>
          <a:p>
            <a:pPr algn="just">
              <a:buNone/>
            </a:pPr>
            <a:r>
              <a:rPr lang="en-US" sz="3600" b="1" dirty="0" smtClean="0"/>
              <a:t>Counter current mechanism (</a:t>
            </a:r>
            <a:r>
              <a:rPr lang="en-US" sz="3600" b="1" dirty="0" err="1" smtClean="0"/>
              <a:t>Henle`s</a:t>
            </a:r>
            <a:r>
              <a:rPr lang="en-US" sz="3600" b="1" dirty="0" smtClean="0"/>
              <a:t> </a:t>
            </a:r>
            <a:r>
              <a:rPr lang="en-US" sz="3600" b="1" dirty="0" smtClean="0"/>
              <a:t>loop):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The length of the tubule from the cortex to medulla &amp; the concentration of Na at different length of loop are deciding factor in this counter current system.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The </a:t>
            </a:r>
            <a:r>
              <a:rPr lang="en-US" sz="3600" dirty="0" err="1" smtClean="0"/>
              <a:t>glomerular</a:t>
            </a:r>
            <a:r>
              <a:rPr lang="en-US" sz="3600" dirty="0" smtClean="0"/>
              <a:t> filtrate after reabsorption of some solutes </a:t>
            </a:r>
            <a:r>
              <a:rPr lang="en-US" sz="3600" dirty="0" err="1" smtClean="0"/>
              <a:t>isotonically</a:t>
            </a:r>
            <a:r>
              <a:rPr lang="en-US" sz="36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As it passes down, the descending limb, appears a passive diffusion of Na into the tubule &amp; becomes hypertonic.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This hypertonic fluid &amp; water was passed through the ascending limb from tubule to the surrounding tissue, delivered to the distal CT.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The ADH decides the permeability to water of the DCT epithelium &amp; hypotonic fluid attains </a:t>
            </a:r>
            <a:r>
              <a:rPr lang="en-US" sz="3600" dirty="0" smtClean="0"/>
              <a:t>isotonic/hypotonic </a:t>
            </a:r>
            <a:r>
              <a:rPr lang="en-US" sz="3600" dirty="0" smtClean="0"/>
              <a:t>state depending upon the situation.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baseline="30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fluid as it passes through the collecting tubule becomes more hypotonic &amp; as a result of this hypertonic urine is formed &amp; passes through the </a:t>
            </a:r>
            <a:r>
              <a:rPr lang="en-US" dirty="0" err="1" smtClean="0"/>
              <a:t>ureter</a:t>
            </a:r>
            <a:r>
              <a:rPr lang="en-US" dirty="0" smtClean="0"/>
              <a:t>.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Uric acid formation: </a:t>
            </a:r>
            <a:r>
              <a:rPr lang="en-US" dirty="0" smtClean="0"/>
              <a:t>These are formed from ammonia in the liver &amp; kidney. In reptiles &amp; birds, it is formed instead of urea being impermeable to water.</a:t>
            </a:r>
          </a:p>
          <a:p>
            <a:pPr algn="just">
              <a:buNone/>
            </a:pPr>
            <a:r>
              <a:rPr lang="en-US" b="1" dirty="0" smtClean="0"/>
              <a:t>Micturition:</a:t>
            </a:r>
            <a:r>
              <a:rPr lang="en-US" dirty="0" smtClean="0"/>
              <a:t> The term used to indicate the process of emptying the urinary bladder.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Normal urine volume: </a:t>
            </a:r>
          </a:p>
          <a:p>
            <a:pPr algn="just">
              <a:buNone/>
            </a:pPr>
            <a:r>
              <a:rPr lang="en-US" b="1" dirty="0" smtClean="0"/>
              <a:t>		</a:t>
            </a:r>
            <a:r>
              <a:rPr lang="en-US" dirty="0" smtClean="0"/>
              <a:t>	Cattle		-	17 - 45 ml/kg/</a:t>
            </a:r>
            <a:r>
              <a:rPr lang="en-US" dirty="0" err="1" smtClean="0"/>
              <a:t>b.wt</a:t>
            </a:r>
            <a:r>
              <a:rPr lang="en-US" dirty="0" smtClean="0"/>
              <a:t>/day</a:t>
            </a:r>
          </a:p>
          <a:p>
            <a:pPr algn="just">
              <a:buNone/>
            </a:pPr>
            <a:r>
              <a:rPr lang="en-US" dirty="0" smtClean="0"/>
              <a:t>			Sheep/ Goat	-	10 - 40</a:t>
            </a:r>
          </a:p>
          <a:p>
            <a:pPr algn="just">
              <a:buNone/>
            </a:pPr>
            <a:r>
              <a:rPr lang="en-US" dirty="0" smtClean="0"/>
              <a:t>			Horse		-	3 - 18</a:t>
            </a:r>
          </a:p>
          <a:p>
            <a:pPr algn="just">
              <a:buNone/>
            </a:pPr>
            <a:r>
              <a:rPr lang="en-US" dirty="0" smtClean="0"/>
              <a:t>			Swine		-	5 - 30</a:t>
            </a:r>
          </a:p>
          <a:p>
            <a:pPr algn="just">
              <a:buNone/>
            </a:pPr>
            <a:r>
              <a:rPr lang="en-US" dirty="0" smtClean="0"/>
              <a:t>			Dog		-	20 - 100</a:t>
            </a:r>
          </a:p>
          <a:p>
            <a:pPr algn="just">
              <a:buNone/>
            </a:pPr>
            <a:r>
              <a:rPr lang="en-US" dirty="0" smtClean="0"/>
              <a:t>			Cat		-	1 0 – 20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894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Excretory System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physiology</dc:creator>
  <cp:lastModifiedBy>BVC</cp:lastModifiedBy>
  <cp:revision>23</cp:revision>
  <dcterms:created xsi:type="dcterms:W3CDTF">2006-08-16T00:00:00Z</dcterms:created>
  <dcterms:modified xsi:type="dcterms:W3CDTF">2019-05-06T07:28:08Z</dcterms:modified>
</cp:coreProperties>
</file>