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4000" b="1" dirty="0"/>
              <a:t>Processing and preservation of fish; value added </a:t>
            </a:r>
            <a:r>
              <a:rPr lang="en-IN" sz="4000" b="1" dirty="0" smtClean="0"/>
              <a:t>fishery products</a:t>
            </a:r>
            <a:endParaRPr lang="en-IN" sz="4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9050"/>
            <a:ext cx="2857500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4478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 bwMode="auto">
          <a:xfrm>
            <a:off x="1371600" y="40386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IN" sz="2000" b="1" dirty="0" err="1"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 R. K. </a:t>
            </a:r>
            <a:r>
              <a:rPr lang="en-IN" sz="2000" b="1" dirty="0" err="1">
                <a:latin typeface="Times New Roman" pitchFamily="18" charset="0"/>
                <a:cs typeface="Times New Roman" pitchFamily="18" charset="0"/>
              </a:rPr>
              <a:t>Jaiswal</a:t>
            </a: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Asstt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. Prof.-cum-Jr. Scientist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Dept. of Livestock Products Technology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Bihar Animal Sciences University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Patna-800014 (Bihar)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IN" sz="2000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88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800" dirty="0"/>
              <a:t>The phenol content of the smoke acts as an antiseptic and it also imparts a characteristic colour and flavour. </a:t>
            </a:r>
          </a:p>
          <a:p>
            <a:pPr algn="just"/>
            <a:r>
              <a:rPr lang="en-IN" sz="2800" dirty="0"/>
              <a:t>For making fire and smoke, only hard wood (Conifer wood, Saw dust etc.) are used.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771824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Canning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2400" dirty="0" smtClean="0"/>
              <a:t>Canning </a:t>
            </a:r>
            <a:r>
              <a:rPr lang="en-IN" sz="2400" dirty="0"/>
              <a:t>is a method of preservation in which spoilage can be averted by killing micro-organisms </a:t>
            </a:r>
            <a:r>
              <a:rPr lang="en-IN" sz="2400" dirty="0" smtClean="0"/>
              <a:t>through heat</a:t>
            </a:r>
            <a:r>
              <a:rPr lang="en-IN" sz="2400" dirty="0"/>
              <a:t>. </a:t>
            </a:r>
            <a:endParaRPr lang="en-IN" sz="2400" dirty="0" smtClean="0"/>
          </a:p>
          <a:p>
            <a:pPr algn="just"/>
            <a:r>
              <a:rPr lang="en-IN" sz="2400" dirty="0" smtClean="0"/>
              <a:t>Oily </a:t>
            </a:r>
            <a:r>
              <a:rPr lang="en-IN" sz="2400" dirty="0"/>
              <a:t>fish are the most suitable for canning. Salmon, tuna, sardine, herring, lobster, shrimp, etc. </a:t>
            </a:r>
            <a:r>
              <a:rPr lang="en-IN" sz="2400" dirty="0" smtClean="0"/>
              <a:t>are canned</a:t>
            </a:r>
            <a:r>
              <a:rPr lang="en-IN" sz="2400" dirty="0"/>
              <a:t>. </a:t>
            </a:r>
            <a:endParaRPr lang="en-IN" sz="2400" dirty="0" smtClean="0"/>
          </a:p>
          <a:p>
            <a:pPr algn="just"/>
            <a:r>
              <a:rPr lang="en-IN" sz="2400" dirty="0" smtClean="0"/>
              <a:t>The </a:t>
            </a:r>
            <a:r>
              <a:rPr lang="en-IN" sz="2400" dirty="0"/>
              <a:t>raw material should be processed properly since it contains most dangerous </a:t>
            </a:r>
            <a:r>
              <a:rPr lang="en-IN" sz="2400" dirty="0" smtClean="0"/>
              <a:t>Clostridium </a:t>
            </a:r>
            <a:r>
              <a:rPr lang="en-IN" sz="2400" dirty="0" err="1" smtClean="0"/>
              <a:t>botulinum</a:t>
            </a:r>
            <a:r>
              <a:rPr lang="en-IN" sz="2400" dirty="0" smtClean="0"/>
              <a:t> </a:t>
            </a:r>
            <a:r>
              <a:rPr lang="en-IN" sz="2400" dirty="0"/>
              <a:t>which should be destroyed. </a:t>
            </a:r>
            <a:endParaRPr lang="en-IN" sz="2400" dirty="0" smtClean="0"/>
          </a:p>
          <a:p>
            <a:pPr algn="just"/>
            <a:r>
              <a:rPr lang="en-IN" sz="2400" dirty="0" smtClean="0"/>
              <a:t>There </a:t>
            </a:r>
            <a:r>
              <a:rPr lang="en-IN" sz="2400" dirty="0"/>
              <a:t>are some other heat resistant bacteria like </a:t>
            </a:r>
            <a:r>
              <a:rPr lang="en-IN" sz="2400" dirty="0" smtClean="0"/>
              <a:t>Clostridium </a:t>
            </a:r>
            <a:r>
              <a:rPr lang="en-IN" sz="2400" dirty="0" err="1" smtClean="0"/>
              <a:t>sporogenes</a:t>
            </a:r>
            <a:r>
              <a:rPr lang="en-IN" sz="2400" dirty="0" smtClean="0"/>
              <a:t> </a:t>
            </a:r>
            <a:r>
              <a:rPr lang="en-IN" sz="2400" dirty="0"/>
              <a:t>which can be eliminated at a temperature of 5 - 6 times more than Clostridium </a:t>
            </a:r>
            <a:r>
              <a:rPr lang="en-IN" sz="2400" dirty="0" err="1"/>
              <a:t>botulinum</a:t>
            </a:r>
            <a:r>
              <a:rPr lang="en-IN" sz="2400" dirty="0"/>
              <a:t>. </a:t>
            </a:r>
            <a:endParaRPr lang="en-IN" sz="2400" dirty="0" smtClean="0"/>
          </a:p>
          <a:p>
            <a:pPr algn="just"/>
            <a:r>
              <a:rPr lang="en-IN" sz="2400" dirty="0" smtClean="0"/>
              <a:t>It</a:t>
            </a:r>
            <a:r>
              <a:rPr lang="en-IN" sz="2400" dirty="0"/>
              <a:t> </a:t>
            </a:r>
            <a:r>
              <a:rPr lang="en-IN" sz="2400" dirty="0" smtClean="0"/>
              <a:t>needs </a:t>
            </a:r>
            <a:r>
              <a:rPr lang="en-IN" sz="2400" dirty="0"/>
              <a:t>a temperature of 120oC for 4 minutes or at 115oC for 10 minutes to kill them in large numbers</a:t>
            </a:r>
            <a:r>
              <a:rPr lang="en-IN" sz="2400" dirty="0" smtClean="0"/>
              <a:t>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490984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/>
              <a:t>Canning is done by putting cleaned dressed and cut fish into a saline solution. </a:t>
            </a:r>
            <a:endParaRPr lang="en-IN" sz="2400" dirty="0" smtClean="0"/>
          </a:p>
          <a:p>
            <a:pPr algn="just"/>
            <a:r>
              <a:rPr lang="en-IN" sz="2400" dirty="0" smtClean="0"/>
              <a:t>The </a:t>
            </a:r>
            <a:r>
              <a:rPr lang="en-IN" sz="2400" dirty="0"/>
              <a:t>cans holding the fish and the saline are then double seamed under vacuum. </a:t>
            </a:r>
            <a:endParaRPr lang="en-IN" sz="2400" dirty="0" smtClean="0"/>
          </a:p>
          <a:p>
            <a:pPr algn="just"/>
            <a:r>
              <a:rPr lang="en-IN" sz="2400" dirty="0" smtClean="0"/>
              <a:t>Thereafter</a:t>
            </a:r>
            <a:r>
              <a:rPr lang="en-IN" sz="2400" dirty="0"/>
              <a:t>, sterilization of cans takes place at 121oC for 90min under steam pressure. </a:t>
            </a:r>
            <a:endParaRPr lang="en-IN" sz="2400" dirty="0" smtClean="0"/>
          </a:p>
          <a:p>
            <a:pPr algn="just"/>
            <a:r>
              <a:rPr lang="en-IN" sz="2400" dirty="0" smtClean="0"/>
              <a:t>Sterilization </a:t>
            </a:r>
            <a:r>
              <a:rPr lang="en-IN" sz="2400" dirty="0"/>
              <a:t>is followed by cooling of the cans under room </a:t>
            </a:r>
            <a:r>
              <a:rPr lang="en-IN" sz="2400" dirty="0" smtClean="0"/>
              <a:t>temperature by </a:t>
            </a:r>
            <a:r>
              <a:rPr lang="en-IN" sz="2400" dirty="0"/>
              <a:t>running water.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275930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Drying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2400" dirty="0" smtClean="0"/>
              <a:t>Drying </a:t>
            </a:r>
            <a:r>
              <a:rPr lang="en-IN" sz="2400" dirty="0"/>
              <a:t>involves dehydration i.e. the removal of moisture contents of fish, so that the </a:t>
            </a:r>
            <a:r>
              <a:rPr lang="en-IN" sz="2400" dirty="0" smtClean="0"/>
              <a:t>bacterial decomposition </a:t>
            </a:r>
            <a:r>
              <a:rPr lang="en-IN" sz="2400" dirty="0"/>
              <a:t>or </a:t>
            </a:r>
            <a:r>
              <a:rPr lang="en-IN" sz="2400" dirty="0" smtClean="0"/>
              <a:t>enzymatic </a:t>
            </a:r>
            <a:r>
              <a:rPr lang="en-IN" sz="2400" dirty="0"/>
              <a:t>autolysis does not occur. </a:t>
            </a:r>
            <a:endParaRPr lang="en-IN" sz="2400" dirty="0" smtClean="0"/>
          </a:p>
          <a:p>
            <a:pPr algn="just"/>
            <a:r>
              <a:rPr lang="en-IN" sz="2400" dirty="0" smtClean="0"/>
              <a:t>When </a:t>
            </a:r>
            <a:r>
              <a:rPr lang="en-IN" sz="2400" dirty="0"/>
              <a:t>moisture contents reduce </a:t>
            </a:r>
            <a:r>
              <a:rPr lang="en-IN" sz="2400" dirty="0" err="1"/>
              <a:t>upto</a:t>
            </a:r>
            <a:r>
              <a:rPr lang="en-IN" sz="2400" dirty="0"/>
              <a:t> 10%, the </a:t>
            </a:r>
            <a:r>
              <a:rPr lang="en-IN" sz="2400" dirty="0" smtClean="0"/>
              <a:t>fishes are </a:t>
            </a:r>
            <a:r>
              <a:rPr lang="en-IN" sz="2400" dirty="0"/>
              <a:t>not spoiled provided they are stored in dry conditions. </a:t>
            </a:r>
            <a:endParaRPr lang="en-IN" sz="2400" dirty="0" smtClean="0"/>
          </a:p>
          <a:p>
            <a:pPr algn="just"/>
            <a:r>
              <a:rPr lang="en-IN" sz="2400" dirty="0" smtClean="0"/>
              <a:t>Fish </a:t>
            </a:r>
            <a:r>
              <a:rPr lang="en-IN" sz="2400" dirty="0"/>
              <a:t>drying is achieved either naturally or </a:t>
            </a:r>
            <a:r>
              <a:rPr lang="en-IN" sz="2400" dirty="0" smtClean="0"/>
              <a:t>by artificial </a:t>
            </a:r>
            <a:r>
              <a:rPr lang="en-IN" sz="2400" dirty="0"/>
              <a:t>means. </a:t>
            </a:r>
            <a:endParaRPr lang="en-IN" sz="2400" dirty="0" smtClean="0"/>
          </a:p>
          <a:p>
            <a:pPr algn="just"/>
            <a:r>
              <a:rPr lang="en-IN" sz="2400" dirty="0" smtClean="0"/>
              <a:t>In </a:t>
            </a:r>
            <a:r>
              <a:rPr lang="en-IN" sz="2400" dirty="0"/>
              <a:t>natural drying the fishes after being caught are washed and dried in the sunshine. </a:t>
            </a:r>
            <a:endParaRPr lang="en-IN" sz="2400" dirty="0" smtClean="0"/>
          </a:p>
          <a:p>
            <a:pPr algn="just"/>
            <a:r>
              <a:rPr lang="en-IN" sz="2400" dirty="0" smtClean="0"/>
              <a:t>In</a:t>
            </a:r>
            <a:r>
              <a:rPr lang="en-IN" sz="2400" dirty="0"/>
              <a:t> </a:t>
            </a:r>
            <a:r>
              <a:rPr lang="en-IN" sz="2400" dirty="0" smtClean="0"/>
              <a:t>artificial </a:t>
            </a:r>
            <a:r>
              <a:rPr lang="en-IN" sz="2400" dirty="0"/>
              <a:t>drying the killed fishes are cleaned, gutted and have their heads removed. </a:t>
            </a:r>
            <a:endParaRPr lang="en-IN" sz="2400" dirty="0" smtClean="0"/>
          </a:p>
          <a:p>
            <a:pPr algn="just"/>
            <a:r>
              <a:rPr lang="en-IN" sz="2400" dirty="0" smtClean="0"/>
              <a:t>They </a:t>
            </a:r>
            <a:r>
              <a:rPr lang="en-IN" sz="2400" dirty="0"/>
              <a:t>are then </a:t>
            </a:r>
            <a:r>
              <a:rPr lang="en-IN" sz="2400" dirty="0" smtClean="0"/>
              <a:t>cut lengthwise </a:t>
            </a:r>
            <a:r>
              <a:rPr lang="en-IN" sz="2400" dirty="0"/>
              <a:t>to remove large parts of their spinal column, followed by washing and drying </a:t>
            </a:r>
            <a:r>
              <a:rPr lang="en-IN" sz="2400" dirty="0" smtClean="0"/>
              <a:t>them mechanically</a:t>
            </a:r>
            <a:r>
              <a:rPr lang="en-IN" sz="2400" dirty="0"/>
              <a:t>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449646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Value </a:t>
            </a:r>
            <a:r>
              <a:rPr lang="en-IN" b="1" dirty="0"/>
              <a:t>Added Fisheries Products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/>
              <a:t>Value </a:t>
            </a:r>
            <a:r>
              <a:rPr lang="en-IN" sz="2400" dirty="0"/>
              <a:t>addition is one of the most practical ways to increase the profitability in fish processing and sale </a:t>
            </a:r>
            <a:r>
              <a:rPr lang="en-IN" sz="2400" dirty="0" smtClean="0"/>
              <a:t>in domestic </a:t>
            </a:r>
            <a:r>
              <a:rPr lang="en-IN" sz="2400" dirty="0"/>
              <a:t>as well as international markets. </a:t>
            </a:r>
            <a:endParaRPr lang="en-IN" sz="2400" dirty="0" smtClean="0"/>
          </a:p>
          <a:p>
            <a:pPr algn="just"/>
            <a:r>
              <a:rPr lang="en-IN" sz="2400" dirty="0" smtClean="0"/>
              <a:t>It </a:t>
            </a:r>
            <a:r>
              <a:rPr lang="en-IN" sz="2400" dirty="0"/>
              <a:t>is also becoming a market requirement as the wholesale </a:t>
            </a:r>
            <a:r>
              <a:rPr lang="en-IN" sz="2400" dirty="0" smtClean="0"/>
              <a:t>traders, retail </a:t>
            </a:r>
            <a:r>
              <a:rPr lang="en-IN" sz="2400" dirty="0"/>
              <a:t>outlets and finally the consumers are on the lookout for fish products that require </a:t>
            </a:r>
            <a:r>
              <a:rPr lang="en-IN" sz="2400" dirty="0" smtClean="0"/>
              <a:t>minimum preparation</a:t>
            </a:r>
            <a:r>
              <a:rPr lang="en-IN" sz="2400" dirty="0"/>
              <a:t>.</a:t>
            </a:r>
          </a:p>
          <a:p>
            <a:pPr algn="just"/>
            <a:r>
              <a:rPr lang="en-IN" sz="2400" dirty="0"/>
              <a:t>Some of the value added fish products are </a:t>
            </a:r>
            <a:r>
              <a:rPr lang="en-IN" sz="2400" b="1" dirty="0"/>
              <a:t>Fish sausages, Fish fillets, Fish cutlets, dehydrated </a:t>
            </a:r>
            <a:r>
              <a:rPr lang="en-IN" sz="2400" b="1" dirty="0" smtClean="0"/>
              <a:t>fish products</a:t>
            </a:r>
            <a:r>
              <a:rPr lang="en-IN" sz="2400" b="1" dirty="0"/>
              <a:t>, Fish pickles, Fish flakes/wafers, Fish noodles</a:t>
            </a:r>
            <a:r>
              <a:rPr lang="en-IN" sz="2400" dirty="0"/>
              <a:t>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996253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Fish </a:t>
            </a:r>
            <a:r>
              <a:rPr lang="en-IN" b="1" dirty="0" smtClean="0"/>
              <a:t>sausages preparation steps</a:t>
            </a:r>
            <a:endParaRPr lang="en-IN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8153400" cy="5257800"/>
          </a:xfrm>
        </p:spPr>
      </p:pic>
    </p:spTree>
    <p:extLst>
      <p:ext uri="{BB962C8B-B14F-4D97-AF65-F5344CB8AC3E}">
        <p14:creationId xmlns:p14="http://schemas.microsoft.com/office/powerpoint/2010/main" val="3281815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Preparation of fish protein concentrate (FPC)</a:t>
            </a:r>
            <a:endParaRPr lang="en-IN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47800"/>
            <a:ext cx="4588069" cy="5257800"/>
          </a:xfrm>
        </p:spPr>
      </p:pic>
    </p:spTree>
    <p:extLst>
      <p:ext uri="{BB962C8B-B14F-4D97-AF65-F5344CB8AC3E}">
        <p14:creationId xmlns:p14="http://schemas.microsoft.com/office/powerpoint/2010/main" val="904054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Preparation of fish pickle</a:t>
            </a:r>
            <a:endParaRPr lang="en-IN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19200"/>
            <a:ext cx="7696200" cy="5562600"/>
          </a:xfrm>
        </p:spPr>
      </p:pic>
    </p:spTree>
    <p:extLst>
      <p:ext uri="{BB962C8B-B14F-4D97-AF65-F5344CB8AC3E}">
        <p14:creationId xmlns:p14="http://schemas.microsoft.com/office/powerpoint/2010/main" val="304356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Introduction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2400" dirty="0" smtClean="0"/>
              <a:t>Fish is </a:t>
            </a:r>
            <a:r>
              <a:rPr lang="en-IN" sz="2400" dirty="0"/>
              <a:t>more susceptible to spoilage than certain other animal protein foods, such as meat </a:t>
            </a:r>
            <a:r>
              <a:rPr lang="en-IN" sz="2400" dirty="0" smtClean="0"/>
              <a:t>and eggs</a:t>
            </a:r>
            <a:r>
              <a:rPr lang="en-IN" sz="2400" dirty="0"/>
              <a:t>. </a:t>
            </a:r>
            <a:endParaRPr lang="en-IN" sz="2400" dirty="0" smtClean="0"/>
          </a:p>
          <a:p>
            <a:pPr algn="just"/>
            <a:r>
              <a:rPr lang="en-IN" sz="2400" dirty="0" smtClean="0"/>
              <a:t>To </a:t>
            </a:r>
            <a:r>
              <a:rPr lang="en-IN" sz="2400" dirty="0"/>
              <a:t>prevent spoilage of fish, some form of preservation is necessary</a:t>
            </a:r>
            <a:r>
              <a:rPr lang="en-IN" sz="2400" dirty="0" smtClean="0"/>
              <a:t>.</a:t>
            </a:r>
          </a:p>
          <a:p>
            <a:pPr algn="just"/>
            <a:r>
              <a:rPr lang="en-IN" sz="2400" dirty="0" smtClean="0"/>
              <a:t>Preservation </a:t>
            </a:r>
            <a:r>
              <a:rPr lang="en-IN" sz="2400" dirty="0"/>
              <a:t>means keeping </a:t>
            </a:r>
            <a:r>
              <a:rPr lang="en-IN" sz="2400" dirty="0" smtClean="0"/>
              <a:t>the fish</a:t>
            </a:r>
            <a:r>
              <a:rPr lang="en-IN" sz="2400" dirty="0"/>
              <a:t>, after it has landed, in a condition wholesome and fit for human consumption for a short period to </a:t>
            </a:r>
            <a:r>
              <a:rPr lang="en-IN" sz="2400" dirty="0" smtClean="0"/>
              <a:t>few days </a:t>
            </a:r>
            <a:r>
              <a:rPr lang="en-IN" sz="2400" dirty="0"/>
              <a:t>or for longer periods of over few months. </a:t>
            </a:r>
            <a:endParaRPr lang="en-IN" sz="2400" dirty="0" smtClean="0"/>
          </a:p>
          <a:p>
            <a:pPr algn="just"/>
            <a:r>
              <a:rPr lang="en-IN" sz="2400" dirty="0" smtClean="0"/>
              <a:t>During </a:t>
            </a:r>
            <a:r>
              <a:rPr lang="en-IN" sz="2400" dirty="0"/>
              <a:t>the period of preservation the fish is kept as ‘</a:t>
            </a:r>
            <a:r>
              <a:rPr lang="en-IN" sz="2400" dirty="0" smtClean="0"/>
              <a:t>fresh’ as </a:t>
            </a:r>
            <a:r>
              <a:rPr lang="en-IN" sz="2400" dirty="0"/>
              <a:t>possible, with minimum losses in flavour, taste, </a:t>
            </a:r>
            <a:r>
              <a:rPr lang="en-IN" sz="2400" dirty="0" smtClean="0"/>
              <a:t>odour</a:t>
            </a:r>
            <a:r>
              <a:rPr lang="en-IN" sz="2400" dirty="0"/>
              <a:t>, form, nutritive value, weight and digestibility </a:t>
            </a:r>
            <a:r>
              <a:rPr lang="en-IN" sz="2400" dirty="0" smtClean="0"/>
              <a:t>of flesh</a:t>
            </a:r>
            <a:r>
              <a:rPr lang="en-IN" sz="2400" dirty="0"/>
              <a:t>. </a:t>
            </a:r>
            <a:endParaRPr lang="en-IN" sz="2400" dirty="0" smtClean="0"/>
          </a:p>
          <a:p>
            <a:pPr algn="just"/>
            <a:r>
              <a:rPr lang="en-IN" sz="2400" dirty="0" smtClean="0"/>
              <a:t>This </a:t>
            </a:r>
            <a:r>
              <a:rPr lang="en-IN" sz="2400" dirty="0"/>
              <a:t>preservation should cover the entire period from the time of capture of fish to its sale at </a:t>
            </a:r>
            <a:r>
              <a:rPr lang="en-IN" sz="2400" dirty="0" smtClean="0"/>
              <a:t>the retailer’s </a:t>
            </a:r>
            <a:r>
              <a:rPr lang="en-IN" sz="2400" dirty="0"/>
              <a:t>counter.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79803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/>
              <a:t/>
            </a:r>
            <a:br>
              <a:rPr lang="en-IN" b="1" dirty="0"/>
            </a:br>
            <a:r>
              <a:rPr lang="en-IN" b="1" dirty="0" smtClean="0"/>
              <a:t>Preservation </a:t>
            </a:r>
            <a:r>
              <a:rPr lang="en-IN" b="1" dirty="0"/>
              <a:t>for short </a:t>
            </a:r>
            <a:r>
              <a:rPr lang="en-IN" b="1" dirty="0" smtClean="0"/>
              <a:t>duration: </a:t>
            </a:r>
            <a:r>
              <a:rPr lang="en-IN" b="1" i="1" dirty="0" smtClean="0"/>
              <a:t>Chilling</a:t>
            </a:r>
            <a:r>
              <a:rPr lang="en-IN" b="1" i="1" dirty="0"/>
              <a:t/>
            </a:r>
            <a:br>
              <a:rPr lang="en-IN" b="1" i="1" dirty="0"/>
            </a:b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/>
              <a:t>This </a:t>
            </a:r>
            <a:r>
              <a:rPr lang="en-IN" sz="2400" dirty="0"/>
              <a:t>is obtained by covering the fish with layers of ice</a:t>
            </a:r>
            <a:r>
              <a:rPr lang="en-IN" sz="2400" dirty="0" smtClean="0"/>
              <a:t>.</a:t>
            </a:r>
          </a:p>
          <a:p>
            <a:pPr algn="just"/>
            <a:r>
              <a:rPr lang="en-IN" sz="2400" dirty="0" smtClean="0"/>
              <a:t> </a:t>
            </a:r>
            <a:r>
              <a:rPr lang="en-IN" sz="2400" dirty="0"/>
              <a:t>Ice is effective for short term preservation such </a:t>
            </a:r>
            <a:r>
              <a:rPr lang="en-IN" sz="2400" dirty="0" smtClean="0"/>
              <a:t>as is </a:t>
            </a:r>
            <a:r>
              <a:rPr lang="en-IN" sz="2400" dirty="0"/>
              <a:t>needed to transport landed fish to nearby markets or to canning factories, etc. </a:t>
            </a:r>
            <a:endParaRPr lang="en-IN" sz="2400" dirty="0" smtClean="0"/>
          </a:p>
          <a:p>
            <a:pPr algn="just"/>
            <a:r>
              <a:rPr lang="en-IN" sz="2400" dirty="0" smtClean="0"/>
              <a:t>Here </a:t>
            </a:r>
            <a:r>
              <a:rPr lang="en-IN" sz="2400" dirty="0"/>
              <a:t>autolytic </a:t>
            </a:r>
            <a:r>
              <a:rPr lang="en-IN" sz="2400" dirty="0" smtClean="0"/>
              <a:t>enzyme activities </a:t>
            </a:r>
            <a:r>
              <a:rPr lang="en-IN" sz="2400" dirty="0"/>
              <a:t>are checked by lowering the temperature.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78703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Preservation </a:t>
            </a:r>
            <a:r>
              <a:rPr lang="en-IN" b="1" dirty="0"/>
              <a:t>for long time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IN" dirty="0" smtClean="0"/>
              <a:t>When </a:t>
            </a:r>
            <a:r>
              <a:rPr lang="en-IN" dirty="0"/>
              <a:t>the preservation is required for a long period of time, the fishes are passed through the </a:t>
            </a:r>
            <a:r>
              <a:rPr lang="en-IN" dirty="0" smtClean="0"/>
              <a:t>cleaning, gutting </a:t>
            </a:r>
            <a:r>
              <a:rPr lang="en-IN" dirty="0"/>
              <a:t>and conservation and storage.</a:t>
            </a:r>
          </a:p>
          <a:p>
            <a:pPr marL="0" indent="0" algn="just">
              <a:buNone/>
            </a:pPr>
            <a:r>
              <a:rPr lang="en-IN" b="1" i="1" dirty="0" smtClean="0"/>
              <a:t>Cleaning </a:t>
            </a:r>
            <a:r>
              <a:rPr lang="en-IN" b="1" i="1" dirty="0"/>
              <a:t>and gutting</a:t>
            </a:r>
          </a:p>
          <a:p>
            <a:pPr algn="just"/>
            <a:r>
              <a:rPr lang="en-IN" dirty="0"/>
              <a:t>During cleaning, the caught first are fish washed thoroughly in cold, clean water to remove bacteria, </a:t>
            </a:r>
            <a:r>
              <a:rPr lang="en-IN" dirty="0" smtClean="0"/>
              <a:t>slime, blood</a:t>
            </a:r>
            <a:r>
              <a:rPr lang="en-IN" dirty="0"/>
              <a:t>, faeces, and mud, etc. from the body surface of the fish. It is being done under proper </a:t>
            </a:r>
            <a:r>
              <a:rPr lang="en-IN" dirty="0" smtClean="0"/>
              <a:t>sanitary conditions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Large </a:t>
            </a:r>
            <a:r>
              <a:rPr lang="en-IN" dirty="0"/>
              <a:t>fishes are gutted (i.e. all the internal organs or viscera are removed) and the body </a:t>
            </a:r>
            <a:r>
              <a:rPr lang="en-IN" dirty="0" smtClean="0"/>
              <a:t>cavity is </a:t>
            </a:r>
            <a:r>
              <a:rPr lang="en-IN" dirty="0"/>
              <a:t>washed.</a:t>
            </a:r>
          </a:p>
          <a:p>
            <a:pPr marL="0" indent="0" algn="just">
              <a:buNone/>
            </a:pPr>
            <a:r>
              <a:rPr lang="en-IN" b="1" dirty="0" smtClean="0"/>
              <a:t>Conservation </a:t>
            </a:r>
            <a:r>
              <a:rPr lang="en-IN" b="1" dirty="0"/>
              <a:t>and storage</a:t>
            </a:r>
          </a:p>
          <a:p>
            <a:pPr algn="just"/>
            <a:r>
              <a:rPr lang="en-IN" dirty="0"/>
              <a:t>Conservation is necessary to keep the dead fish in fresh condition for quite a long time. </a:t>
            </a:r>
            <a:endParaRPr lang="en-IN" dirty="0" smtClean="0"/>
          </a:p>
          <a:p>
            <a:pPr algn="just"/>
            <a:r>
              <a:rPr lang="en-IN" dirty="0" smtClean="0"/>
              <a:t>This </a:t>
            </a:r>
            <a:r>
              <a:rPr lang="en-IN" dirty="0"/>
              <a:t>is achieved </a:t>
            </a:r>
            <a:r>
              <a:rPr lang="en-IN" dirty="0" smtClean="0"/>
              <a:t>by employing </a:t>
            </a:r>
            <a:r>
              <a:rPr lang="en-IN" dirty="0"/>
              <a:t>any one of the methods like freezing, drying, salting, smoking and canning.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1983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Freezing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2400" dirty="0" smtClean="0"/>
              <a:t>Freezing </a:t>
            </a:r>
            <a:r>
              <a:rPr lang="en-IN" sz="2400" dirty="0"/>
              <a:t>means removal of heat from the body. </a:t>
            </a:r>
            <a:endParaRPr lang="en-IN" sz="2400" dirty="0" smtClean="0"/>
          </a:p>
          <a:p>
            <a:pPr algn="just"/>
            <a:r>
              <a:rPr lang="en-IN" sz="2400" dirty="0" smtClean="0"/>
              <a:t>To </a:t>
            </a:r>
            <a:r>
              <a:rPr lang="en-IN" sz="2400" dirty="0"/>
              <a:t>check the </a:t>
            </a:r>
            <a:r>
              <a:rPr lang="en-IN" sz="2400" dirty="0" smtClean="0"/>
              <a:t>enzymatic, </a:t>
            </a:r>
            <a:r>
              <a:rPr lang="en-IN" sz="2400" dirty="0"/>
              <a:t>bacterial action and putrefaction </a:t>
            </a:r>
            <a:r>
              <a:rPr lang="en-IN" sz="2400" dirty="0" smtClean="0"/>
              <a:t>it is </a:t>
            </a:r>
            <a:r>
              <a:rPr lang="en-IN" sz="2400" dirty="0"/>
              <a:t>preferred to store the fish under lower temperatures. </a:t>
            </a:r>
            <a:endParaRPr lang="en-IN" sz="2400" dirty="0" smtClean="0"/>
          </a:p>
          <a:p>
            <a:pPr algn="just"/>
            <a:r>
              <a:rPr lang="en-IN" sz="2400" dirty="0" smtClean="0"/>
              <a:t>When </a:t>
            </a:r>
            <a:r>
              <a:rPr lang="en-IN" sz="2400" dirty="0"/>
              <a:t>fish is intended to be stored for a long </a:t>
            </a:r>
            <a:r>
              <a:rPr lang="en-IN" sz="2400" dirty="0" smtClean="0"/>
              <a:t>period, quick </a:t>
            </a:r>
            <a:r>
              <a:rPr lang="en-IN" sz="2400" dirty="0"/>
              <a:t>freezing is preferred which inhibits bacterial action. </a:t>
            </a:r>
            <a:endParaRPr lang="en-IN" sz="2400" dirty="0" smtClean="0"/>
          </a:p>
          <a:p>
            <a:pPr algn="just"/>
            <a:r>
              <a:rPr lang="en-IN" sz="2400" dirty="0" smtClean="0"/>
              <a:t>During </a:t>
            </a:r>
            <a:r>
              <a:rPr lang="en-IN" sz="2400" dirty="0"/>
              <a:t>quick freezing every part of the </a:t>
            </a:r>
            <a:r>
              <a:rPr lang="en-IN" sz="2400" dirty="0" smtClean="0"/>
              <a:t>product comes </a:t>
            </a:r>
            <a:r>
              <a:rPr lang="en-IN" sz="2400" dirty="0"/>
              <a:t>within the range of </a:t>
            </a:r>
            <a:r>
              <a:rPr lang="en-IN" sz="2400" dirty="0" smtClean="0"/>
              <a:t>0 </a:t>
            </a:r>
            <a:r>
              <a:rPr lang="en-IN" sz="2400" dirty="0"/>
              <a:t>to -</a:t>
            </a:r>
            <a:r>
              <a:rPr lang="en-IN" sz="2400" dirty="0" smtClean="0"/>
              <a:t>5°C</a:t>
            </a:r>
            <a:r>
              <a:rPr lang="en-IN" sz="2400" dirty="0"/>
              <a:t>. </a:t>
            </a:r>
            <a:endParaRPr lang="en-IN" sz="2400" dirty="0" smtClean="0"/>
          </a:p>
          <a:p>
            <a:pPr algn="just"/>
            <a:r>
              <a:rPr lang="en-IN" sz="2400" dirty="0" smtClean="0"/>
              <a:t>Properly </a:t>
            </a:r>
            <a:r>
              <a:rPr lang="en-IN" sz="2400" dirty="0"/>
              <a:t>frozen fish at -</a:t>
            </a:r>
            <a:r>
              <a:rPr lang="en-IN" sz="2400" dirty="0" smtClean="0"/>
              <a:t>20</a:t>
            </a:r>
            <a:r>
              <a:rPr lang="en-IN" sz="2400" dirty="0"/>
              <a:t>°</a:t>
            </a:r>
            <a:r>
              <a:rPr lang="en-IN" sz="2400" dirty="0" smtClean="0"/>
              <a:t>C </a:t>
            </a:r>
            <a:r>
              <a:rPr lang="en-IN" sz="2400" dirty="0"/>
              <a:t>retains its physical properties </a:t>
            </a:r>
            <a:r>
              <a:rPr lang="en-IN" sz="2400" dirty="0" smtClean="0"/>
              <a:t>and nutritive </a:t>
            </a:r>
            <a:r>
              <a:rPr lang="en-IN" sz="2400" dirty="0"/>
              <a:t>values for a year or more and is almost as good as fresh fish.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218808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2400" dirty="0"/>
              <a:t>There are three ways effecting </a:t>
            </a:r>
            <a:r>
              <a:rPr lang="en-IN" sz="2400" dirty="0" smtClean="0"/>
              <a:t>quick freezing</a:t>
            </a:r>
            <a:r>
              <a:rPr lang="en-IN" sz="2400" dirty="0"/>
              <a:t>:</a:t>
            </a:r>
          </a:p>
          <a:p>
            <a:pPr marL="0" indent="0" algn="just">
              <a:buNone/>
            </a:pPr>
            <a:r>
              <a:rPr lang="en-IN" sz="2400" dirty="0"/>
              <a:t>a) Direct immersion of fish in the refrigerating medium,</a:t>
            </a:r>
          </a:p>
          <a:p>
            <a:pPr marL="0" indent="0" algn="just">
              <a:buNone/>
            </a:pPr>
            <a:r>
              <a:rPr lang="en-IN" sz="2400" dirty="0"/>
              <a:t>b) Indirect contact with the refrigerant through plates</a:t>
            </a:r>
          </a:p>
          <a:p>
            <a:pPr marL="0" indent="0" algn="just">
              <a:buNone/>
            </a:pPr>
            <a:r>
              <a:rPr lang="en-IN" sz="2400" dirty="0"/>
              <a:t>c) Forced convection of refrigerated air directed at heat transfer surfaces.</a:t>
            </a:r>
          </a:p>
          <a:p>
            <a:pPr algn="just"/>
            <a:r>
              <a:rPr lang="en-IN" sz="2400" dirty="0"/>
              <a:t>In general different methods of freezing are adapted through sharp freezer, air blast freezer, contact </a:t>
            </a:r>
            <a:r>
              <a:rPr lang="en-IN" sz="2400" dirty="0" smtClean="0"/>
              <a:t>plate freezer</a:t>
            </a:r>
            <a:r>
              <a:rPr lang="en-IN" sz="2400" dirty="0"/>
              <a:t>, immersion freezing, liquid </a:t>
            </a:r>
            <a:r>
              <a:rPr lang="en-IN" sz="2400" dirty="0" err="1"/>
              <a:t>freon</a:t>
            </a:r>
            <a:r>
              <a:rPr lang="en-IN" sz="2400" dirty="0"/>
              <a:t> freezing, liquid nitrogen freezing, fluidized bed freezer, </a:t>
            </a:r>
            <a:r>
              <a:rPr lang="en-IN" sz="2400" dirty="0" smtClean="0"/>
              <a:t>cryogenic  freezing</a:t>
            </a:r>
            <a:r>
              <a:rPr lang="en-IN" sz="2400" dirty="0"/>
              <a:t>, etc</a:t>
            </a:r>
            <a:r>
              <a:rPr lang="en-IN" sz="2400" dirty="0" smtClean="0"/>
              <a:t>.</a:t>
            </a:r>
          </a:p>
          <a:p>
            <a:pPr algn="just"/>
            <a:r>
              <a:rPr lang="en-IN" sz="2400" dirty="0" smtClean="0"/>
              <a:t> </a:t>
            </a:r>
            <a:r>
              <a:rPr lang="en-IN" sz="2400" dirty="0"/>
              <a:t>Among the various types of quick freezing plants installed in India the carrier air blast type </a:t>
            </a:r>
            <a:r>
              <a:rPr lang="en-IN" sz="2400" dirty="0" smtClean="0"/>
              <a:t>is widely </a:t>
            </a:r>
            <a:r>
              <a:rPr lang="en-IN" sz="2400" dirty="0"/>
              <a:t>used. </a:t>
            </a:r>
            <a:endParaRPr lang="en-IN" sz="2400" dirty="0" smtClean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966862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Freeze </a:t>
            </a:r>
            <a:r>
              <a:rPr lang="en-IN" b="1" dirty="0"/>
              <a:t>drying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/>
              <a:t>This </a:t>
            </a:r>
            <a:r>
              <a:rPr lang="en-IN" sz="2400" dirty="0"/>
              <a:t>is modified deep freezing, completely eliminating all chances of denaturation. </a:t>
            </a:r>
            <a:endParaRPr lang="en-IN" sz="2400" dirty="0" smtClean="0"/>
          </a:p>
          <a:p>
            <a:pPr algn="just"/>
            <a:r>
              <a:rPr lang="en-IN" sz="2400" dirty="0" smtClean="0"/>
              <a:t>The deep frozen fish at -20°C is then dried by direct sublimation of ice to water vapour without any melting into liquid water. </a:t>
            </a:r>
          </a:p>
          <a:p>
            <a:pPr algn="just"/>
            <a:r>
              <a:rPr lang="en-IN" sz="2400" dirty="0" smtClean="0"/>
              <a:t>This is achieved </a:t>
            </a:r>
            <a:r>
              <a:rPr lang="en-IN" sz="2400" dirty="0"/>
              <a:t>by exposing the frozen fish to </a:t>
            </a:r>
            <a:r>
              <a:rPr lang="en-IN" sz="2400" dirty="0" smtClean="0"/>
              <a:t>140</a:t>
            </a:r>
            <a:r>
              <a:rPr lang="en-IN" sz="2400" dirty="0"/>
              <a:t>°</a:t>
            </a:r>
            <a:r>
              <a:rPr lang="en-IN" sz="2400" dirty="0" smtClean="0"/>
              <a:t>C </a:t>
            </a:r>
            <a:r>
              <a:rPr lang="en-IN" sz="2400" dirty="0"/>
              <a:t>in a vacuum chamber. </a:t>
            </a:r>
            <a:endParaRPr lang="en-IN" sz="2400" dirty="0" smtClean="0"/>
          </a:p>
          <a:p>
            <a:pPr algn="just"/>
            <a:r>
              <a:rPr lang="en-IN" sz="2400" dirty="0" smtClean="0"/>
              <a:t>The </a:t>
            </a:r>
            <a:r>
              <a:rPr lang="en-IN" sz="2400" dirty="0"/>
              <a:t>fish is then packed or canned </a:t>
            </a:r>
            <a:r>
              <a:rPr lang="en-IN" sz="2400" dirty="0" smtClean="0"/>
              <a:t>in dried </a:t>
            </a:r>
            <a:r>
              <a:rPr lang="en-IN" sz="2400" dirty="0"/>
              <a:t>condition. </a:t>
            </a:r>
            <a:endParaRPr lang="en-IN" sz="2400" dirty="0" smtClean="0"/>
          </a:p>
          <a:p>
            <a:pPr algn="just"/>
            <a:r>
              <a:rPr lang="en-IN" sz="2400" dirty="0" smtClean="0"/>
              <a:t>The </a:t>
            </a:r>
            <a:r>
              <a:rPr lang="en-IN" sz="2400" dirty="0"/>
              <a:t>product is quite fresh looking in appearance, flavour, colour and quality.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8807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Salting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162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IN" sz="2400" dirty="0" smtClean="0"/>
              <a:t>Salting </a:t>
            </a:r>
            <a:r>
              <a:rPr lang="en-IN" sz="2400" dirty="0"/>
              <a:t>is a process where the common salt, sodium chloride, is used as a preservative which penetrates </a:t>
            </a:r>
            <a:r>
              <a:rPr lang="en-IN" sz="2400" dirty="0" smtClean="0"/>
              <a:t>the tissues</a:t>
            </a:r>
            <a:r>
              <a:rPr lang="en-IN" sz="2400" dirty="0"/>
              <a:t>, thus checks the bacterial growth and inactivates the enzymes. </a:t>
            </a:r>
            <a:endParaRPr lang="en-IN" sz="2400" dirty="0" smtClean="0"/>
          </a:p>
          <a:p>
            <a:pPr algn="just"/>
            <a:r>
              <a:rPr lang="en-IN" sz="2400" dirty="0" smtClean="0"/>
              <a:t>Some </a:t>
            </a:r>
            <a:r>
              <a:rPr lang="en-IN" sz="2400" dirty="0"/>
              <a:t>of the factors involved in </a:t>
            </a:r>
            <a:r>
              <a:rPr lang="en-IN" sz="2400" dirty="0" smtClean="0"/>
              <a:t>salting of </a:t>
            </a:r>
            <a:r>
              <a:rPr lang="en-IN" sz="2400" dirty="0"/>
              <a:t>fish which play an important role are purity of salt, quantify of salt used, method of salting and </a:t>
            </a:r>
            <a:r>
              <a:rPr lang="en-IN" sz="2400" dirty="0" smtClean="0"/>
              <a:t>weather conditions </a:t>
            </a:r>
            <a:r>
              <a:rPr lang="en-IN" sz="2400" dirty="0"/>
              <a:t>like temperature, etc.</a:t>
            </a:r>
          </a:p>
          <a:p>
            <a:pPr algn="just"/>
            <a:r>
              <a:rPr lang="en-IN" sz="2400" dirty="0"/>
              <a:t>During the process the small fishes are directly salted without being cleaned. </a:t>
            </a:r>
            <a:endParaRPr lang="en-IN" sz="2400" dirty="0" smtClean="0"/>
          </a:p>
          <a:p>
            <a:pPr algn="just"/>
            <a:r>
              <a:rPr lang="en-IN" sz="2400" dirty="0" smtClean="0"/>
              <a:t>In </a:t>
            </a:r>
            <a:r>
              <a:rPr lang="en-IN" sz="2400" dirty="0"/>
              <a:t>the medium and large </a:t>
            </a:r>
            <a:r>
              <a:rPr lang="en-IN" sz="2400" dirty="0" smtClean="0"/>
              <a:t>sized fish </a:t>
            </a:r>
            <a:r>
              <a:rPr lang="en-IN" sz="2400" dirty="0"/>
              <a:t>the head and viscera are removed and longitudinal cuts are made with the help of knives in the </a:t>
            </a:r>
            <a:r>
              <a:rPr lang="en-IN" sz="2400" dirty="0" smtClean="0"/>
              <a:t>fleshy area </a:t>
            </a:r>
            <a:r>
              <a:rPr lang="en-IN" sz="2400" dirty="0"/>
              <a:t>of the body. </a:t>
            </a:r>
            <a:endParaRPr lang="en-IN" sz="2400" dirty="0" smtClean="0"/>
          </a:p>
          <a:p>
            <a:pPr algn="just"/>
            <a:r>
              <a:rPr lang="en-IN" sz="2400" dirty="0" smtClean="0"/>
              <a:t>Generally</a:t>
            </a:r>
            <a:r>
              <a:rPr lang="en-IN" sz="2400" dirty="0"/>
              <a:t>, sardines, mackerels, seer fishes, cat </a:t>
            </a:r>
            <a:r>
              <a:rPr lang="en-IN" sz="2400" dirty="0" smtClean="0"/>
              <a:t>fishes, sharks </a:t>
            </a:r>
            <a:r>
              <a:rPr lang="en-IN" sz="2400" dirty="0"/>
              <a:t>and prawns are used for salting.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659457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Smoking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IN" sz="2400" dirty="0" smtClean="0"/>
              <a:t>In </a:t>
            </a:r>
            <a:r>
              <a:rPr lang="en-IN" sz="2400" dirty="0"/>
              <a:t>this method, landed fish is cleaned and brined. It is then exposed to cold or hot smoke treatment. </a:t>
            </a:r>
            <a:endParaRPr lang="en-IN" sz="2400" dirty="0" smtClean="0"/>
          </a:p>
          <a:p>
            <a:pPr algn="just"/>
            <a:r>
              <a:rPr lang="en-IN" sz="2400" dirty="0" smtClean="0"/>
              <a:t>In cold smoking</a:t>
            </a:r>
            <a:r>
              <a:rPr lang="en-IN" sz="2400" dirty="0"/>
              <a:t>, first a temperature of 38oC is raised from a smokeless fire. After this heating, cold smoke at </a:t>
            </a:r>
            <a:r>
              <a:rPr lang="en-IN" sz="2400" dirty="0" smtClean="0"/>
              <a:t>a temperature </a:t>
            </a:r>
            <a:r>
              <a:rPr lang="en-IN" sz="2400" dirty="0"/>
              <a:t>below 28oC is allowed to circulate past the fish. </a:t>
            </a:r>
            <a:endParaRPr lang="en-IN" sz="2400" dirty="0" smtClean="0"/>
          </a:p>
          <a:p>
            <a:pPr algn="just"/>
            <a:r>
              <a:rPr lang="en-IN" sz="2400" dirty="0" smtClean="0"/>
              <a:t>In </a:t>
            </a:r>
            <a:r>
              <a:rPr lang="en-IN" sz="2400" dirty="0"/>
              <a:t>case of hot smoking, first a strong </a:t>
            </a:r>
            <a:r>
              <a:rPr lang="en-IN" sz="2400" dirty="0" smtClean="0"/>
              <a:t>fire produces </a:t>
            </a:r>
            <a:r>
              <a:rPr lang="en-IN" sz="2400" dirty="0"/>
              <a:t>a temperature around 130oC.This is followed by smoking at a temperature of 40oC. </a:t>
            </a:r>
            <a:endParaRPr lang="en-IN" sz="2400" dirty="0" smtClean="0"/>
          </a:p>
          <a:p>
            <a:pPr algn="just"/>
            <a:r>
              <a:rPr lang="en-IN" sz="2400" dirty="0" smtClean="0"/>
              <a:t>The smoke has </a:t>
            </a:r>
            <a:r>
              <a:rPr lang="en-IN" sz="2400" dirty="0"/>
              <a:t>to be wet and dense. Good controls are necessary over density, temperature, humidity, speed </a:t>
            </a:r>
            <a:r>
              <a:rPr lang="en-IN" sz="2400" dirty="0" smtClean="0"/>
              <a:t>of circulation</a:t>
            </a:r>
            <a:r>
              <a:rPr lang="en-IN" sz="2400" dirty="0"/>
              <a:t>, pattern of circulation and time of contact with fish of the smoke.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440189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1311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Processing and preservation of fish; value added fishery products</vt:lpstr>
      <vt:lpstr> Introduction </vt:lpstr>
      <vt:lpstr>  Preservation for short duration: Chilling  </vt:lpstr>
      <vt:lpstr>Preservation for long time </vt:lpstr>
      <vt:lpstr> Freezing </vt:lpstr>
      <vt:lpstr>PowerPoint Presentation</vt:lpstr>
      <vt:lpstr> Freeze drying </vt:lpstr>
      <vt:lpstr> Salting </vt:lpstr>
      <vt:lpstr> Smoking </vt:lpstr>
      <vt:lpstr>PowerPoint Presentation</vt:lpstr>
      <vt:lpstr> Canning </vt:lpstr>
      <vt:lpstr>PowerPoint Presentation</vt:lpstr>
      <vt:lpstr> Drying </vt:lpstr>
      <vt:lpstr> Value Added Fisheries Products </vt:lpstr>
      <vt:lpstr>Fish sausages preparation steps</vt:lpstr>
      <vt:lpstr>Preparation of fish protein concentrate (FPC)</vt:lpstr>
      <vt:lpstr>Preparation of fish pickle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and preservation of fish; value added fishery products</dc:title>
  <dc:creator>ROHIT</dc:creator>
  <cp:lastModifiedBy>ROHIT</cp:lastModifiedBy>
  <cp:revision>8</cp:revision>
  <dcterms:created xsi:type="dcterms:W3CDTF">2006-08-16T00:00:00Z</dcterms:created>
  <dcterms:modified xsi:type="dcterms:W3CDTF">2020-06-25T09:19:08Z</dcterms:modified>
</cp:coreProperties>
</file>